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3" r:id="rId6"/>
    <p:sldId id="264" r:id="rId7"/>
    <p:sldId id="261" r:id="rId8"/>
    <p:sldId id="265" r:id="rId9"/>
    <p:sldId id="266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9D23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49" d="100"/>
          <a:sy n="49" d="100"/>
        </p:scale>
        <p:origin x="-1986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023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81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9832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465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6964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2288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0963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576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336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6398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6493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20C7D-9FBB-44ED-804A-8A6810969162}" type="datetimeFigureOut">
              <a:rPr lang="it-IT" smtClean="0"/>
              <a:t>25/06/2014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0EE88-16C4-4BC4-BCD0-81240413450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094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hyperlink" Target="http://www.google.it/url?sa=i&amp;rct=j&amp;q=&amp;esrc=s&amp;frm=1&amp;source=images&amp;cd=&amp;cad=rja&amp;uact=8&amp;docid=WYReDnn4Fi5pXM&amp;tbnid=K07nsN1K-7brAM:&amp;ved=0CAUQjRw&amp;url=http://www.fondazioneterruzzivillamargherita.it/node/322&amp;ei=KUM5U_3XCYXStQbKvYCIBg&amp;bvm=bv.63808443,d.Yms&amp;psig=AFQjCNEhQcpuIoOeHjQL4zpJntEFbJc5HQ&amp;ust=1396348019374155" TargetMode="External"/><Relationship Id="rId12" Type="http://schemas.openxmlformats.org/officeDocument/2006/relationships/image" Target="../media/image7.jpeg"/><Relationship Id="rId2" Type="http://schemas.openxmlformats.org/officeDocument/2006/relationships/image" Target="../media/image1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11" Type="http://schemas.openxmlformats.org/officeDocument/2006/relationships/hyperlink" Target="https://www.google.it/imgres?imgurl=http://upload.wikimedia.org/wikipedia/commons/d/d2/Arcimboldovertemnus.jpeg&amp;imgrefurl=http://es.wikipedia.org/wiki/Surrealismo&amp;docid=osvBgKn9D0XE8M&amp;tbnid=59l8eDbN7U1BIM:&amp;w=1026&amp;h=1261&amp;ei=wj85U7TjKIadtAbZh4CICw&amp;ved=0CAIQxiAwAA&amp;iact=c" TargetMode="External"/><Relationship Id="rId5" Type="http://schemas.openxmlformats.org/officeDocument/2006/relationships/hyperlink" Target="http://www.google.it/url?sa=i&amp;rct=j&amp;q=&amp;esrc=s&amp;frm=1&amp;source=images&amp;cd=&amp;cad=rja&amp;uact=8&amp;docid=8oKJqtYJMamdiM&amp;tbnid=SPtZtTKqv0mdrM:&amp;ved=0CAUQjRw&amp;url=http://www.pictografia.it/it/catalogo/default.asp?page%3D3&amp;ei=lUM5U5yjI8GYtQaCtoHgBw&amp;bvm=bv.63808443,d.Yms&amp;psig=AFQjCNHob9oUr_H5BhOIouuQZQ_f0bk_qA&amp;ust=1396348148008232" TargetMode="External"/><Relationship Id="rId15" Type="http://schemas.openxmlformats.org/officeDocument/2006/relationships/image" Target="../media/image10.png"/><Relationship Id="rId10" Type="http://schemas.openxmlformats.org/officeDocument/2006/relationships/image" Target="../media/image6.jpeg"/><Relationship Id="rId4" Type="http://schemas.openxmlformats.org/officeDocument/2006/relationships/image" Target="../media/image3.png"/><Relationship Id="rId9" Type="http://schemas.openxmlformats.org/officeDocument/2006/relationships/hyperlink" Target="http://www.google.it/url?sa=i&amp;rct=j&amp;q=&amp;esrc=s&amp;frm=1&amp;source=images&amp;cd=&amp;cad=rja&amp;uact=8&amp;docid=SThnGPSYce-qVM&amp;tbnid=975vxKcsxHz6KM:&amp;ved=0CAUQjRw&amp;url=http://hurricane_53.ilcannocchiale.it/?yy%3D2010%26mm%3D11&amp;ei=1UA5U-GOL8iPtQbVqYGgBg&amp;bvm=bv.63808443,d.Yms&amp;psig=AFQjCNFEbQ1RncAO6SRt5GoOjhzbmAjfTQ&amp;ust=1396347339471184" TargetMode="External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google.it/imgres?imgurl=http://wubr2000.files.wordpress.com/2011/03/madeleinedeproust.jpg&amp;imgrefurl=http://wubrfell.com/2011/03/05/marcel%E2%80%99s-madeleine-excerpts-from-how-marcel-proust-can-change-your-life/&amp;docid=Q_lgHhKgq3WbMM&amp;tbnid=9DJh_QJ-AiCUkM:&amp;w=252&amp;h=214&amp;ei=LUI5U-msMc6Sswa4p4DIBw&amp;ved=0CAIQxiAwAA&amp;iact=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it/url?sa=i&amp;rct=j&amp;q=&amp;esrc=s&amp;frm=1&amp;source=images&amp;cd=&amp;cad=rja&amp;uact=8&amp;docid=tps2a-Ttzp2rgM&amp;tbnid=l3Ye5gr5h0oFIM:&amp;ved=0CAUQjRw&amp;url=http://centrosocialebruno.it/node/17943&amp;ei=1EM5U_67CMmitAbGw4GIBw&amp;bvm=bv.63808443,d.Yms&amp;psig=AFQjCNFq-RTkLL9yob1_AhO_NxvH9pGOow&amp;ust=1396348219316526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-108520" y="404664"/>
            <a:ext cx="9252520" cy="3672408"/>
          </a:xfrm>
        </p:spPr>
        <p:txBody>
          <a:bodyPr>
            <a:normAutofit fontScale="90000"/>
          </a:bodyPr>
          <a:lstStyle/>
          <a:p>
            <a:r>
              <a:rPr lang="it-IT" sz="6600" dirty="0" smtClean="0"/>
              <a:t/>
            </a:r>
            <a:br>
              <a:rPr lang="it-IT" sz="6600" dirty="0" smtClean="0"/>
            </a:br>
            <a:r>
              <a:rPr lang="it-IT" sz="6600" smtClean="0"/>
              <a:t/>
            </a:r>
            <a:br>
              <a:rPr lang="it-IT" sz="6600" smtClean="0"/>
            </a:br>
            <a:r>
              <a:rPr lang="it-IT" sz="6600" smtClean="0"/>
              <a:t/>
            </a:r>
            <a:br>
              <a:rPr lang="it-IT" sz="6600" smtClean="0"/>
            </a:br>
            <a:r>
              <a:rPr lang="it-IT" sz="6600" smtClean="0"/>
              <a:t>Aspettative </a:t>
            </a:r>
            <a:r>
              <a:rPr lang="it-IT" sz="6600" dirty="0"/>
              <a:t>del consumatore </a:t>
            </a:r>
            <a:r>
              <a:rPr lang="it-IT" sz="6600" dirty="0" smtClean="0"/>
              <a:t/>
            </a:r>
            <a:br>
              <a:rPr lang="it-IT" sz="6600" dirty="0" smtClean="0"/>
            </a:br>
            <a:r>
              <a:rPr lang="it-IT" sz="6600" dirty="0" smtClean="0"/>
              <a:t>e</a:t>
            </a:r>
            <a:br>
              <a:rPr lang="it-IT" sz="6600" dirty="0" smtClean="0"/>
            </a:br>
            <a:r>
              <a:rPr lang="it-IT" sz="6600" dirty="0" smtClean="0"/>
              <a:t>PAR- FVG</a:t>
            </a:r>
            <a:br>
              <a:rPr lang="it-IT" sz="6600" dirty="0" smtClean="0"/>
            </a:br>
            <a:r>
              <a:rPr lang="it-IT" sz="6600" dirty="0" smtClean="0"/>
              <a:t/>
            </a:r>
            <a:br>
              <a:rPr lang="it-IT" sz="6600" dirty="0" smtClean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228184" y="5445224"/>
            <a:ext cx="2480320" cy="1057672"/>
          </a:xfrm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endParaRPr lang="it-IT" dirty="0"/>
          </a:p>
          <a:p>
            <a:pPr algn="r"/>
            <a:r>
              <a:rPr lang="it-IT" dirty="0" smtClean="0"/>
              <a:t>Mario Gregori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65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732" y="4102466"/>
            <a:ext cx="432435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774" y="4401618"/>
            <a:ext cx="18383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502" y="4418239"/>
            <a:ext cx="3296063" cy="240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 descr="http://www.pictografia.it/public/grandi/527.jpg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18" y="4418239"/>
            <a:ext cx="2844397" cy="248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 descr="https://encrypted-tbn3.gstatic.com/images?q=tbn:ANd9GcQgEhYnfvTMZ_MCcJ8OZwnqw458CUG2Wywt8XzvltITE4zRL5VBmw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41284"/>
            <a:ext cx="3640455" cy="2988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egnaposto contenuto 5" descr="https://encrypted-tbn3.gstatic.com/images?q=tbn:ANd9GcTqcUkP3U7FE02qP32sPP-_877Qdjtprh7EfqfjGHd1IsZB2sWWEw">
            <a:hlinkClick r:id="rId9"/>
          </p:cNvPr>
          <p:cNvPicPr>
            <a:picLocks noGrp="1"/>
          </p:cNvPicPr>
          <p:nvPr>
            <p:ph sz="half" idx="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52625"/>
            <a:ext cx="2568505" cy="2081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egnaposto contenuto 4" descr="https://encrypted-tbn0.gstatic.com/images?q=tbn:ANd9GcS3HpRfJ20Xx3svdO2-VBjNnwxYnLTuh4SxfllNRbyaHoVTPP7P">
            <a:hlinkClick r:id="rId11"/>
          </p:cNvPr>
          <p:cNvPicPr>
            <a:picLocks noGrp="1"/>
          </p:cNvPicPr>
          <p:nvPr>
            <p:ph sz="half" idx="1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1952625"/>
            <a:ext cx="2664296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13" y="0"/>
            <a:ext cx="2944930" cy="245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-82491"/>
            <a:ext cx="17621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367" y="-28289"/>
            <a:ext cx="25622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18" y="-28289"/>
            <a:ext cx="3309863" cy="248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2276872"/>
            <a:ext cx="7920881" cy="2448272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CREARE REDDITO </a:t>
            </a:r>
            <a:br>
              <a:rPr lang="it-IT" dirty="0" smtClean="0">
                <a:solidFill>
                  <a:srgbClr val="FFFF00"/>
                </a:solidFill>
              </a:rPr>
            </a:br>
            <a:r>
              <a:rPr lang="it-IT" dirty="0" smtClean="0">
                <a:solidFill>
                  <a:srgbClr val="FFFF00"/>
                </a:solidFill>
              </a:rPr>
              <a:t>SODDISFACENDO</a:t>
            </a:r>
            <a:br>
              <a:rPr lang="it-IT" dirty="0" smtClean="0">
                <a:solidFill>
                  <a:srgbClr val="FFFF00"/>
                </a:solidFill>
              </a:rPr>
            </a:br>
            <a:r>
              <a:rPr lang="it-IT" dirty="0" smtClean="0">
                <a:solidFill>
                  <a:srgbClr val="FFFF00"/>
                </a:solidFill>
              </a:rPr>
              <a:t> LE ESIGENZE DEL CONSUMATORE</a:t>
            </a:r>
            <a:endParaRPr lang="it-IT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6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475" y="-387424"/>
            <a:ext cx="10852051" cy="8139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 VALORI CONNESSI AL CIBO</a:t>
            </a:r>
            <a:endParaRPr lang="it-IT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663465"/>
              </p:ext>
            </p:extLst>
          </p:nvPr>
        </p:nvGraphicFramePr>
        <p:xfrm>
          <a:off x="107504" y="1556795"/>
          <a:ext cx="8136904" cy="5184572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4078864"/>
                <a:gridCol w="4058040"/>
              </a:tblGrid>
              <a:tr h="6894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FFFF00"/>
                          </a:solidFill>
                          <a:effectLst/>
                        </a:rPr>
                        <a:t>Dovere (Salute)</a:t>
                      </a:r>
                      <a:endParaRPr lang="it-IT" sz="24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>
                          <a:solidFill>
                            <a:srgbClr val="FFFF00"/>
                          </a:solidFill>
                          <a:effectLst/>
                        </a:rPr>
                        <a:t>Piacere</a:t>
                      </a:r>
                      <a:endParaRPr lang="it-IT" sz="2400" b="1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862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FFFF00"/>
                          </a:solidFill>
                          <a:effectLst/>
                        </a:rPr>
                        <a:t>Corpo (</a:t>
                      </a:r>
                      <a:r>
                        <a:rPr lang="it-IT" sz="2400" b="1" u="none" strike="noStrike" kern="120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Funzionale</a:t>
                      </a:r>
                      <a:r>
                        <a:rPr lang="it-IT" sz="2400" b="1" dirty="0">
                          <a:solidFill>
                            <a:srgbClr val="FFFF00"/>
                          </a:solidFill>
                          <a:effectLst/>
                        </a:rPr>
                        <a:t>)</a:t>
                      </a:r>
                      <a:endParaRPr lang="it-IT" sz="24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>
                          <a:solidFill>
                            <a:srgbClr val="FFFF00"/>
                          </a:solidFill>
                          <a:effectLst/>
                        </a:rPr>
                        <a:t>Spirito (Cibo ed etica)</a:t>
                      </a:r>
                      <a:endParaRPr lang="it-IT" sz="2400" b="1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862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FFFF00"/>
                          </a:solidFill>
                          <a:effectLst/>
                        </a:rPr>
                        <a:t>Io (Efficientismo Comodità)</a:t>
                      </a:r>
                      <a:endParaRPr lang="it-IT" sz="24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>
                          <a:solidFill>
                            <a:srgbClr val="FFFF00"/>
                          </a:solidFill>
                          <a:effectLst/>
                        </a:rPr>
                        <a:t>Noi (Cibo e socialità)</a:t>
                      </a:r>
                      <a:endParaRPr lang="it-IT" sz="2400" b="1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862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FFFF00"/>
                          </a:solidFill>
                          <a:effectLst/>
                        </a:rPr>
                        <a:t>Costo (Responsabilità Finanziaria)</a:t>
                      </a:r>
                      <a:endParaRPr lang="it-IT" sz="24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FFFF00"/>
                          </a:solidFill>
                          <a:effectLst/>
                        </a:rPr>
                        <a:t>Valore (Responsabilità Educativa)</a:t>
                      </a:r>
                      <a:endParaRPr lang="it-IT" sz="24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862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FFFF00"/>
                          </a:solidFill>
                          <a:effectLst/>
                        </a:rPr>
                        <a:t>Tradizione</a:t>
                      </a:r>
                      <a:endParaRPr lang="it-IT" sz="24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FFFF00"/>
                          </a:solidFill>
                          <a:effectLst/>
                        </a:rPr>
                        <a:t>Innovazione</a:t>
                      </a:r>
                      <a:endParaRPr lang="it-IT" sz="24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0456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Natura</a:t>
                      </a:r>
                      <a:endParaRPr lang="it-IT" sz="24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Modernità</a:t>
                      </a:r>
                      <a:endParaRPr lang="it-IT" sz="24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63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5456"/>
            <a:ext cx="8931210" cy="835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QUALI VALORI IMMATERIALI INCORPORARE NEI BENI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339752" y="2132856"/>
            <a:ext cx="5626968" cy="4525963"/>
          </a:xfrm>
        </p:spPr>
        <p:txBody>
          <a:bodyPr/>
          <a:lstStyle/>
          <a:p>
            <a:pPr lvl="0"/>
            <a:r>
              <a:rPr lang="it-IT" b="1" dirty="0" smtClean="0">
                <a:solidFill>
                  <a:srgbClr val="FFFF00"/>
                </a:solidFill>
              </a:rPr>
              <a:t>QUALITÀ</a:t>
            </a:r>
            <a:endParaRPr lang="it-IT" dirty="0">
              <a:solidFill>
                <a:srgbClr val="FFFF00"/>
              </a:solidFill>
            </a:endParaRPr>
          </a:p>
          <a:p>
            <a:pPr lvl="0"/>
            <a:r>
              <a:rPr lang="it-IT" b="1" dirty="0" smtClean="0">
                <a:solidFill>
                  <a:srgbClr val="FFFF00"/>
                </a:solidFill>
              </a:rPr>
              <a:t>SALUBRITÀ </a:t>
            </a:r>
            <a:endParaRPr lang="it-IT" dirty="0">
              <a:solidFill>
                <a:srgbClr val="FFFF00"/>
              </a:solidFill>
            </a:endParaRPr>
          </a:p>
          <a:p>
            <a:pPr lvl="0"/>
            <a:r>
              <a:rPr lang="it-IT" b="1" dirty="0" smtClean="0">
                <a:solidFill>
                  <a:srgbClr val="FFFF00"/>
                </a:solidFill>
              </a:rPr>
              <a:t>TRADIZIONE  </a:t>
            </a:r>
            <a:endParaRPr lang="it-IT" dirty="0">
              <a:solidFill>
                <a:srgbClr val="FFFF00"/>
              </a:solidFill>
            </a:endParaRPr>
          </a:p>
          <a:p>
            <a:pPr lvl="0"/>
            <a:r>
              <a:rPr lang="it-IT" b="1" dirty="0">
                <a:solidFill>
                  <a:srgbClr val="FFFF00"/>
                </a:solidFill>
              </a:rPr>
              <a:t>TUTELA AMBIENTALE    </a:t>
            </a:r>
            <a:endParaRPr lang="it-IT" dirty="0">
              <a:solidFill>
                <a:srgbClr val="FFFF00"/>
              </a:solidFill>
            </a:endParaRPr>
          </a:p>
          <a:p>
            <a:pPr lvl="0"/>
            <a:r>
              <a:rPr lang="it-IT" b="1" dirty="0">
                <a:solidFill>
                  <a:srgbClr val="FFFF00"/>
                </a:solidFill>
              </a:rPr>
              <a:t>ENERGIE RINNOVABILI</a:t>
            </a:r>
            <a:endParaRPr lang="it-IT" dirty="0">
              <a:solidFill>
                <a:srgbClr val="FFFF00"/>
              </a:solidFill>
            </a:endParaRPr>
          </a:p>
          <a:p>
            <a:pPr lvl="0"/>
            <a:r>
              <a:rPr lang="it-IT" b="1" dirty="0" smtClean="0">
                <a:solidFill>
                  <a:srgbClr val="FFFF00"/>
                </a:solidFill>
              </a:rPr>
              <a:t>DISPONIBILITA’</a:t>
            </a:r>
            <a:endParaRPr lang="it-IT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2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5768"/>
            <a:ext cx="9182099" cy="1241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-252535" y="-4769"/>
            <a:ext cx="9434634" cy="792087"/>
          </a:xfrm>
        </p:spPr>
        <p:txBody>
          <a:bodyPr>
            <a:normAutofit fontScale="90000"/>
          </a:bodyPr>
          <a:lstStyle/>
          <a:p>
            <a:r>
              <a:rPr lang="it-IT" sz="2800" dirty="0" smtClean="0"/>
              <a:t>di </a:t>
            </a:r>
            <a:r>
              <a:rPr lang="it-IT" sz="2800" dirty="0"/>
              <a:t>differenze significative per classi di età</a:t>
            </a:r>
            <a:br>
              <a:rPr lang="it-IT" sz="2800" dirty="0"/>
            </a:br>
            <a:r>
              <a:rPr lang="it-IT" sz="4900" dirty="0" smtClean="0">
                <a:solidFill>
                  <a:srgbClr val="FF0000"/>
                </a:solidFill>
              </a:rPr>
              <a:t>DISPONIBILITA’</a:t>
            </a:r>
            <a:endParaRPr lang="it-IT" sz="4900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39552" y="2708920"/>
            <a:ext cx="8352928" cy="2160240"/>
          </a:xfrm>
        </p:spPr>
        <p:txBody>
          <a:bodyPr>
            <a:normAutofit fontScale="92500"/>
          </a:bodyPr>
          <a:lstStyle/>
          <a:p>
            <a:r>
              <a:rPr lang="it-IT" sz="4000" dirty="0" smtClean="0">
                <a:solidFill>
                  <a:srgbClr val="FF0000"/>
                </a:solidFill>
              </a:rPr>
              <a:t>RISPONDERE ALLE ESIGENZE DELLA GDO</a:t>
            </a:r>
          </a:p>
          <a:p>
            <a:r>
              <a:rPr lang="it-IT" sz="4000" dirty="0" smtClean="0">
                <a:solidFill>
                  <a:srgbClr val="FF0000"/>
                </a:solidFill>
              </a:rPr>
              <a:t>FILIERE CORTE DI QUALITA’</a:t>
            </a:r>
          </a:p>
          <a:p>
            <a:r>
              <a:rPr lang="it-IT" sz="4000" dirty="0" smtClean="0">
                <a:solidFill>
                  <a:srgbClr val="FF0000"/>
                </a:solidFill>
              </a:rPr>
              <a:t>VENDITA DIRETTA ORGANIZZATA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083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9679" y="0"/>
            <a:ext cx="10724761" cy="70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6768753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it-IT" dirty="0" smtClean="0"/>
              <a:t>QUALITA’ e SALUBRITA’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3645024"/>
            <a:ext cx="9175082" cy="174409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it-IT" sz="4400" b="1" dirty="0" smtClean="0"/>
              <a:t>FILIERE CERTIFICATE </a:t>
            </a:r>
          </a:p>
          <a:p>
            <a:pPr marL="0" indent="0" algn="ctr">
              <a:buNone/>
            </a:pPr>
            <a:r>
              <a:rPr lang="it-IT" sz="4400" b="1" dirty="0" smtClean="0"/>
              <a:t>PRODOTTI-SALUTE</a:t>
            </a:r>
          </a:p>
          <a:p>
            <a:pPr marL="0" indent="0" algn="ctr">
              <a:buNone/>
            </a:pPr>
            <a:endParaRPr lang="it-IT" sz="4400" b="1" dirty="0"/>
          </a:p>
        </p:txBody>
      </p:sp>
    </p:spTree>
    <p:extLst>
      <p:ext uri="{BB962C8B-B14F-4D97-AF65-F5344CB8AC3E}">
        <p14:creationId xmlns:p14="http://schemas.microsoft.com/office/powerpoint/2010/main" val="124711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6260" y="0"/>
            <a:ext cx="9612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146" y="3174686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it-IT" dirty="0" smtClean="0"/>
              <a:t>VALORIZZAZIONE PRODOTTI TIPICI</a:t>
            </a:r>
            <a:endParaRPr lang="it-IT" dirty="0"/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TRADIZIONE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090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https://encrypted-tbn1.gstatic.com/images?q=tbn:ANd9GcTQrVXEA5ZQvApey3Jv-5p0sXqTiS9lXnplv6DCgwcFKCNc2ovPnw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2640" y="-56100"/>
            <a:ext cx="10044608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dirty="0" smtClean="0"/>
              <a:t>LINEE DI LAVORO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41659" y="2132856"/>
            <a:ext cx="6923112" cy="4525963"/>
          </a:xfrm>
        </p:spPr>
        <p:txBody>
          <a:bodyPr/>
          <a:lstStyle/>
          <a:p>
            <a:pPr lvl="0"/>
            <a:r>
              <a:rPr lang="it-IT" dirty="0"/>
              <a:t>FILIERE DI QUALITÀ E GM-FREE</a:t>
            </a:r>
          </a:p>
          <a:p>
            <a:pPr lvl="0"/>
            <a:r>
              <a:rPr lang="it-IT" dirty="0"/>
              <a:t>DIVERSIFICAZIONE SEMINATIVI</a:t>
            </a:r>
          </a:p>
          <a:p>
            <a:pPr lvl="0"/>
            <a:r>
              <a:rPr lang="it-IT" dirty="0"/>
              <a:t>RAFFORZAMENTO VITICOLTURA</a:t>
            </a:r>
          </a:p>
          <a:p>
            <a:pPr lvl="0"/>
            <a:r>
              <a:rPr lang="it-IT" dirty="0"/>
              <a:t>ATTIVITÀ AD ALTO VALORE AGGIUNTO</a:t>
            </a:r>
          </a:p>
          <a:p>
            <a:pPr lvl="0"/>
            <a:r>
              <a:rPr lang="it-IT" dirty="0"/>
              <a:t>FONTI ENERGETICHE RINNOVABILI</a:t>
            </a:r>
          </a:p>
          <a:p>
            <a:pPr lvl="0"/>
            <a:r>
              <a:rPr lang="it-IT" dirty="0"/>
              <a:t>AREE MARGINALI</a:t>
            </a:r>
          </a:p>
          <a:p>
            <a:pPr lvl="0"/>
            <a:r>
              <a:rPr lang="it-IT" dirty="0"/>
              <a:t>EXTENSION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262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http://centrosocialebruno.it/sites/default/files/yabasta/la_grande_abbuffata.jpg">
            <a:hlinkClick r:id="rId2"/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1685" y="-99392"/>
            <a:ext cx="954055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224135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-6013176" y="4293096"/>
            <a:ext cx="9937104" cy="1728192"/>
          </a:xfrm>
        </p:spPr>
        <p:txBody>
          <a:bodyPr>
            <a:noAutofit/>
          </a:bodyPr>
          <a:lstStyle/>
          <a:p>
            <a:pPr algn="r"/>
            <a:r>
              <a:rPr lang="it-IT" sz="4800" b="1" dirty="0" smtClean="0">
                <a:solidFill>
                  <a:srgbClr val="FF0000"/>
                </a:solidFill>
              </a:rPr>
              <a:t>Grazie… </a:t>
            </a:r>
          </a:p>
          <a:p>
            <a:pPr algn="r"/>
            <a:r>
              <a:rPr lang="it-IT" sz="4800" b="1" dirty="0" smtClean="0">
                <a:solidFill>
                  <a:srgbClr val="FF0000"/>
                </a:solidFill>
              </a:rPr>
              <a:t>e buon lavoro</a:t>
            </a:r>
            <a:endParaRPr lang="it-IT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124</Words>
  <Application>Microsoft Office PowerPoint</Application>
  <PresentationFormat>Presentazione su schermo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   Aspettative del consumatore  e PAR- FVG  </vt:lpstr>
      <vt:lpstr>CREARE REDDITO  SODDISFACENDO  LE ESIGENZE DEL CONSUMATORE</vt:lpstr>
      <vt:lpstr>I VALORI CONNESSI AL CIBO</vt:lpstr>
      <vt:lpstr>QUALI VALORI IMMATERIALI INCORPORARE NEI BENI</vt:lpstr>
      <vt:lpstr>di differenze significative per classi di età DISPONIBILITA’</vt:lpstr>
      <vt:lpstr>QUALITA’ e SALUBRITA’</vt:lpstr>
      <vt:lpstr>VALORIZZAZIONE PRODOTTI TIPICI</vt:lpstr>
      <vt:lpstr>LINEE DI LAVORO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Cos’è il buon cibo? (per lei, per lui, per loro)</dc:title>
  <dc:creator>Mario Gregori</dc:creator>
  <cp:lastModifiedBy>Mario Gregori</cp:lastModifiedBy>
  <cp:revision>32</cp:revision>
  <dcterms:created xsi:type="dcterms:W3CDTF">2014-03-31T10:35:19Z</dcterms:created>
  <dcterms:modified xsi:type="dcterms:W3CDTF">2014-06-25T10:48:26Z</dcterms:modified>
</cp:coreProperties>
</file>