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handoutMasterIdLst>
    <p:handoutMasterId r:id="rId72"/>
  </p:handoutMasterIdLst>
  <p:sldIdLst>
    <p:sldId id="381" r:id="rId5"/>
    <p:sldId id="397" r:id="rId6"/>
    <p:sldId id="413" r:id="rId7"/>
    <p:sldId id="398" r:id="rId8"/>
    <p:sldId id="414" r:id="rId9"/>
    <p:sldId id="399" r:id="rId10"/>
    <p:sldId id="400" r:id="rId11"/>
    <p:sldId id="415" r:id="rId12"/>
    <p:sldId id="401" r:id="rId13"/>
    <p:sldId id="416" r:id="rId14"/>
    <p:sldId id="404" r:id="rId15"/>
    <p:sldId id="417" r:id="rId16"/>
    <p:sldId id="418" r:id="rId17"/>
    <p:sldId id="419" r:id="rId18"/>
    <p:sldId id="472" r:id="rId19"/>
    <p:sldId id="471" r:id="rId20"/>
    <p:sldId id="420" r:id="rId21"/>
    <p:sldId id="473" r:id="rId22"/>
    <p:sldId id="421" r:id="rId23"/>
    <p:sldId id="422" r:id="rId24"/>
    <p:sldId id="423" r:id="rId25"/>
    <p:sldId id="426" r:id="rId26"/>
    <p:sldId id="474" r:id="rId27"/>
    <p:sldId id="475" r:id="rId28"/>
    <p:sldId id="425" r:id="rId29"/>
    <p:sldId id="424" r:id="rId30"/>
    <p:sldId id="433" r:id="rId31"/>
    <p:sldId id="459" r:id="rId32"/>
    <p:sldId id="460" r:id="rId33"/>
    <p:sldId id="461" r:id="rId34"/>
    <p:sldId id="480" r:id="rId35"/>
    <p:sldId id="476" r:id="rId36"/>
    <p:sldId id="481" r:id="rId37"/>
    <p:sldId id="478" r:id="rId38"/>
    <p:sldId id="482" r:id="rId39"/>
    <p:sldId id="479" r:id="rId40"/>
    <p:sldId id="483" r:id="rId41"/>
    <p:sldId id="484" r:id="rId42"/>
    <p:sldId id="486" r:id="rId43"/>
    <p:sldId id="487" r:id="rId44"/>
    <p:sldId id="440" r:id="rId45"/>
    <p:sldId id="488" r:id="rId46"/>
    <p:sldId id="492" r:id="rId47"/>
    <p:sldId id="493" r:id="rId48"/>
    <p:sldId id="490" r:id="rId49"/>
    <p:sldId id="491" r:id="rId50"/>
    <p:sldId id="494" r:id="rId51"/>
    <p:sldId id="447" r:id="rId52"/>
    <p:sldId id="462" r:id="rId53"/>
    <p:sldId id="463" r:id="rId54"/>
    <p:sldId id="464" r:id="rId55"/>
    <p:sldId id="465" r:id="rId56"/>
    <p:sldId id="498" r:id="rId57"/>
    <p:sldId id="499" r:id="rId58"/>
    <p:sldId id="500" r:id="rId59"/>
    <p:sldId id="497" r:id="rId60"/>
    <p:sldId id="496" r:id="rId61"/>
    <p:sldId id="451" r:id="rId62"/>
    <p:sldId id="466" r:id="rId63"/>
    <p:sldId id="501" r:id="rId64"/>
    <p:sldId id="468" r:id="rId65"/>
    <p:sldId id="455" r:id="rId66"/>
    <p:sldId id="469" r:id="rId67"/>
    <p:sldId id="470" r:id="rId68"/>
    <p:sldId id="502" r:id="rId69"/>
    <p:sldId id="325" r:id="rId70"/>
  </p:sldIdLst>
  <p:sldSz cx="9144000" cy="6858000" type="screen4x3"/>
  <p:notesSz cx="7104063" cy="10234613"/>
  <p:defaultTextStyle>
    <a:defPPr>
      <a:defRPr lang="it-IT"/>
    </a:defPPr>
    <a:lvl1pPr algn="l" rtl="0" eaLnBrk="0" fontAlgn="base" hangingPunct="0">
      <a:spcBef>
        <a:spcPct val="0"/>
      </a:spcBef>
      <a:spcAft>
        <a:spcPct val="0"/>
      </a:spcAft>
      <a:defRPr sz="4400" kern="1200">
        <a:solidFill>
          <a:schemeClr val="tx1"/>
        </a:solidFill>
        <a:latin typeface="DecimaWE Rg" panose="02000000000000000000" pitchFamily="2" charset="0"/>
        <a:ea typeface="+mn-ea"/>
        <a:cs typeface="Arial" panose="020B0604020202020204" pitchFamily="34" charset="0"/>
      </a:defRPr>
    </a:lvl1pPr>
    <a:lvl2pPr marL="457200" algn="l" rtl="0" eaLnBrk="0" fontAlgn="base" hangingPunct="0">
      <a:spcBef>
        <a:spcPct val="0"/>
      </a:spcBef>
      <a:spcAft>
        <a:spcPct val="0"/>
      </a:spcAft>
      <a:defRPr sz="4400" kern="1200">
        <a:solidFill>
          <a:schemeClr val="tx1"/>
        </a:solidFill>
        <a:latin typeface="DecimaWE Rg" panose="02000000000000000000" pitchFamily="2" charset="0"/>
        <a:ea typeface="+mn-ea"/>
        <a:cs typeface="Arial" panose="020B0604020202020204" pitchFamily="34" charset="0"/>
      </a:defRPr>
    </a:lvl2pPr>
    <a:lvl3pPr marL="914400" algn="l" rtl="0" eaLnBrk="0" fontAlgn="base" hangingPunct="0">
      <a:spcBef>
        <a:spcPct val="0"/>
      </a:spcBef>
      <a:spcAft>
        <a:spcPct val="0"/>
      </a:spcAft>
      <a:defRPr sz="4400" kern="1200">
        <a:solidFill>
          <a:schemeClr val="tx1"/>
        </a:solidFill>
        <a:latin typeface="DecimaWE Rg" panose="02000000000000000000" pitchFamily="2" charset="0"/>
        <a:ea typeface="+mn-ea"/>
        <a:cs typeface="Arial" panose="020B0604020202020204" pitchFamily="34" charset="0"/>
      </a:defRPr>
    </a:lvl3pPr>
    <a:lvl4pPr marL="1371600" algn="l" rtl="0" eaLnBrk="0" fontAlgn="base" hangingPunct="0">
      <a:spcBef>
        <a:spcPct val="0"/>
      </a:spcBef>
      <a:spcAft>
        <a:spcPct val="0"/>
      </a:spcAft>
      <a:defRPr sz="4400" kern="1200">
        <a:solidFill>
          <a:schemeClr val="tx1"/>
        </a:solidFill>
        <a:latin typeface="DecimaWE Rg" panose="02000000000000000000" pitchFamily="2" charset="0"/>
        <a:ea typeface="+mn-ea"/>
        <a:cs typeface="Arial" panose="020B0604020202020204" pitchFamily="34" charset="0"/>
      </a:defRPr>
    </a:lvl4pPr>
    <a:lvl5pPr marL="1828800" algn="l" rtl="0" eaLnBrk="0" fontAlgn="base" hangingPunct="0">
      <a:spcBef>
        <a:spcPct val="0"/>
      </a:spcBef>
      <a:spcAft>
        <a:spcPct val="0"/>
      </a:spcAft>
      <a:defRPr sz="4400" kern="1200">
        <a:solidFill>
          <a:schemeClr val="tx1"/>
        </a:solidFill>
        <a:latin typeface="DecimaWE Rg" panose="02000000000000000000" pitchFamily="2" charset="0"/>
        <a:ea typeface="+mn-ea"/>
        <a:cs typeface="Arial" panose="020B0604020202020204" pitchFamily="34" charset="0"/>
      </a:defRPr>
    </a:lvl5pPr>
    <a:lvl6pPr marL="2286000" algn="l" defTabSz="914400" rtl="0" eaLnBrk="1" latinLnBrk="0" hangingPunct="1">
      <a:defRPr sz="4400" kern="1200">
        <a:solidFill>
          <a:schemeClr val="tx1"/>
        </a:solidFill>
        <a:latin typeface="DecimaWE Rg" panose="02000000000000000000" pitchFamily="2" charset="0"/>
        <a:ea typeface="+mn-ea"/>
        <a:cs typeface="Arial" panose="020B0604020202020204" pitchFamily="34" charset="0"/>
      </a:defRPr>
    </a:lvl6pPr>
    <a:lvl7pPr marL="2743200" algn="l" defTabSz="914400" rtl="0" eaLnBrk="1" latinLnBrk="0" hangingPunct="1">
      <a:defRPr sz="4400" kern="1200">
        <a:solidFill>
          <a:schemeClr val="tx1"/>
        </a:solidFill>
        <a:latin typeface="DecimaWE Rg" panose="02000000000000000000" pitchFamily="2" charset="0"/>
        <a:ea typeface="+mn-ea"/>
        <a:cs typeface="Arial" panose="020B0604020202020204" pitchFamily="34" charset="0"/>
      </a:defRPr>
    </a:lvl7pPr>
    <a:lvl8pPr marL="3200400" algn="l" defTabSz="914400" rtl="0" eaLnBrk="1" latinLnBrk="0" hangingPunct="1">
      <a:defRPr sz="4400" kern="1200">
        <a:solidFill>
          <a:schemeClr val="tx1"/>
        </a:solidFill>
        <a:latin typeface="DecimaWE Rg" panose="02000000000000000000" pitchFamily="2" charset="0"/>
        <a:ea typeface="+mn-ea"/>
        <a:cs typeface="Arial" panose="020B0604020202020204" pitchFamily="34" charset="0"/>
      </a:defRPr>
    </a:lvl8pPr>
    <a:lvl9pPr marL="3657600" algn="l" defTabSz="914400" rtl="0" eaLnBrk="1" latinLnBrk="0" hangingPunct="1">
      <a:defRPr sz="4400" kern="1200">
        <a:solidFill>
          <a:schemeClr val="tx1"/>
        </a:solidFill>
        <a:latin typeface="DecimaWE Rg" panose="02000000000000000000" pitchFamily="2" charset="0"/>
        <a:ea typeface="+mn-ea"/>
        <a:cs typeface="Arial" panose="020B0604020202020204" pitchFamily="34" charset="0"/>
      </a:defRPr>
    </a:lvl9pPr>
  </p:defaultTextStyle>
  <p:extLst>
    <p:ext uri="{EFAFB233-063F-42B5-8137-9DF3F51BA10A}">
      <p15:sldGuideLst xmlns:p15="http://schemas.microsoft.com/office/powerpoint/2012/main">
        <p15:guide id="1" orient="horz" pos="864">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144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13" autoAdjust="0"/>
    <p:restoredTop sz="99669" autoAdjust="0"/>
  </p:normalViewPr>
  <p:slideViewPr>
    <p:cSldViewPr>
      <p:cViewPr varScale="1">
        <p:scale>
          <a:sx n="111" d="100"/>
          <a:sy n="111" d="100"/>
        </p:scale>
        <p:origin x="1212" y="72"/>
      </p:cViewPr>
      <p:guideLst>
        <p:guide orient="horz" pos="86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1818" y="-7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AC7CB9C0-1FC5-DB3E-F9CD-3ECE6FCBC345}"/>
              </a:ext>
            </a:extLst>
          </p:cNvPr>
          <p:cNvSpPr>
            <a:spLocks noGrp="1" noChangeArrowheads="1"/>
          </p:cNvSpPr>
          <p:nvPr>
            <p:ph type="hdr" sz="quarter"/>
          </p:nvPr>
        </p:nvSpPr>
        <p:spPr bwMode="auto">
          <a:xfrm>
            <a:off x="0" y="0"/>
            <a:ext cx="3079098" cy="511980"/>
          </a:xfrm>
          <a:prstGeom prst="rect">
            <a:avLst/>
          </a:prstGeom>
          <a:noFill/>
          <a:ln>
            <a:noFill/>
          </a:ln>
          <a:effectLst/>
        </p:spPr>
        <p:txBody>
          <a:bodyPr vert="horz" wrap="square" lIns="94780" tIns="47390" rIns="94780" bIns="47390" numCol="1" anchor="t" anchorCtr="0" compatLnSpc="1">
            <a:prstTxWarp prst="textNoShape">
              <a:avLst/>
            </a:prstTxWarp>
          </a:bodyPr>
          <a:lstStyle>
            <a:lvl1pPr algn="l" eaLnBrk="1" hangingPunct="1">
              <a:defRPr sz="1300">
                <a:latin typeface="Times New Roman" pitchFamily="18" charset="0"/>
                <a:cs typeface="+mn-cs"/>
              </a:defRPr>
            </a:lvl1pPr>
          </a:lstStyle>
          <a:p>
            <a:pPr>
              <a:defRPr/>
            </a:pPr>
            <a:endParaRPr lang="it-IT"/>
          </a:p>
        </p:txBody>
      </p:sp>
      <p:sp>
        <p:nvSpPr>
          <p:cNvPr id="58371" name="Rectangle 3">
            <a:extLst>
              <a:ext uri="{FF2B5EF4-FFF2-40B4-BE49-F238E27FC236}">
                <a16:creationId xmlns:a16="http://schemas.microsoft.com/office/drawing/2014/main" id="{35FA1218-A398-80B0-F27B-1A84D1C10458}"/>
              </a:ext>
            </a:extLst>
          </p:cNvPr>
          <p:cNvSpPr>
            <a:spLocks noGrp="1" noChangeArrowheads="1"/>
          </p:cNvSpPr>
          <p:nvPr>
            <p:ph type="dt" sz="quarter" idx="1"/>
          </p:nvPr>
        </p:nvSpPr>
        <p:spPr bwMode="auto">
          <a:xfrm>
            <a:off x="4024965" y="0"/>
            <a:ext cx="3079098" cy="511980"/>
          </a:xfrm>
          <a:prstGeom prst="rect">
            <a:avLst/>
          </a:prstGeom>
          <a:noFill/>
          <a:ln>
            <a:noFill/>
          </a:ln>
          <a:effectLst/>
        </p:spPr>
        <p:txBody>
          <a:bodyPr vert="horz" wrap="square" lIns="94780" tIns="47390" rIns="94780" bIns="47390" numCol="1" anchor="t" anchorCtr="0" compatLnSpc="1">
            <a:prstTxWarp prst="textNoShape">
              <a:avLst/>
            </a:prstTxWarp>
          </a:bodyPr>
          <a:lstStyle>
            <a:lvl1pPr algn="r" eaLnBrk="1" hangingPunct="1">
              <a:defRPr sz="1300">
                <a:latin typeface="Times New Roman" pitchFamily="18" charset="0"/>
                <a:cs typeface="+mn-cs"/>
              </a:defRPr>
            </a:lvl1pPr>
          </a:lstStyle>
          <a:p>
            <a:pPr>
              <a:defRPr/>
            </a:pPr>
            <a:endParaRPr lang="it-IT"/>
          </a:p>
        </p:txBody>
      </p:sp>
      <p:sp>
        <p:nvSpPr>
          <p:cNvPr id="58372" name="Rectangle 4">
            <a:extLst>
              <a:ext uri="{FF2B5EF4-FFF2-40B4-BE49-F238E27FC236}">
                <a16:creationId xmlns:a16="http://schemas.microsoft.com/office/drawing/2014/main" id="{006BB0B9-1EF7-AD00-CC42-64C9ABA6D158}"/>
              </a:ext>
            </a:extLst>
          </p:cNvPr>
          <p:cNvSpPr>
            <a:spLocks noGrp="1" noChangeArrowheads="1"/>
          </p:cNvSpPr>
          <p:nvPr>
            <p:ph type="ftr" sz="quarter" idx="2"/>
          </p:nvPr>
        </p:nvSpPr>
        <p:spPr bwMode="auto">
          <a:xfrm>
            <a:off x="0" y="9722633"/>
            <a:ext cx="3079098" cy="511980"/>
          </a:xfrm>
          <a:prstGeom prst="rect">
            <a:avLst/>
          </a:prstGeom>
          <a:noFill/>
          <a:ln>
            <a:noFill/>
          </a:ln>
          <a:effectLst/>
        </p:spPr>
        <p:txBody>
          <a:bodyPr vert="horz" wrap="square" lIns="94780" tIns="47390" rIns="94780" bIns="47390" numCol="1" anchor="b" anchorCtr="0" compatLnSpc="1">
            <a:prstTxWarp prst="textNoShape">
              <a:avLst/>
            </a:prstTxWarp>
          </a:bodyPr>
          <a:lstStyle>
            <a:lvl1pPr algn="l" eaLnBrk="1" hangingPunct="1">
              <a:defRPr sz="1300">
                <a:latin typeface="Times New Roman" pitchFamily="18" charset="0"/>
                <a:cs typeface="+mn-cs"/>
              </a:defRPr>
            </a:lvl1pPr>
          </a:lstStyle>
          <a:p>
            <a:pPr>
              <a:defRPr/>
            </a:pPr>
            <a:endParaRPr lang="it-IT"/>
          </a:p>
        </p:txBody>
      </p:sp>
      <p:sp>
        <p:nvSpPr>
          <p:cNvPr id="58373" name="Rectangle 5">
            <a:extLst>
              <a:ext uri="{FF2B5EF4-FFF2-40B4-BE49-F238E27FC236}">
                <a16:creationId xmlns:a16="http://schemas.microsoft.com/office/drawing/2014/main" id="{13B2EE4F-9BE1-FCB7-7D98-D5A4676BE6D0}"/>
              </a:ext>
            </a:extLst>
          </p:cNvPr>
          <p:cNvSpPr>
            <a:spLocks noGrp="1" noChangeArrowheads="1"/>
          </p:cNvSpPr>
          <p:nvPr>
            <p:ph type="sldNum" sz="quarter" idx="3"/>
          </p:nvPr>
        </p:nvSpPr>
        <p:spPr bwMode="auto">
          <a:xfrm>
            <a:off x="4024965" y="9722633"/>
            <a:ext cx="3079098" cy="511980"/>
          </a:xfrm>
          <a:prstGeom prst="rect">
            <a:avLst/>
          </a:prstGeom>
          <a:noFill/>
          <a:ln>
            <a:noFill/>
          </a:ln>
          <a:effectLst/>
        </p:spPr>
        <p:txBody>
          <a:bodyPr vert="horz" wrap="square" lIns="94780" tIns="47390" rIns="94780" bIns="47390" numCol="1" anchor="b" anchorCtr="0" compatLnSpc="1">
            <a:prstTxWarp prst="textNoShape">
              <a:avLst/>
            </a:prstTxWarp>
          </a:bodyPr>
          <a:lstStyle>
            <a:lvl1pPr algn="r" eaLnBrk="1" hangingPunct="1">
              <a:defRPr sz="1300">
                <a:latin typeface="Times New Roman" panose="02020603050405020304" pitchFamily="18" charset="0"/>
              </a:defRPr>
            </a:lvl1pPr>
          </a:lstStyle>
          <a:p>
            <a:pPr>
              <a:defRPr/>
            </a:pPr>
            <a:fld id="{B26DFB32-89AD-4DDC-9B7F-35701F220822}" type="slidenum">
              <a:rPr lang="it-IT" altLang="it-IT"/>
              <a:pPr>
                <a:defRPr/>
              </a:pPr>
              <a:t>‹N›</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4475B5B-A020-F74D-8E38-6E17E83DC175}"/>
              </a:ext>
            </a:extLst>
          </p:cNvPr>
          <p:cNvSpPr>
            <a:spLocks noGrp="1" noChangeArrowheads="1"/>
          </p:cNvSpPr>
          <p:nvPr>
            <p:ph type="hdr" sz="quarter"/>
          </p:nvPr>
        </p:nvSpPr>
        <p:spPr bwMode="auto">
          <a:xfrm>
            <a:off x="0" y="0"/>
            <a:ext cx="3079098" cy="511980"/>
          </a:xfrm>
          <a:prstGeom prst="rect">
            <a:avLst/>
          </a:prstGeom>
          <a:noFill/>
          <a:ln>
            <a:noFill/>
          </a:ln>
          <a:effectLst/>
        </p:spPr>
        <p:txBody>
          <a:bodyPr vert="horz" wrap="square" lIns="94780" tIns="47390" rIns="94780" bIns="47390" numCol="1" anchor="t" anchorCtr="0" compatLnSpc="1">
            <a:prstTxWarp prst="textNoShape">
              <a:avLst/>
            </a:prstTxWarp>
          </a:bodyPr>
          <a:lstStyle>
            <a:lvl1pPr algn="l" eaLnBrk="1" hangingPunct="1">
              <a:defRPr sz="1300">
                <a:latin typeface="Times New Roman" pitchFamily="18" charset="0"/>
                <a:cs typeface="+mn-cs"/>
              </a:defRPr>
            </a:lvl1pPr>
          </a:lstStyle>
          <a:p>
            <a:pPr>
              <a:defRPr/>
            </a:pPr>
            <a:endParaRPr lang="it-IT"/>
          </a:p>
        </p:txBody>
      </p:sp>
      <p:sp>
        <p:nvSpPr>
          <p:cNvPr id="53251" name="Rectangle 3">
            <a:extLst>
              <a:ext uri="{FF2B5EF4-FFF2-40B4-BE49-F238E27FC236}">
                <a16:creationId xmlns:a16="http://schemas.microsoft.com/office/drawing/2014/main" id="{CB409862-7839-E483-9B86-22FB96057DF1}"/>
              </a:ext>
            </a:extLst>
          </p:cNvPr>
          <p:cNvSpPr>
            <a:spLocks noGrp="1" noChangeArrowheads="1"/>
          </p:cNvSpPr>
          <p:nvPr>
            <p:ph type="dt" idx="1"/>
          </p:nvPr>
        </p:nvSpPr>
        <p:spPr bwMode="auto">
          <a:xfrm>
            <a:off x="4024965" y="0"/>
            <a:ext cx="3079098" cy="511980"/>
          </a:xfrm>
          <a:prstGeom prst="rect">
            <a:avLst/>
          </a:prstGeom>
          <a:noFill/>
          <a:ln>
            <a:noFill/>
          </a:ln>
          <a:effectLst/>
        </p:spPr>
        <p:txBody>
          <a:bodyPr vert="horz" wrap="square" lIns="94780" tIns="47390" rIns="94780" bIns="47390" numCol="1" anchor="t" anchorCtr="0" compatLnSpc="1">
            <a:prstTxWarp prst="textNoShape">
              <a:avLst/>
            </a:prstTxWarp>
          </a:bodyPr>
          <a:lstStyle>
            <a:lvl1pPr algn="r" eaLnBrk="1" hangingPunct="1">
              <a:defRPr sz="1300">
                <a:latin typeface="Times New Roman" pitchFamily="18" charset="0"/>
                <a:cs typeface="+mn-cs"/>
              </a:defRPr>
            </a:lvl1pPr>
          </a:lstStyle>
          <a:p>
            <a:pPr>
              <a:defRPr/>
            </a:pPr>
            <a:endParaRPr lang="it-IT"/>
          </a:p>
        </p:txBody>
      </p:sp>
      <p:sp>
        <p:nvSpPr>
          <p:cNvPr id="3076" name="Rectangle 4">
            <a:extLst>
              <a:ext uri="{FF2B5EF4-FFF2-40B4-BE49-F238E27FC236}">
                <a16:creationId xmlns:a16="http://schemas.microsoft.com/office/drawing/2014/main" id="{7BF92582-1587-275D-448E-C68F03DBC513}"/>
              </a:ext>
            </a:extLst>
          </p:cNvPr>
          <p:cNvSpPr>
            <a:spLocks noGrp="1" noRot="1" noChangeAspect="1" noChangeArrowheads="1" noTextEdit="1"/>
          </p:cNvSpPr>
          <p:nvPr>
            <p:ph type="sldImg" idx="2"/>
          </p:nvPr>
        </p:nvSpPr>
        <p:spPr bwMode="auto">
          <a:xfrm>
            <a:off x="992188" y="768350"/>
            <a:ext cx="5119687"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3" name="Rectangle 5">
            <a:extLst>
              <a:ext uri="{FF2B5EF4-FFF2-40B4-BE49-F238E27FC236}">
                <a16:creationId xmlns:a16="http://schemas.microsoft.com/office/drawing/2014/main" id="{82B8F5EF-3E0B-1DB4-4433-DDE35A23EE94}"/>
              </a:ext>
            </a:extLst>
          </p:cNvPr>
          <p:cNvSpPr>
            <a:spLocks noGrp="1" noChangeArrowheads="1"/>
          </p:cNvSpPr>
          <p:nvPr>
            <p:ph type="body" sz="quarter" idx="3"/>
          </p:nvPr>
        </p:nvSpPr>
        <p:spPr bwMode="auto">
          <a:xfrm>
            <a:off x="947545" y="4862149"/>
            <a:ext cx="5208975" cy="4604495"/>
          </a:xfrm>
          <a:prstGeom prst="rect">
            <a:avLst/>
          </a:prstGeom>
          <a:noFill/>
          <a:ln>
            <a:noFill/>
          </a:ln>
          <a:effectLst/>
        </p:spPr>
        <p:txBody>
          <a:bodyPr vert="horz" wrap="square" lIns="94780" tIns="47390" rIns="94780" bIns="4739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3254" name="Rectangle 6">
            <a:extLst>
              <a:ext uri="{FF2B5EF4-FFF2-40B4-BE49-F238E27FC236}">
                <a16:creationId xmlns:a16="http://schemas.microsoft.com/office/drawing/2014/main" id="{D797D652-97CB-4F22-2E44-385ED6370B7E}"/>
              </a:ext>
            </a:extLst>
          </p:cNvPr>
          <p:cNvSpPr>
            <a:spLocks noGrp="1" noChangeArrowheads="1"/>
          </p:cNvSpPr>
          <p:nvPr>
            <p:ph type="ftr" sz="quarter" idx="4"/>
          </p:nvPr>
        </p:nvSpPr>
        <p:spPr bwMode="auto">
          <a:xfrm>
            <a:off x="0" y="9722633"/>
            <a:ext cx="3079098" cy="511980"/>
          </a:xfrm>
          <a:prstGeom prst="rect">
            <a:avLst/>
          </a:prstGeom>
          <a:noFill/>
          <a:ln>
            <a:noFill/>
          </a:ln>
          <a:effectLst/>
        </p:spPr>
        <p:txBody>
          <a:bodyPr vert="horz" wrap="square" lIns="94780" tIns="47390" rIns="94780" bIns="47390" numCol="1" anchor="b" anchorCtr="0" compatLnSpc="1">
            <a:prstTxWarp prst="textNoShape">
              <a:avLst/>
            </a:prstTxWarp>
          </a:bodyPr>
          <a:lstStyle>
            <a:lvl1pPr algn="l" eaLnBrk="1" hangingPunct="1">
              <a:defRPr sz="1300">
                <a:latin typeface="Times New Roman" pitchFamily="18" charset="0"/>
                <a:cs typeface="+mn-cs"/>
              </a:defRPr>
            </a:lvl1pPr>
          </a:lstStyle>
          <a:p>
            <a:pPr>
              <a:defRPr/>
            </a:pPr>
            <a:endParaRPr lang="it-IT"/>
          </a:p>
        </p:txBody>
      </p:sp>
      <p:sp>
        <p:nvSpPr>
          <p:cNvPr id="53255" name="Rectangle 7">
            <a:extLst>
              <a:ext uri="{FF2B5EF4-FFF2-40B4-BE49-F238E27FC236}">
                <a16:creationId xmlns:a16="http://schemas.microsoft.com/office/drawing/2014/main" id="{C6A1F058-DD0B-5658-F5B3-906FD7E5F447}"/>
              </a:ext>
            </a:extLst>
          </p:cNvPr>
          <p:cNvSpPr>
            <a:spLocks noGrp="1" noChangeArrowheads="1"/>
          </p:cNvSpPr>
          <p:nvPr>
            <p:ph type="sldNum" sz="quarter" idx="5"/>
          </p:nvPr>
        </p:nvSpPr>
        <p:spPr bwMode="auto">
          <a:xfrm>
            <a:off x="4024965" y="9722633"/>
            <a:ext cx="3079098" cy="511980"/>
          </a:xfrm>
          <a:prstGeom prst="rect">
            <a:avLst/>
          </a:prstGeom>
          <a:noFill/>
          <a:ln>
            <a:noFill/>
          </a:ln>
          <a:effectLst/>
        </p:spPr>
        <p:txBody>
          <a:bodyPr vert="horz" wrap="square" lIns="94780" tIns="47390" rIns="94780" bIns="47390" numCol="1" anchor="b" anchorCtr="0" compatLnSpc="1">
            <a:prstTxWarp prst="textNoShape">
              <a:avLst/>
            </a:prstTxWarp>
          </a:bodyPr>
          <a:lstStyle>
            <a:lvl1pPr algn="r" eaLnBrk="1" hangingPunct="1">
              <a:defRPr sz="1300">
                <a:latin typeface="Times New Roman" panose="02020603050405020304" pitchFamily="18" charset="0"/>
              </a:defRPr>
            </a:lvl1pPr>
          </a:lstStyle>
          <a:p>
            <a:pPr>
              <a:defRPr/>
            </a:pPr>
            <a:fld id="{671A0935-B348-4160-9643-8A4EDEDA664D}"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ext Box 1030">
            <a:extLst>
              <a:ext uri="{FF2B5EF4-FFF2-40B4-BE49-F238E27FC236}">
                <a16:creationId xmlns:a16="http://schemas.microsoft.com/office/drawing/2014/main" id="{841DE00F-9E56-6030-7602-DF09BB75CDED}"/>
              </a:ext>
            </a:extLst>
          </p:cNvPr>
          <p:cNvSpPr txBox="1">
            <a:spLocks noChangeArrowheads="1"/>
          </p:cNvSpPr>
          <p:nvPr userDrawn="1"/>
        </p:nvSpPr>
        <p:spPr bwMode="auto">
          <a:xfrm>
            <a:off x="2914650" y="228600"/>
            <a:ext cx="5943600" cy="396875"/>
          </a:xfrm>
          <a:prstGeom prst="rect">
            <a:avLst/>
          </a:prstGeom>
          <a:noFill/>
          <a:ln>
            <a:noFill/>
          </a:ln>
          <a:effec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defRPr/>
            </a:pPr>
            <a:r>
              <a:rPr lang="en-US" sz="2000">
                <a:solidFill>
                  <a:schemeClr val="bg1"/>
                </a:solidFill>
                <a:latin typeface="DecimaUNI02 Rg" pitchFamily="50" charset="0"/>
                <a:cs typeface="+mn-cs"/>
              </a:rPr>
              <a:t>Al servizio di gente unica</a:t>
            </a:r>
            <a:endParaRPr lang="it-IT" sz="2000">
              <a:solidFill>
                <a:schemeClr val="bg1"/>
              </a:solidFill>
              <a:latin typeface="DecimaUNI02 Rg" pitchFamily="50" charset="0"/>
              <a:cs typeface="+mn-cs"/>
            </a:endParaRPr>
          </a:p>
        </p:txBody>
      </p:sp>
      <p:sp>
        <p:nvSpPr>
          <p:cNvPr id="3" name="Text Box 1032">
            <a:extLst>
              <a:ext uri="{FF2B5EF4-FFF2-40B4-BE49-F238E27FC236}">
                <a16:creationId xmlns:a16="http://schemas.microsoft.com/office/drawing/2014/main" id="{9D26ADAA-D30B-F7B7-1252-B122CBD719C8}"/>
              </a:ext>
            </a:extLst>
          </p:cNvPr>
          <p:cNvSpPr txBox="1">
            <a:spLocks noChangeArrowheads="1"/>
          </p:cNvSpPr>
          <p:nvPr userDrawn="1"/>
        </p:nvSpPr>
        <p:spPr bwMode="auto">
          <a:xfrm>
            <a:off x="3257550" y="5029200"/>
            <a:ext cx="3028950" cy="519113"/>
          </a:xfrm>
          <a:prstGeom prst="rect">
            <a:avLst/>
          </a:prstGeom>
          <a:noFill/>
          <a:ln>
            <a:noFill/>
          </a:ln>
          <a:effec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defRPr/>
            </a:pPr>
            <a:endParaRPr lang="it-IT" sz="2800">
              <a:solidFill>
                <a:schemeClr val="bg1"/>
              </a:solidFill>
              <a:latin typeface="DecimaUNI02 Rg" pitchFamily="50" charset="0"/>
              <a:cs typeface="+mn-cs"/>
            </a:endParaRPr>
          </a:p>
        </p:txBody>
      </p:sp>
      <p:sp>
        <p:nvSpPr>
          <p:cNvPr id="4" name="Text Box 1033">
            <a:extLst>
              <a:ext uri="{FF2B5EF4-FFF2-40B4-BE49-F238E27FC236}">
                <a16:creationId xmlns:a16="http://schemas.microsoft.com/office/drawing/2014/main" id="{C0115381-EE0B-72ED-B9AD-FD59B5CEE183}"/>
              </a:ext>
            </a:extLst>
          </p:cNvPr>
          <p:cNvSpPr txBox="1">
            <a:spLocks noChangeArrowheads="1"/>
          </p:cNvSpPr>
          <p:nvPr userDrawn="1"/>
        </p:nvSpPr>
        <p:spPr bwMode="auto">
          <a:xfrm>
            <a:off x="0" y="6096000"/>
            <a:ext cx="2400300" cy="762000"/>
          </a:xfrm>
          <a:prstGeom prst="rect">
            <a:avLst/>
          </a:prstGeom>
          <a:noFill/>
          <a:ln>
            <a:noFill/>
          </a:ln>
          <a:effec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defRPr/>
            </a:pPr>
            <a:endParaRPr lang="it-IT">
              <a:latin typeface="Times New Roman" pitchFamily="18" charset="0"/>
              <a:cs typeface="+mn-cs"/>
            </a:endParaRPr>
          </a:p>
        </p:txBody>
      </p:sp>
    </p:spTree>
    <p:extLst>
      <p:ext uri="{BB962C8B-B14F-4D97-AF65-F5344CB8AC3E}">
        <p14:creationId xmlns:p14="http://schemas.microsoft.com/office/powerpoint/2010/main" val="25384228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15989392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443663" y="990600"/>
            <a:ext cx="2014537" cy="44958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00050" y="990600"/>
            <a:ext cx="5891213" cy="44958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86567837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00050" y="990600"/>
            <a:ext cx="8058150" cy="762000"/>
          </a:xfrm>
        </p:spPr>
        <p:txBody>
          <a:bodyPr/>
          <a:lstStyle/>
          <a:p>
            <a:r>
              <a:rPr lang="it-IT"/>
              <a:t>Fare clic per modificare lo stile del titolo</a:t>
            </a:r>
          </a:p>
        </p:txBody>
      </p:sp>
      <p:sp>
        <p:nvSpPr>
          <p:cNvPr id="3" name="Segnaposto testo 2"/>
          <p:cNvSpPr>
            <a:spLocks noGrp="1"/>
          </p:cNvSpPr>
          <p:nvPr>
            <p:ph type="body" sz="half" idx="1"/>
          </p:nvPr>
        </p:nvSpPr>
        <p:spPr>
          <a:xfrm>
            <a:off x="400050" y="1981200"/>
            <a:ext cx="3952875" cy="3505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grafico 3"/>
          <p:cNvSpPr>
            <a:spLocks noGrp="1"/>
          </p:cNvSpPr>
          <p:nvPr>
            <p:ph type="chart" sz="half" idx="2"/>
          </p:nvPr>
        </p:nvSpPr>
        <p:spPr>
          <a:xfrm>
            <a:off x="4505325" y="1981200"/>
            <a:ext cx="3952875" cy="3505200"/>
          </a:xfrm>
        </p:spPr>
        <p:txBody>
          <a:bodyPr/>
          <a:lstStyle/>
          <a:p>
            <a:pPr lvl="0"/>
            <a:endParaRPr lang="it-IT" noProof="0"/>
          </a:p>
        </p:txBody>
      </p:sp>
    </p:spTree>
    <p:extLst>
      <p:ext uri="{BB962C8B-B14F-4D97-AF65-F5344CB8AC3E}">
        <p14:creationId xmlns:p14="http://schemas.microsoft.com/office/powerpoint/2010/main" val="62518531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400050" y="990600"/>
            <a:ext cx="8058150" cy="762000"/>
          </a:xfrm>
        </p:spPr>
        <p:txBody>
          <a:bodyPr/>
          <a:lstStyle/>
          <a:p>
            <a:r>
              <a:rPr lang="it-IT"/>
              <a:t>Fare clic per modificare lo stile del titolo</a:t>
            </a:r>
          </a:p>
        </p:txBody>
      </p:sp>
      <p:sp>
        <p:nvSpPr>
          <p:cNvPr id="3" name="Segnaposto grafico 2"/>
          <p:cNvSpPr>
            <a:spLocks noGrp="1"/>
          </p:cNvSpPr>
          <p:nvPr>
            <p:ph type="chart" sz="half" idx="1"/>
          </p:nvPr>
        </p:nvSpPr>
        <p:spPr>
          <a:xfrm>
            <a:off x="400050" y="1981200"/>
            <a:ext cx="3952875" cy="3505200"/>
          </a:xfrm>
        </p:spPr>
        <p:txBody>
          <a:bodyPr/>
          <a:lstStyle/>
          <a:p>
            <a:pPr lvl="0"/>
            <a:endParaRPr lang="it-IT" noProof="0"/>
          </a:p>
        </p:txBody>
      </p:sp>
      <p:sp>
        <p:nvSpPr>
          <p:cNvPr id="4" name="Segnaposto testo 3"/>
          <p:cNvSpPr>
            <a:spLocks noGrp="1"/>
          </p:cNvSpPr>
          <p:nvPr>
            <p:ph type="body" sz="half" idx="2"/>
          </p:nvPr>
        </p:nvSpPr>
        <p:spPr>
          <a:xfrm>
            <a:off x="4505325" y="1981200"/>
            <a:ext cx="3952875" cy="3505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49689245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400050" y="990600"/>
            <a:ext cx="8058150" cy="762000"/>
          </a:xfrm>
        </p:spPr>
        <p:txBody>
          <a:bodyPr/>
          <a:lstStyle/>
          <a:p>
            <a:r>
              <a:rPr lang="it-IT"/>
              <a:t>Fare clic per modificare lo stile del titolo</a:t>
            </a:r>
          </a:p>
        </p:txBody>
      </p:sp>
      <p:sp>
        <p:nvSpPr>
          <p:cNvPr id="3" name="Segnaposto SmartArt 2"/>
          <p:cNvSpPr>
            <a:spLocks noGrp="1"/>
          </p:cNvSpPr>
          <p:nvPr>
            <p:ph type="dgm" idx="1"/>
          </p:nvPr>
        </p:nvSpPr>
        <p:spPr>
          <a:xfrm>
            <a:off x="400050" y="1981200"/>
            <a:ext cx="8058150" cy="3505200"/>
          </a:xfrm>
        </p:spPr>
        <p:txBody>
          <a:bodyPr/>
          <a:lstStyle/>
          <a:p>
            <a:pPr lvl="0"/>
            <a:endParaRPr lang="it-IT" noProof="0"/>
          </a:p>
        </p:txBody>
      </p:sp>
    </p:spTree>
    <p:extLst>
      <p:ext uri="{BB962C8B-B14F-4D97-AF65-F5344CB8AC3E}">
        <p14:creationId xmlns:p14="http://schemas.microsoft.com/office/powerpoint/2010/main" val="8820359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771841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172546503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00050" y="1981200"/>
            <a:ext cx="3952875"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05325" y="1981200"/>
            <a:ext cx="3952875"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8640779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156969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120535496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29795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1833815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0906219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3">
            <a:extLst>
              <a:ext uri="{FF2B5EF4-FFF2-40B4-BE49-F238E27FC236}">
                <a16:creationId xmlns:a16="http://schemas.microsoft.com/office/drawing/2014/main" id="{F3C8C044-BB8F-426C-700A-87F6CD66851A}"/>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220200"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7" name="Rectangle 12">
            <a:extLst>
              <a:ext uri="{FF2B5EF4-FFF2-40B4-BE49-F238E27FC236}">
                <a16:creationId xmlns:a16="http://schemas.microsoft.com/office/drawing/2014/main" id="{8F0CBB8B-54ED-D469-4EA3-CA340817EE23}"/>
              </a:ext>
            </a:extLst>
          </p:cNvPr>
          <p:cNvSpPr>
            <a:spLocks noGrp="1" noChangeArrowheads="1"/>
          </p:cNvSpPr>
          <p:nvPr>
            <p:ph type="title"/>
          </p:nvPr>
        </p:nvSpPr>
        <p:spPr bwMode="auto">
          <a:xfrm>
            <a:off x="400050" y="990600"/>
            <a:ext cx="8058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8" name="Rectangle 13">
            <a:extLst>
              <a:ext uri="{FF2B5EF4-FFF2-40B4-BE49-F238E27FC236}">
                <a16:creationId xmlns:a16="http://schemas.microsoft.com/office/drawing/2014/main" id="{80816EE1-18F7-BD5A-819C-AA098006D9F4}"/>
              </a:ext>
            </a:extLst>
          </p:cNvPr>
          <p:cNvSpPr>
            <a:spLocks noGrp="1" noChangeArrowheads="1"/>
          </p:cNvSpPr>
          <p:nvPr>
            <p:ph type="body" idx="1"/>
          </p:nvPr>
        </p:nvSpPr>
        <p:spPr bwMode="auto">
          <a:xfrm>
            <a:off x="400050" y="1981200"/>
            <a:ext cx="805815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Questo è lo stile da usare per l’elenco puntato.</a:t>
            </a:r>
          </a:p>
          <a:p>
            <a:pPr lvl="1"/>
            <a:r>
              <a:rPr lang="it-IT" altLang="it-IT"/>
              <a:t>Questo è lo stile per il secondo livello asdfasdfasdf asdf asdf asdfasd</a:t>
            </a:r>
          </a:p>
          <a:p>
            <a:pPr lvl="1"/>
            <a:r>
              <a:rPr lang="it-IT" altLang="it-IT"/>
              <a:t>	questo è lo stile per il terzo livello</a:t>
            </a:r>
          </a:p>
          <a:p>
            <a:pPr lvl="2"/>
            <a:r>
              <a:rPr lang="it-IT" altLang="it-IT"/>
              <a:t>questo è per il quarto</a:t>
            </a:r>
          </a:p>
          <a:p>
            <a:pPr lvl="3"/>
            <a:r>
              <a:rPr lang="it-IT" altLang="it-IT"/>
              <a:t>Questo è il quinto</a:t>
            </a:r>
          </a:p>
          <a:p>
            <a:pPr lvl="1"/>
            <a:endParaRPr lang="it-IT" altLang="it-IT"/>
          </a:p>
        </p:txBody>
      </p:sp>
      <p:sp>
        <p:nvSpPr>
          <p:cNvPr id="1029" name="Text Box 24">
            <a:extLst>
              <a:ext uri="{FF2B5EF4-FFF2-40B4-BE49-F238E27FC236}">
                <a16:creationId xmlns:a16="http://schemas.microsoft.com/office/drawing/2014/main" id="{7DF59381-A339-A644-86A6-9B1EE9F6F270}"/>
              </a:ext>
            </a:extLst>
          </p:cNvPr>
          <p:cNvSpPr txBox="1">
            <a:spLocks noChangeArrowheads="1"/>
          </p:cNvSpPr>
          <p:nvPr userDrawn="1"/>
        </p:nvSpPr>
        <p:spPr bwMode="auto">
          <a:xfrm>
            <a:off x="457200" y="6324600"/>
            <a:ext cx="8153400" cy="304800"/>
          </a:xfrm>
          <a:prstGeom prst="rect">
            <a:avLst/>
          </a:prstGeom>
          <a:noFill/>
          <a:ln>
            <a:noFill/>
          </a:ln>
          <a:effectLst/>
        </p:spPr>
        <p:txBody>
          <a:bodyPr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defRPr/>
            </a:pPr>
            <a:endParaRPr lang="it-IT" sz="2000">
              <a:solidFill>
                <a:schemeClr val="bg1"/>
              </a:solidFill>
              <a:cs typeface="+mn-cs"/>
            </a:endParaRPr>
          </a:p>
        </p:txBody>
      </p:sp>
    </p:spTree>
  </p:cSld>
  <p:clrMap bg1="lt1" tx1="dk1" bg2="lt2" tx2="dk2" accent1="accent1" accent2="accent2" accent3="accent3" accent4="accent4" accent5="accent5" accent6="accent6" hlink="hlink" folHlink="folHlink"/>
  <p:sldLayoutIdLst>
    <p:sldLayoutId id="2147484806"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 id="2147484803" r:id="rId12"/>
    <p:sldLayoutId id="2147484804" r:id="rId13"/>
    <p:sldLayoutId id="2147484805" r:id="rId14"/>
  </p:sldLayoutIdLst>
  <p:transition/>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p:titleStyle>
    <p:body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4">
            <a:extLst>
              <a:ext uri="{FF2B5EF4-FFF2-40B4-BE49-F238E27FC236}">
                <a16:creationId xmlns:a16="http://schemas.microsoft.com/office/drawing/2014/main" id="{EE5067A7-FAAF-F1AB-3C4B-43BF6FF8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3" name="Text Box 25">
            <a:extLst>
              <a:ext uri="{FF2B5EF4-FFF2-40B4-BE49-F238E27FC236}">
                <a16:creationId xmlns:a16="http://schemas.microsoft.com/office/drawing/2014/main" id="{4C39B7B2-F23D-DF9C-D32F-6C0A9E948A0F}"/>
              </a:ext>
            </a:extLst>
          </p:cNvPr>
          <p:cNvSpPr txBox="1">
            <a:spLocks noChangeArrowheads="1"/>
          </p:cNvSpPr>
          <p:nvPr/>
        </p:nvSpPr>
        <p:spPr bwMode="auto">
          <a:xfrm>
            <a:off x="107950" y="1103313"/>
            <a:ext cx="8856663" cy="4498975"/>
          </a:xfrm>
          <a:prstGeom prst="rect">
            <a:avLst/>
          </a:prstGeom>
          <a:noFill/>
          <a:ln>
            <a:noFill/>
          </a:ln>
        </p:spPr>
        <p:txBody>
          <a:bodyPr>
            <a:spAutoFit/>
          </a:bodyPr>
          <a:lstStyle>
            <a:lvl1pPr marL="88900" indent="-342900">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889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lvl="3" algn="ctr">
              <a:defRPr/>
            </a:pPr>
            <a:r>
              <a:rPr lang="it-IT" altLang="it-IT" sz="3200" b="1" dirty="0">
                <a:solidFill>
                  <a:schemeClr val="bg1"/>
                </a:solidFill>
              </a:rPr>
              <a:t>Regolamento concernente i criteri e le modalità per la concessione dei contributi di cui all’articolo 14 della legge regionale 26 ottobre 2006, n. 20 (Norme in materia di cooperazione sociale) a favore delle cooperative sociali e loro consorzi e delle associazioni regionali di rappresentanza, assistenza e tutela del movimento cooperativo.</a:t>
            </a:r>
          </a:p>
          <a:p>
            <a:pPr lvl="3" algn="ctr">
              <a:defRPr/>
            </a:pPr>
            <a:endParaRPr lang="it-IT" altLang="it-IT" sz="2200" b="1" dirty="0">
              <a:solidFill>
                <a:schemeClr val="bg1"/>
              </a:solidFill>
            </a:endParaRPr>
          </a:p>
          <a:p>
            <a:pPr marL="2508250" lvl="3" algn="just">
              <a:spcBef>
                <a:spcPct val="0"/>
              </a:spcBef>
              <a:defRPr/>
            </a:pPr>
            <a:r>
              <a:rPr lang="it-IT" altLang="it-IT" sz="1800" dirty="0">
                <a:solidFill>
                  <a:schemeClr val="bg1"/>
                </a:solidFill>
              </a:rPr>
              <a:t>Lodovico Tambosco, Valentina Bomben, Antonella Negrini,</a:t>
            </a:r>
          </a:p>
          <a:p>
            <a:pPr marL="2508250" lvl="3" algn="just">
              <a:spcBef>
                <a:spcPct val="0"/>
              </a:spcBef>
              <a:defRPr/>
            </a:pPr>
            <a:r>
              <a:rPr lang="it-IT" altLang="it-IT" sz="1800" dirty="0">
                <a:solidFill>
                  <a:schemeClr val="bg1"/>
                </a:solidFill>
              </a:rPr>
              <a:t>Eliana Riccardi, Monica Turchet</a:t>
            </a:r>
          </a:p>
        </p:txBody>
      </p:sp>
      <p:sp>
        <p:nvSpPr>
          <p:cNvPr id="22555" name="Text Box 27">
            <a:extLst>
              <a:ext uri="{FF2B5EF4-FFF2-40B4-BE49-F238E27FC236}">
                <a16:creationId xmlns:a16="http://schemas.microsoft.com/office/drawing/2014/main" id="{65B198C1-3B84-E76D-A009-32FCD4E5C5FC}"/>
              </a:ext>
            </a:extLst>
          </p:cNvPr>
          <p:cNvSpPr txBox="1">
            <a:spLocks noChangeArrowheads="1"/>
          </p:cNvSpPr>
          <p:nvPr/>
        </p:nvSpPr>
        <p:spPr bwMode="auto">
          <a:xfrm>
            <a:off x="9525" y="6075363"/>
            <a:ext cx="9144000"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algn="ctr" eaLnBrk="1" hangingPunct="1">
              <a:spcBef>
                <a:spcPct val="50000"/>
              </a:spcBef>
              <a:buClrTx/>
              <a:buFontTx/>
              <a:buNone/>
            </a:pPr>
            <a:r>
              <a:rPr lang="it-IT" altLang="it-IT" sz="1800">
                <a:solidFill>
                  <a:schemeClr val="bg1"/>
                </a:solidFill>
              </a:rPr>
              <a:t>Direzione centrale salute, politiche sociali e disabilita’</a:t>
            </a:r>
          </a:p>
          <a:p>
            <a:pPr algn="ctr" eaLnBrk="1" hangingPunct="1">
              <a:spcBef>
                <a:spcPct val="50000"/>
              </a:spcBef>
              <a:buClrTx/>
              <a:buFontTx/>
              <a:buNone/>
            </a:pPr>
            <a:r>
              <a:rPr lang="it-IT" altLang="it-IT" sz="1400">
                <a:solidFill>
                  <a:schemeClr val="bg1"/>
                </a:solidFill>
              </a:rPr>
              <a:t>unità operativa specialistica (uos) di bilancio e coordinamento strategico</a:t>
            </a:r>
          </a:p>
        </p:txBody>
      </p:sp>
      <p:pic>
        <p:nvPicPr>
          <p:cNvPr id="5125" name="Immagine 2" descr="Immagine che contiene bianco, giocattolo">
            <a:extLst>
              <a:ext uri="{FF2B5EF4-FFF2-40B4-BE49-F238E27FC236}">
                <a16:creationId xmlns:a16="http://schemas.microsoft.com/office/drawing/2014/main" id="{5E9557FC-BF44-B7A3-D9D3-D676F627D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6603">
            <a:off x="779463" y="4832350"/>
            <a:ext cx="1447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Immagine 2" descr="Immagine che contiene Elementi grafici, clipart, calzature, grafica&#10;&#10;Il contenuto generato dall'IA potrebbe non essere corretto.">
            <a:extLst>
              <a:ext uri="{FF2B5EF4-FFF2-40B4-BE49-F238E27FC236}">
                <a16:creationId xmlns:a16="http://schemas.microsoft.com/office/drawing/2014/main" id="{B198C6A7-F08A-A53C-562F-3D3654E7F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0263" y="5214938"/>
            <a:ext cx="1639887"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7176">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2553"/>
                                        </p:tgtEl>
                                        <p:attrNameLst>
                                          <p:attrName>style.visibility</p:attrName>
                                        </p:attrNameLst>
                                      </p:cBhvr>
                                      <p:to>
                                        <p:strVal val="visible"/>
                                      </p:to>
                                    </p:set>
                                    <p:animEffect transition="in" filter="wipe(right)">
                                      <p:cBhvr>
                                        <p:cTn id="7" dur="500"/>
                                        <p:tgtEl>
                                          <p:spTgt spid="225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55"/>
                                        </p:tgtEl>
                                        <p:attrNameLst>
                                          <p:attrName>style.visibility</p:attrName>
                                        </p:attrNameLst>
                                      </p:cBhvr>
                                      <p:to>
                                        <p:strVal val="visible"/>
                                      </p:to>
                                    </p:set>
                                    <p:animEffect transition="in" filter="fade">
                                      <p:cBhvr>
                                        <p:cTn id="12" dur="500"/>
                                        <p:tgtEl>
                                          <p:spTgt spid="225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circle(in)">
                                      <p:cBhvr>
                                        <p:cTn id="17" dur="2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24">
            <a:extLst>
              <a:ext uri="{FF2B5EF4-FFF2-40B4-BE49-F238E27FC236}">
                <a16:creationId xmlns:a16="http://schemas.microsoft.com/office/drawing/2014/main" id="{14116CB7-A163-9838-FFB8-DF3346468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3" name="Text Box 25">
            <a:extLst>
              <a:ext uri="{FF2B5EF4-FFF2-40B4-BE49-F238E27FC236}">
                <a16:creationId xmlns:a16="http://schemas.microsoft.com/office/drawing/2014/main" id="{A03B1616-BAF3-1CD9-BED2-847D4DFC7121}"/>
              </a:ext>
            </a:extLst>
          </p:cNvPr>
          <p:cNvSpPr txBox="1">
            <a:spLocks noChangeArrowheads="1"/>
          </p:cNvSpPr>
          <p:nvPr/>
        </p:nvSpPr>
        <p:spPr bwMode="auto">
          <a:xfrm>
            <a:off x="107950" y="1303338"/>
            <a:ext cx="8856663"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342900">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889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lvl="3" algn="ctr"/>
            <a:r>
              <a:rPr lang="it-IT" altLang="it-IT" sz="3200" b="1">
                <a:solidFill>
                  <a:schemeClr val="bg1"/>
                </a:solidFill>
              </a:rPr>
              <a:t>Misura contributiva:</a:t>
            </a:r>
          </a:p>
          <a:p>
            <a:pPr lvl="3" algn="ctr"/>
            <a:endParaRPr lang="it-IT" altLang="it-IT" sz="3200" b="1">
              <a:solidFill>
                <a:schemeClr val="bg1"/>
              </a:solidFill>
            </a:endParaRPr>
          </a:p>
          <a:p>
            <a:pPr lvl="3" algn="ctr"/>
            <a:r>
              <a:rPr lang="it-IT" altLang="it-IT" sz="3200" b="1">
                <a:solidFill>
                  <a:schemeClr val="bg1"/>
                </a:solidFill>
              </a:rPr>
              <a:t>INVESTIMENTI AZIENDALI</a:t>
            </a:r>
          </a:p>
          <a:p>
            <a:pPr lvl="3" algn="ctr"/>
            <a:r>
              <a:rPr lang="it-IT" altLang="it-IT" sz="2000">
                <a:solidFill>
                  <a:schemeClr val="bg1"/>
                </a:solidFill>
              </a:rPr>
              <a:t>(Titolo II Capo I del regolamento)</a:t>
            </a:r>
          </a:p>
          <a:p>
            <a:pPr lvl="3" algn="ctr"/>
            <a:endParaRPr lang="it-IT" altLang="it-IT" sz="3200" b="1">
              <a:solidFill>
                <a:schemeClr val="bg1"/>
              </a:solidFill>
            </a:endParaRPr>
          </a:p>
          <a:p>
            <a:pPr lvl="3" algn="ctr"/>
            <a:r>
              <a:rPr lang="it-IT" altLang="it-IT" sz="2800">
                <a:solidFill>
                  <a:schemeClr val="bg1"/>
                </a:solidFill>
              </a:rPr>
              <a:t>Beneficiari – iniziative </a:t>
            </a:r>
          </a:p>
          <a:p>
            <a:pPr lvl="3" algn="ctr"/>
            <a:r>
              <a:rPr lang="it-IT" altLang="it-IT" sz="2800">
                <a:solidFill>
                  <a:schemeClr val="bg1"/>
                </a:solidFill>
              </a:rPr>
              <a:t> termini di presentazione della domanda e  spese</a:t>
            </a:r>
          </a:p>
          <a:p>
            <a:pPr lvl="3" algn="ctr"/>
            <a:endParaRPr lang="it-IT" altLang="it-IT" sz="2200">
              <a:solidFill>
                <a:schemeClr val="bg1"/>
              </a:solidFill>
            </a:endParaRPr>
          </a:p>
          <a:p>
            <a:pPr lvl="3" algn="ctr"/>
            <a:endParaRPr lang="it-IT" altLang="it-IT" sz="2200" b="1">
              <a:solidFill>
                <a:schemeClr val="bg1"/>
              </a:solidFill>
            </a:endParaRPr>
          </a:p>
        </p:txBody>
      </p:sp>
      <p:sp>
        <p:nvSpPr>
          <p:cNvPr id="22555" name="Text Box 27">
            <a:extLst>
              <a:ext uri="{FF2B5EF4-FFF2-40B4-BE49-F238E27FC236}">
                <a16:creationId xmlns:a16="http://schemas.microsoft.com/office/drawing/2014/main" id="{F7CB0608-7539-3596-83E8-D10DCA3D87B8}"/>
              </a:ext>
            </a:extLst>
          </p:cNvPr>
          <p:cNvSpPr txBox="1">
            <a:spLocks noChangeArrowheads="1"/>
          </p:cNvSpPr>
          <p:nvPr/>
        </p:nvSpPr>
        <p:spPr bwMode="auto">
          <a:xfrm>
            <a:off x="9525" y="6075363"/>
            <a:ext cx="9144000"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algn="ctr" eaLnBrk="1" hangingPunct="1">
              <a:spcBef>
                <a:spcPct val="50000"/>
              </a:spcBef>
              <a:buClrTx/>
              <a:buFontTx/>
              <a:buNone/>
            </a:pPr>
            <a:r>
              <a:rPr lang="it-IT" altLang="it-IT" sz="1800">
                <a:solidFill>
                  <a:schemeClr val="bg1"/>
                </a:solidFill>
              </a:rPr>
              <a:t>Direzione centrale salute, politiche sociali e disabilita’</a:t>
            </a:r>
          </a:p>
          <a:p>
            <a:pPr algn="ctr" eaLnBrk="1" hangingPunct="1">
              <a:spcBef>
                <a:spcPct val="50000"/>
              </a:spcBef>
              <a:buClrTx/>
              <a:buFontTx/>
              <a:buNone/>
            </a:pPr>
            <a:r>
              <a:rPr lang="it-IT" altLang="it-IT" sz="1400">
                <a:solidFill>
                  <a:schemeClr val="bg1"/>
                </a:solidFill>
              </a:rPr>
              <a:t>unità operativa specialistica (uos) di bilancio e coordinamento strategico</a:t>
            </a:r>
          </a:p>
        </p:txBody>
      </p:sp>
    </p:spTree>
    <p:custDataLst>
      <p:tags r:id="rId1"/>
    </p:custDataLst>
  </p:cSld>
  <p:clrMapOvr>
    <a:masterClrMapping/>
  </p:clrMapOvr>
  <p:transition spd="slow" advTm="37176">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2553"/>
                                        </p:tgtEl>
                                        <p:attrNameLst>
                                          <p:attrName>style.visibility</p:attrName>
                                        </p:attrNameLst>
                                      </p:cBhvr>
                                      <p:to>
                                        <p:strVal val="visible"/>
                                      </p:to>
                                    </p:set>
                                    <p:animEffect transition="in" filter="wipe(right)">
                                      <p:cBhvr>
                                        <p:cTn id="7" dur="500"/>
                                        <p:tgtEl>
                                          <p:spTgt spid="225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55"/>
                                        </p:tgtEl>
                                        <p:attrNameLst>
                                          <p:attrName>style.visibility</p:attrName>
                                        </p:attrNameLst>
                                      </p:cBhvr>
                                      <p:to>
                                        <p:strVal val="visible"/>
                                      </p:to>
                                    </p:set>
                                    <p:animEffect transition="in" filter="fade">
                                      <p:cBhvr>
                                        <p:cTn id="12" dur="500"/>
                                        <p:tgtEl>
                                          <p:spTgt spid="22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4" descr="Immagine che contiene pianeta, Terra, sfera, World&#10;&#10;Il contenuto generato dall'IA potrebbe non essere corretto.">
            <a:extLst>
              <a:ext uri="{FF2B5EF4-FFF2-40B4-BE49-F238E27FC236}">
                <a16:creationId xmlns:a16="http://schemas.microsoft.com/office/drawing/2014/main" id="{8E2FC50D-6389-6184-15B8-B24E8CEE5296}"/>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4246563" y="1089025"/>
            <a:ext cx="45053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olo 1">
            <a:extLst>
              <a:ext uri="{FF2B5EF4-FFF2-40B4-BE49-F238E27FC236}">
                <a16:creationId xmlns:a16="http://schemas.microsoft.com/office/drawing/2014/main" id="{B47388EC-55B3-5A20-672E-3E8785F3392B}"/>
              </a:ext>
            </a:extLst>
          </p:cNvPr>
          <p:cNvSpPr>
            <a:spLocks noGrp="1" noChangeArrowheads="1"/>
          </p:cNvSpPr>
          <p:nvPr>
            <p:ph type="title"/>
          </p:nvPr>
        </p:nvSpPr>
        <p:spPr>
          <a:xfrm>
            <a:off x="250825" y="990600"/>
            <a:ext cx="8785225" cy="422275"/>
          </a:xfrm>
        </p:spPr>
        <p:txBody>
          <a:bodyPr/>
          <a:lstStyle/>
          <a:p>
            <a:r>
              <a:rPr lang="it-IT" altLang="it-IT" sz="3200">
                <a:solidFill>
                  <a:schemeClr val="accent2"/>
                </a:solidFill>
                <a:ea typeface="inter"/>
                <a:cs typeface="inter"/>
              </a:rPr>
              <a:t>Beneficiari degli incentivi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3E326B8C-744F-D5D9-D3F8-ACFE424BFECE}"/>
              </a:ext>
            </a:extLst>
          </p:cNvPr>
          <p:cNvSpPr>
            <a:spLocks noGrp="1" noChangeArrowheads="1"/>
          </p:cNvSpPr>
          <p:nvPr>
            <p:ph idx="1"/>
          </p:nvPr>
        </p:nvSpPr>
        <p:spPr>
          <a:xfrm>
            <a:off x="179388" y="1557338"/>
            <a:ext cx="8785225" cy="1584325"/>
          </a:xfrm>
        </p:spPr>
        <p:txBody>
          <a:bodyPr/>
          <a:lstStyle/>
          <a:p>
            <a:pPr marL="0" indent="0">
              <a:spcBef>
                <a:spcPts val="0"/>
              </a:spcBef>
              <a:spcAft>
                <a:spcPts val="600"/>
              </a:spcAft>
              <a:buFontTx/>
              <a:buNone/>
              <a:defRPr/>
            </a:pPr>
            <a:r>
              <a:rPr lang="it-IT" altLang="it-IT" sz="2000" kern="100" dirty="0"/>
              <a:t>I soggetti beneficiari rimangono invariati rispetto al passato:</a:t>
            </a:r>
          </a:p>
          <a:p>
            <a:pPr marL="536575" indent="-449263">
              <a:spcBef>
                <a:spcPts val="0"/>
              </a:spcBef>
              <a:spcAft>
                <a:spcPts val="600"/>
              </a:spcAft>
              <a:buFontTx/>
              <a:buNone/>
              <a:defRPr/>
            </a:pPr>
            <a:r>
              <a:rPr lang="it-IT" altLang="it-IT" sz="2000" kern="100" dirty="0"/>
              <a:t>-	cooperative sociali iscritte nelle sezioni A e B dell’Albo regionale e i loro consorzi iscritti nella sezione C dell’Albo.</a:t>
            </a:r>
          </a:p>
        </p:txBody>
      </p:sp>
      <p:sp>
        <p:nvSpPr>
          <p:cNvPr id="2" name="Titolo 1">
            <a:extLst>
              <a:ext uri="{FF2B5EF4-FFF2-40B4-BE49-F238E27FC236}">
                <a16:creationId xmlns:a16="http://schemas.microsoft.com/office/drawing/2014/main" id="{AFC989AA-EB07-73EB-F847-4C37C1433201}"/>
              </a:ext>
            </a:extLst>
          </p:cNvPr>
          <p:cNvSpPr txBox="1">
            <a:spLocks noChangeArrowheads="1"/>
          </p:cNvSpPr>
          <p:nvPr/>
        </p:nvSpPr>
        <p:spPr bwMode="auto">
          <a:xfrm>
            <a:off x="261938" y="3284538"/>
            <a:ext cx="8785225"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Regime di aiuti</a:t>
            </a:r>
            <a:endParaRPr lang="it-IT" altLang="it-IT" sz="2000" kern="0" dirty="0">
              <a:solidFill>
                <a:schemeClr val="accent2"/>
              </a:solidFill>
            </a:endParaRPr>
          </a:p>
        </p:txBody>
      </p:sp>
      <p:sp>
        <p:nvSpPr>
          <p:cNvPr id="3" name="Segnaposto contenuto 2">
            <a:extLst>
              <a:ext uri="{FF2B5EF4-FFF2-40B4-BE49-F238E27FC236}">
                <a16:creationId xmlns:a16="http://schemas.microsoft.com/office/drawing/2014/main" id="{1F1FC614-8273-A51A-30AC-93F23438CE89}"/>
              </a:ext>
            </a:extLst>
          </p:cNvPr>
          <p:cNvSpPr txBox="1">
            <a:spLocks noChangeArrowheads="1"/>
          </p:cNvSpPr>
          <p:nvPr/>
        </p:nvSpPr>
        <p:spPr bwMode="auto">
          <a:xfrm>
            <a:off x="239713" y="3860800"/>
            <a:ext cx="8785225" cy="1800225"/>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spcBef>
                <a:spcPts val="0"/>
              </a:spcBef>
              <a:spcAft>
                <a:spcPts val="600"/>
              </a:spcAft>
              <a:buFontTx/>
              <a:buNone/>
              <a:defRPr/>
            </a:pPr>
            <a:r>
              <a:rPr lang="it-IT" altLang="it-IT" sz="2000" kern="100" dirty="0"/>
              <a:t>I contributi vengono concessi </a:t>
            </a:r>
            <a:r>
              <a:rPr lang="it-IT" altLang="it-IT" sz="2000" u="sng" kern="100" dirty="0"/>
              <a:t>esclusivamente</a:t>
            </a:r>
            <a:r>
              <a:rPr lang="it-IT" altLang="it-IT" sz="2000" kern="100" dirty="0"/>
              <a:t> in regime di </a:t>
            </a:r>
            <a:r>
              <a:rPr lang="it-IT" altLang="it-IT" sz="2000" b="1" kern="100" dirty="0"/>
              <a:t>aiuti “De minimis” generale di cui al Regolamento (UE) n. 2023/2831 e nel settore agricolo di cui al Regolamento (UE) n. 1408/2013</a:t>
            </a:r>
            <a:r>
              <a:rPr lang="it-IT" altLang="it-IT" sz="2000" kern="100" dirty="0"/>
              <a:t> e ss.mm.ii..</a:t>
            </a:r>
          </a:p>
          <a:p>
            <a:pPr marL="0" indent="0">
              <a:spcBef>
                <a:spcPts val="0"/>
              </a:spcBef>
              <a:spcAft>
                <a:spcPts val="600"/>
              </a:spcAft>
              <a:buFontTx/>
              <a:buNone/>
              <a:defRPr/>
            </a:pPr>
            <a:r>
              <a:rPr lang="it-IT" altLang="it-IT" sz="2000" kern="100" dirty="0"/>
              <a:t>Per gli investimenti aziendali non vengono più concessi contributi ai sensi del Regolamento (UE) n. 651/2014.</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6C470662-0CEA-D3D2-3B4F-19BE35F0C5B1}"/>
              </a:ext>
            </a:extLst>
          </p:cNvPr>
          <p:cNvSpPr>
            <a:spLocks noGrp="1" noChangeArrowheads="1"/>
          </p:cNvSpPr>
          <p:nvPr>
            <p:ph type="title"/>
          </p:nvPr>
        </p:nvSpPr>
        <p:spPr>
          <a:xfrm>
            <a:off x="250825" y="990600"/>
            <a:ext cx="8785225" cy="422275"/>
          </a:xfrm>
        </p:spPr>
        <p:txBody>
          <a:bodyPr/>
          <a:lstStyle/>
          <a:p>
            <a:r>
              <a:rPr lang="it-IT" altLang="it-IT" sz="3200">
                <a:solidFill>
                  <a:schemeClr val="accent2"/>
                </a:solidFill>
                <a:ea typeface="inter"/>
                <a:cs typeface="inter"/>
              </a:rPr>
              <a:t>Iniziative oggetto di incentivo</a:t>
            </a:r>
            <a:endParaRPr lang="it-IT" altLang="it-IT" sz="2000">
              <a:solidFill>
                <a:schemeClr val="accent2"/>
              </a:solidFill>
            </a:endParaRPr>
          </a:p>
        </p:txBody>
      </p:sp>
      <p:sp>
        <p:nvSpPr>
          <p:cNvPr id="3" name="Segnaposto contenuto 2">
            <a:extLst>
              <a:ext uri="{FF2B5EF4-FFF2-40B4-BE49-F238E27FC236}">
                <a16:creationId xmlns:a16="http://schemas.microsoft.com/office/drawing/2014/main" id="{6646EEFF-7D52-F765-AAC0-605C0F6F959B}"/>
              </a:ext>
            </a:extLst>
          </p:cNvPr>
          <p:cNvSpPr>
            <a:spLocks noGrp="1" noChangeArrowheads="1"/>
          </p:cNvSpPr>
          <p:nvPr>
            <p:ph idx="1"/>
          </p:nvPr>
        </p:nvSpPr>
        <p:spPr>
          <a:xfrm>
            <a:off x="179263" y="1557338"/>
            <a:ext cx="8785225" cy="4464050"/>
          </a:xfrm>
        </p:spPr>
        <p:txBody>
          <a:bodyPr/>
          <a:lstStyle/>
          <a:p>
            <a:pPr marL="452438" indent="-273050">
              <a:spcBef>
                <a:spcPts val="0"/>
              </a:spcBef>
              <a:spcAft>
                <a:spcPts val="600"/>
              </a:spcAft>
              <a:buFontTx/>
              <a:buNone/>
              <a:tabLst>
                <a:tab pos="452438" algn="l"/>
              </a:tabLst>
              <a:defRPr/>
            </a:pPr>
            <a:r>
              <a:rPr lang="it-IT" altLang="it-IT" sz="2000" kern="100" dirty="0"/>
              <a:t>-	Acquisto di immobili aziendali </a:t>
            </a:r>
          </a:p>
          <a:p>
            <a:pPr marL="452438" indent="-273050">
              <a:spcBef>
                <a:spcPts val="0"/>
              </a:spcBef>
              <a:spcAft>
                <a:spcPts val="600"/>
              </a:spcAft>
              <a:buFontTx/>
              <a:buNone/>
              <a:tabLst>
                <a:tab pos="452438" algn="l"/>
              </a:tabLst>
              <a:defRPr/>
            </a:pPr>
            <a:r>
              <a:rPr lang="it-IT" altLang="it-IT" sz="2000" kern="100" dirty="0"/>
              <a:t>-	Acquisto di impianti, macchinari, arredi e attrezzature purché iscritti nel libro dei cespiti:</a:t>
            </a:r>
          </a:p>
          <a:p>
            <a:pPr marL="1071563" indent="-446088">
              <a:spcBef>
                <a:spcPts val="0"/>
              </a:spcBef>
              <a:spcAft>
                <a:spcPts val="600"/>
              </a:spcAft>
              <a:buFontTx/>
              <a:buNone/>
              <a:tabLst>
                <a:tab pos="1071563" algn="l"/>
              </a:tabLst>
              <a:defRPr/>
            </a:pPr>
            <a:r>
              <a:rPr lang="it-IT" altLang="it-IT" sz="2000" kern="100" dirty="0"/>
              <a:t>a)	 di importo pari/superiore ad euro 516,46 per singolo bene;</a:t>
            </a:r>
          </a:p>
          <a:p>
            <a:pPr marL="1071563" indent="-446088">
              <a:spcBef>
                <a:spcPts val="0"/>
              </a:spcBef>
              <a:spcAft>
                <a:spcPts val="600"/>
              </a:spcAft>
              <a:buFontTx/>
              <a:buNone/>
              <a:tabLst>
                <a:tab pos="1071563" algn="l"/>
              </a:tabLst>
              <a:defRPr/>
            </a:pPr>
            <a:r>
              <a:rPr lang="it-IT" altLang="it-IT" sz="2000" kern="100" dirty="0"/>
              <a:t>b)	di importo pari/superiore ad euro 100 per ogni singolo bene riguardante un acquisto  unico di beni omogenei il cui ammontare complessivo sia almeno di euro 1.000,00</a:t>
            </a:r>
            <a:r>
              <a:rPr lang="it-IT" altLang="it-IT" sz="1800" kern="100" dirty="0"/>
              <a:t> (</a:t>
            </a:r>
            <a:r>
              <a:rPr lang="it-IT" altLang="it-IT" sz="1800" i="1" kern="100" dirty="0"/>
              <a:t>es. acquisto di monitor per aula informatica: ogni monitor deve costare almeno 100,00 euro e nel totale l’acquisto deve essere pari o superiore a 1.000,00 euro, quindi  almeno 10 monitor</a:t>
            </a:r>
            <a:r>
              <a:rPr lang="it-IT" altLang="it-IT" sz="1800" kern="100" dirty="0"/>
              <a:t>)</a:t>
            </a:r>
            <a:r>
              <a:rPr lang="it-IT" altLang="it-IT" sz="2000" kern="100" dirty="0"/>
              <a:t>;</a:t>
            </a:r>
          </a:p>
          <a:p>
            <a:pPr marL="452438" indent="-273050">
              <a:spcBef>
                <a:spcPts val="0"/>
              </a:spcBef>
              <a:spcAft>
                <a:spcPts val="600"/>
              </a:spcAft>
              <a:buFontTx/>
              <a:buNone/>
              <a:tabLst>
                <a:tab pos="452438" algn="l"/>
              </a:tabLst>
              <a:defRPr/>
            </a:pPr>
            <a:r>
              <a:rPr lang="it-IT" altLang="it-IT" sz="2000" kern="100" dirty="0"/>
              <a:t>-	Acquisto di beni immateriali.</a:t>
            </a:r>
          </a:p>
          <a:p>
            <a:pPr marL="452438" indent="-273050">
              <a:spcBef>
                <a:spcPts val="0"/>
              </a:spcBef>
              <a:spcAft>
                <a:spcPts val="600"/>
              </a:spcAft>
              <a:buFontTx/>
              <a:buNone/>
              <a:tabLst>
                <a:tab pos="452438" algn="l"/>
              </a:tabLst>
              <a:defRPr/>
            </a:pPr>
            <a:r>
              <a:rPr lang="it-IT" altLang="it-IT" sz="2000" kern="100" dirty="0"/>
              <a:t>-	Fornitura e posa in opera di beni o interventi edilizi, </a:t>
            </a:r>
            <a:r>
              <a:rPr lang="it-IT" altLang="it-IT" sz="2000" b="1" u="sng" kern="100" dirty="0"/>
              <a:t>su beni immobili </a:t>
            </a:r>
            <a:r>
              <a:rPr lang="it-IT" altLang="it-IT" sz="2000" kern="100" dirty="0"/>
              <a:t>di minore entità e non rientranti tra quelli di cui al Capo II (interventi aventi rilevanza urbanistico edilizia su beni immobili).</a:t>
            </a:r>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BE6C6BF0-B797-AD00-ACAE-382385E6F51B}"/>
              </a:ext>
            </a:extLst>
          </p:cNvPr>
          <p:cNvSpPr>
            <a:spLocks noGrp="1" noChangeArrowheads="1"/>
          </p:cNvSpPr>
          <p:nvPr>
            <p:ph type="title"/>
          </p:nvPr>
        </p:nvSpPr>
        <p:spPr>
          <a:xfrm>
            <a:off x="179388" y="1125538"/>
            <a:ext cx="8785225" cy="422275"/>
          </a:xfrm>
        </p:spPr>
        <p:txBody>
          <a:bodyPr/>
          <a:lstStyle/>
          <a:p>
            <a:r>
              <a:rPr lang="it-IT" altLang="it-IT" sz="3200">
                <a:solidFill>
                  <a:schemeClr val="accent2"/>
                </a:solidFill>
                <a:ea typeface="inter"/>
                <a:cs typeface="inter"/>
              </a:rPr>
              <a:t>Beni composti da più elementi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F1D5B2C2-C79D-6166-CF58-D102EAC0BE32}"/>
              </a:ext>
            </a:extLst>
          </p:cNvPr>
          <p:cNvSpPr>
            <a:spLocks noGrp="1" noChangeArrowheads="1"/>
          </p:cNvSpPr>
          <p:nvPr>
            <p:ph idx="1"/>
          </p:nvPr>
        </p:nvSpPr>
        <p:spPr>
          <a:xfrm>
            <a:off x="323850" y="1628775"/>
            <a:ext cx="8785225" cy="1295400"/>
          </a:xfrm>
        </p:spPr>
        <p:txBody>
          <a:bodyPr/>
          <a:lstStyle/>
          <a:p>
            <a:pPr marL="0" indent="0">
              <a:spcBef>
                <a:spcPts val="0"/>
              </a:spcBef>
              <a:spcAft>
                <a:spcPts val="600"/>
              </a:spcAft>
              <a:buFontTx/>
              <a:buNone/>
              <a:defRPr/>
            </a:pPr>
            <a:r>
              <a:rPr lang="it-IT" altLang="it-IT" sz="2000" kern="100" dirty="0"/>
              <a:t>Nel caso di fatture di beni che elencano singole voci di più componenti degli stessi beni, è necessario allegare una dichiarazione che attesti che le singole voci di dettaglio dei componenti riguardano un determinato bene, oggetto di domanda di contributo, con i relativi importi.</a:t>
            </a:r>
          </a:p>
        </p:txBody>
      </p:sp>
      <p:sp>
        <p:nvSpPr>
          <p:cNvPr id="2" name="Titolo 1">
            <a:extLst>
              <a:ext uri="{FF2B5EF4-FFF2-40B4-BE49-F238E27FC236}">
                <a16:creationId xmlns:a16="http://schemas.microsoft.com/office/drawing/2014/main" id="{AB702030-CEDC-16BE-247C-6907E91186CE}"/>
              </a:ext>
            </a:extLst>
          </p:cNvPr>
          <p:cNvSpPr txBox="1">
            <a:spLocks noChangeArrowheads="1"/>
          </p:cNvSpPr>
          <p:nvPr/>
        </p:nvSpPr>
        <p:spPr bwMode="auto">
          <a:xfrm>
            <a:off x="179388" y="2997200"/>
            <a:ext cx="8785225" cy="935038"/>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Termini di presentazione della domanda e importo minimo di spesa</a:t>
            </a:r>
            <a:endParaRPr lang="it-IT" altLang="it-IT" sz="2000" kern="0" dirty="0">
              <a:solidFill>
                <a:schemeClr val="accent2"/>
              </a:solidFill>
            </a:endParaRPr>
          </a:p>
        </p:txBody>
      </p:sp>
      <p:sp>
        <p:nvSpPr>
          <p:cNvPr id="3" name="Segnaposto contenuto 2">
            <a:extLst>
              <a:ext uri="{FF2B5EF4-FFF2-40B4-BE49-F238E27FC236}">
                <a16:creationId xmlns:a16="http://schemas.microsoft.com/office/drawing/2014/main" id="{753F3AE4-8184-BB27-46E1-5322533DADBD}"/>
              </a:ext>
            </a:extLst>
          </p:cNvPr>
          <p:cNvSpPr txBox="1">
            <a:spLocks noChangeArrowheads="1"/>
          </p:cNvSpPr>
          <p:nvPr/>
        </p:nvSpPr>
        <p:spPr bwMode="auto">
          <a:xfrm>
            <a:off x="250825" y="3933825"/>
            <a:ext cx="8785225" cy="2109788"/>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spcBef>
                <a:spcPts val="0"/>
              </a:spcBef>
              <a:spcAft>
                <a:spcPts val="600"/>
              </a:spcAft>
              <a:buFontTx/>
              <a:buNone/>
              <a:defRPr/>
            </a:pPr>
            <a:r>
              <a:rPr lang="it-IT" altLang="it-IT" sz="2000" kern="100" dirty="0"/>
              <a:t>Le domande dovranno essere perentoriamente presentate nel periodo dal 15 gennaio al 31 marzo di ogni anno. Per l’anno 2026, le domande dovranno essere presentate dal 02 marzo al 30 aprile solo per spese (iniziative) per le quali non sono già stati concessi contributi nell’anno precedente.</a:t>
            </a:r>
          </a:p>
          <a:p>
            <a:pPr marL="0" indent="0">
              <a:spcBef>
                <a:spcPts val="0"/>
              </a:spcBef>
              <a:spcAft>
                <a:spcPts val="600"/>
              </a:spcAft>
              <a:buFontTx/>
              <a:buNone/>
              <a:defRPr/>
            </a:pPr>
            <a:r>
              <a:rPr lang="it-IT" altLang="it-IT" sz="2000" b="1" kern="100" dirty="0"/>
              <a:t>Non sono finanziate </a:t>
            </a:r>
            <a:r>
              <a:rPr lang="it-IT" altLang="it-IT" sz="2000" kern="100" dirty="0"/>
              <a:t>le domande la cui </a:t>
            </a:r>
            <a:r>
              <a:rPr lang="it-IT" altLang="it-IT" sz="2000" b="1" kern="100" dirty="0"/>
              <a:t>spesa ammissibile </a:t>
            </a:r>
            <a:r>
              <a:rPr lang="it-IT" altLang="it-IT" sz="2000" kern="100" dirty="0"/>
              <a:t>risulti </a:t>
            </a:r>
            <a:r>
              <a:rPr lang="it-IT" altLang="it-IT" sz="2000" b="1" kern="100" dirty="0"/>
              <a:t>inferiore ad euro 3.000,00.</a:t>
            </a:r>
          </a:p>
        </p:txBody>
      </p:sp>
      <p:pic>
        <p:nvPicPr>
          <p:cNvPr id="17414" name="Immagine 4" descr="Immagine che contiene Segnale stradale, cartello&#10;&#10;Il contenuto generato dall'IA potrebbe non essere corretto.">
            <a:extLst>
              <a:ext uri="{FF2B5EF4-FFF2-40B4-BE49-F238E27FC236}">
                <a16:creationId xmlns:a16="http://schemas.microsoft.com/office/drawing/2014/main" id="{54278F05-7DD9-6066-BB97-4B3A99236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3429000"/>
            <a:ext cx="5603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magine 5" descr="Immagine che contiene Segnale stradale, cartello&#10;&#10;Il contenuto generato dall'IA potrebbe non essere corretto.">
            <a:extLst>
              <a:ext uri="{FF2B5EF4-FFF2-40B4-BE49-F238E27FC236}">
                <a16:creationId xmlns:a16="http://schemas.microsoft.com/office/drawing/2014/main" id="{B17BD20E-DA4E-EEEB-A35B-C92B75800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825" y="5629275"/>
            <a:ext cx="3619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Immagine 11" descr="Immagine che contiene Segnale stradale, triangolo&#10;&#10;Il contenuto generato dall'IA potrebbe non essere corretto.">
            <a:extLst>
              <a:ext uri="{FF2B5EF4-FFF2-40B4-BE49-F238E27FC236}">
                <a16:creationId xmlns:a16="http://schemas.microsoft.com/office/drawing/2014/main" id="{C6155ADE-22A5-24FF-FE27-276E53535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675" y="5629275"/>
            <a:ext cx="3714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855C5957-1E64-2280-185E-17948735FEA5}"/>
              </a:ext>
            </a:extLst>
          </p:cNvPr>
          <p:cNvSpPr>
            <a:spLocks noGrp="1" noChangeArrowheads="1"/>
          </p:cNvSpPr>
          <p:nvPr>
            <p:ph type="title"/>
          </p:nvPr>
        </p:nvSpPr>
        <p:spPr>
          <a:xfrm>
            <a:off x="250825" y="908050"/>
            <a:ext cx="8785225" cy="422275"/>
          </a:xfrm>
        </p:spPr>
        <p:txBody>
          <a:bodyPr/>
          <a:lstStyle/>
          <a:p>
            <a:r>
              <a:rPr lang="it-IT" altLang="it-IT" sz="3200" dirty="0">
                <a:solidFill>
                  <a:schemeClr val="accent2"/>
                </a:solidFill>
                <a:ea typeface="inter"/>
                <a:cs typeface="inter"/>
              </a:rPr>
              <a:t>Spese ammissibili</a:t>
            </a:r>
            <a:endParaRPr lang="it-IT" altLang="it-IT" sz="2000" dirty="0">
              <a:solidFill>
                <a:schemeClr val="accent2"/>
              </a:solidFill>
            </a:endParaRPr>
          </a:p>
        </p:txBody>
      </p:sp>
      <p:sp>
        <p:nvSpPr>
          <p:cNvPr id="12291" name="Segnaposto contenuto 2">
            <a:extLst>
              <a:ext uri="{FF2B5EF4-FFF2-40B4-BE49-F238E27FC236}">
                <a16:creationId xmlns:a16="http://schemas.microsoft.com/office/drawing/2014/main" id="{6F82D541-89C5-8C4C-9AEF-FD2F7E0BAE36}"/>
              </a:ext>
            </a:extLst>
          </p:cNvPr>
          <p:cNvSpPr>
            <a:spLocks noGrp="1" noChangeArrowheads="1"/>
          </p:cNvSpPr>
          <p:nvPr>
            <p:ph idx="1"/>
          </p:nvPr>
        </p:nvSpPr>
        <p:spPr>
          <a:xfrm>
            <a:off x="179388" y="1412875"/>
            <a:ext cx="8785225" cy="4537075"/>
          </a:xfrm>
        </p:spPr>
        <p:txBody>
          <a:bodyPr/>
          <a:lstStyle/>
          <a:p>
            <a:pPr marL="446088" indent="-446088">
              <a:spcBef>
                <a:spcPts val="0"/>
              </a:spcBef>
              <a:spcAft>
                <a:spcPts val="600"/>
              </a:spcAft>
              <a:buFontTx/>
              <a:buNone/>
              <a:defRPr/>
            </a:pPr>
            <a:r>
              <a:rPr lang="it-IT" altLang="it-IT" sz="2000" b="1" kern="100" dirty="0"/>
              <a:t>Acquisto di immobili aziendali</a:t>
            </a:r>
            <a:r>
              <a:rPr lang="it-IT" altLang="it-IT" sz="2000" kern="100" dirty="0"/>
              <a:t> (art. 9, c. 1, lett. a):</a:t>
            </a:r>
          </a:p>
          <a:p>
            <a:pPr marL="446088" indent="-446088">
              <a:spcBef>
                <a:spcPts val="0"/>
              </a:spcBef>
              <a:spcAft>
                <a:spcPts val="600"/>
              </a:spcAft>
              <a:buFontTx/>
              <a:buNone/>
              <a:defRPr/>
            </a:pPr>
            <a:r>
              <a:rPr lang="it-IT" altLang="it-IT" sz="2000" kern="100" dirty="0"/>
              <a:t>-	 valore di acquisto dell’immobile escluse le spese notarili, di mediazione, imposte, tasse, valori bollati e IVA qualora non costituisca un costo.</a:t>
            </a:r>
          </a:p>
          <a:p>
            <a:pPr marL="446088" indent="-446088">
              <a:spcBef>
                <a:spcPts val="0"/>
              </a:spcBef>
              <a:spcAft>
                <a:spcPts val="600"/>
              </a:spcAft>
              <a:buFontTx/>
              <a:buNone/>
              <a:defRPr/>
            </a:pPr>
            <a:r>
              <a:rPr lang="it-IT" altLang="it-IT" sz="2000" b="1" kern="100" dirty="0"/>
              <a:t>Acquisto di impianti, macchinari, arredi e attrezzature </a:t>
            </a:r>
            <a:r>
              <a:rPr lang="it-IT" altLang="it-IT" sz="2000" kern="100" dirty="0"/>
              <a:t>(art. 9, c. 1, lett. b): </a:t>
            </a:r>
          </a:p>
          <a:p>
            <a:pPr marL="446088" indent="-446088">
              <a:spcBef>
                <a:spcPts val="0"/>
              </a:spcBef>
              <a:spcAft>
                <a:spcPts val="600"/>
              </a:spcAft>
              <a:buFontTx/>
              <a:buNone/>
              <a:defRPr/>
            </a:pPr>
            <a:r>
              <a:rPr lang="it-IT" altLang="it-IT" sz="2000" kern="100" dirty="0"/>
              <a:t>-	spese per l’acquisto di impianti di produzione e macchinari nuovi di fabbrica;</a:t>
            </a:r>
          </a:p>
          <a:p>
            <a:pPr marL="446088" indent="-446088">
              <a:spcBef>
                <a:spcPts val="0"/>
              </a:spcBef>
              <a:spcAft>
                <a:spcPts val="600"/>
              </a:spcAft>
              <a:buFontTx/>
              <a:buNone/>
              <a:defRPr/>
            </a:pPr>
            <a:r>
              <a:rPr lang="it-IT" altLang="it-IT" sz="2000" kern="100" dirty="0"/>
              <a:t>-	spese per l’acquisto di automezzi, nuovi di fabbrica, compresi optional e accessori;</a:t>
            </a:r>
          </a:p>
          <a:p>
            <a:pPr marL="446088" indent="-446088">
              <a:spcBef>
                <a:spcPts val="0"/>
              </a:spcBef>
              <a:spcAft>
                <a:spcPts val="600"/>
              </a:spcAft>
              <a:buFontTx/>
              <a:buNone/>
              <a:defRPr/>
            </a:pPr>
            <a:r>
              <a:rPr lang="it-IT" altLang="it-IT" sz="2000" kern="100" dirty="0"/>
              <a:t>-	spese per l’acquisto di beni e attrezzature strumentali all’attività svolta, nuovi di fabbrica, compresi i costi per il loro trasporto, installazione e messa in opera;</a:t>
            </a:r>
          </a:p>
          <a:p>
            <a:pPr marL="446088" indent="-446088">
              <a:spcBef>
                <a:spcPts val="0"/>
              </a:spcBef>
              <a:spcAft>
                <a:spcPts val="600"/>
              </a:spcAft>
              <a:buFontTx/>
              <a:buNone/>
              <a:defRPr/>
            </a:pPr>
            <a:r>
              <a:rPr lang="it-IT" altLang="it-IT" sz="2000" kern="100" dirty="0"/>
              <a:t>-	spese per l’acquisto di arredi ed elettrodomestici, nuovi di fabbrica, compresi i costi per il loro trasporto e la loro messa in opera;</a:t>
            </a:r>
          </a:p>
          <a:p>
            <a:pPr marL="446088" indent="-446088">
              <a:spcBef>
                <a:spcPts val="0"/>
              </a:spcBef>
              <a:spcAft>
                <a:spcPts val="600"/>
              </a:spcAft>
              <a:buFontTx/>
              <a:buNone/>
              <a:defRPr/>
            </a:pPr>
            <a:r>
              <a:rPr lang="it-IT" altLang="it-IT" sz="2000" kern="100" dirty="0"/>
              <a:t>-	spese per l’acquisto di nuove attrezzature informatiche compresi i costi per il loro trasporto, installazione e configurazione e per i soli software di base/sistema necessari al loro funzionamento.</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043FC80D-9A02-BA29-4E9C-B4BEEA799025}"/>
              </a:ext>
            </a:extLst>
          </p:cNvPr>
          <p:cNvSpPr>
            <a:spLocks noGrp="1" noChangeArrowheads="1"/>
          </p:cNvSpPr>
          <p:nvPr>
            <p:ph type="title"/>
          </p:nvPr>
        </p:nvSpPr>
        <p:spPr>
          <a:xfrm>
            <a:off x="250825" y="990600"/>
            <a:ext cx="8785225" cy="422275"/>
          </a:xfrm>
        </p:spPr>
        <p:txBody>
          <a:bodyPr/>
          <a:lstStyle/>
          <a:p>
            <a:r>
              <a:rPr lang="it-IT" altLang="it-IT" sz="2000" dirty="0">
                <a:solidFill>
                  <a:schemeClr val="accent2"/>
                </a:solidFill>
                <a:ea typeface="inter"/>
                <a:cs typeface="inter"/>
              </a:rPr>
              <a:t>Spese ammissibili  (segue)</a:t>
            </a:r>
            <a:endParaRPr lang="it-IT" altLang="it-IT" sz="2000" dirty="0">
              <a:solidFill>
                <a:schemeClr val="accent2"/>
              </a:solidFill>
            </a:endParaRPr>
          </a:p>
        </p:txBody>
      </p:sp>
      <p:sp>
        <p:nvSpPr>
          <p:cNvPr id="12291" name="Segnaposto contenuto 2">
            <a:extLst>
              <a:ext uri="{FF2B5EF4-FFF2-40B4-BE49-F238E27FC236}">
                <a16:creationId xmlns:a16="http://schemas.microsoft.com/office/drawing/2014/main" id="{DC18DF2E-BC63-D680-6F95-D7B8903BA774}"/>
              </a:ext>
            </a:extLst>
          </p:cNvPr>
          <p:cNvSpPr>
            <a:spLocks noGrp="1" noChangeArrowheads="1"/>
          </p:cNvSpPr>
          <p:nvPr>
            <p:ph idx="1"/>
          </p:nvPr>
        </p:nvSpPr>
        <p:spPr>
          <a:xfrm>
            <a:off x="179388" y="1628775"/>
            <a:ext cx="8785225" cy="3671888"/>
          </a:xfrm>
        </p:spPr>
        <p:txBody>
          <a:bodyPr/>
          <a:lstStyle/>
          <a:p>
            <a:pPr marL="446088" indent="-446088">
              <a:spcBef>
                <a:spcPts val="0"/>
              </a:spcBef>
              <a:spcAft>
                <a:spcPts val="600"/>
              </a:spcAft>
              <a:buFontTx/>
              <a:buNone/>
              <a:defRPr/>
            </a:pPr>
            <a:r>
              <a:rPr lang="it-IT" altLang="it-IT" sz="2000" kern="100" dirty="0"/>
              <a:t>Acquisto di beni immateriali (art. 9, c. 1, lett. c): </a:t>
            </a:r>
          </a:p>
          <a:p>
            <a:pPr marL="446088" indent="-446088">
              <a:spcBef>
                <a:spcPts val="0"/>
              </a:spcBef>
              <a:spcAft>
                <a:spcPts val="600"/>
              </a:spcAft>
              <a:buFontTx/>
              <a:buNone/>
              <a:defRPr/>
            </a:pPr>
            <a:r>
              <a:rPr lang="it-IT" altLang="it-IT" sz="2000" kern="100" dirty="0"/>
              <a:t>-	spese per l’acquisto di brevetti, licenze e diritti d’uso;</a:t>
            </a:r>
          </a:p>
          <a:p>
            <a:pPr>
              <a:spcBef>
                <a:spcPts val="0"/>
              </a:spcBef>
              <a:spcAft>
                <a:spcPts val="600"/>
              </a:spcAft>
              <a:buFontTx/>
              <a:buChar char="-"/>
              <a:defRPr/>
            </a:pPr>
            <a:r>
              <a:rPr lang="it-IT" altLang="it-IT" sz="2000" kern="100" dirty="0"/>
              <a:t>spese per l’acquisto o la progettazione di software e di siti web.</a:t>
            </a:r>
          </a:p>
          <a:p>
            <a:pPr>
              <a:spcBef>
                <a:spcPts val="0"/>
              </a:spcBef>
              <a:spcAft>
                <a:spcPts val="600"/>
              </a:spcAft>
              <a:buFontTx/>
              <a:buChar char="-"/>
              <a:defRPr/>
            </a:pPr>
            <a:endParaRPr lang="it-IT" altLang="it-IT" sz="2000" kern="100" dirty="0"/>
          </a:p>
          <a:p>
            <a:pPr marL="0" indent="0">
              <a:spcBef>
                <a:spcPts val="0"/>
              </a:spcBef>
              <a:spcAft>
                <a:spcPts val="600"/>
              </a:spcAft>
              <a:buFontTx/>
              <a:buNone/>
              <a:defRPr/>
            </a:pPr>
            <a:r>
              <a:rPr lang="it-IT" altLang="it-IT" sz="2000" kern="100" dirty="0"/>
              <a:t>Tutti i beni acquistati o gli interventi sui beni immobili, devono essere strettamente connessi all’attività svolta e, nel caso di lavori, i beni immobili devono essere nella disponibilità esclusiva del soggetto richiedente.</a:t>
            </a:r>
          </a:p>
          <a:p>
            <a:pPr marL="0" indent="0">
              <a:spcBef>
                <a:spcPts val="0"/>
              </a:spcBef>
              <a:spcAft>
                <a:spcPts val="600"/>
              </a:spcAft>
              <a:buFontTx/>
              <a:buNone/>
              <a:defRPr/>
            </a:pPr>
            <a:endParaRPr lang="it-IT" altLang="it-IT" sz="2000" kern="100" dirty="0"/>
          </a:p>
        </p:txBody>
      </p:sp>
      <p:pic>
        <p:nvPicPr>
          <p:cNvPr id="19460" name="Immagine 2" descr="Immagine che contiene schermata, diagramma, cerchio, Elementi grafici&#10;&#10;Il contenuto generato dall'IA potrebbe non essere corretto.">
            <a:extLst>
              <a:ext uri="{FF2B5EF4-FFF2-40B4-BE49-F238E27FC236}">
                <a16:creationId xmlns:a16="http://schemas.microsoft.com/office/drawing/2014/main" id="{BE753C7F-1036-606D-D0B7-6D7695EA5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4076700"/>
            <a:ext cx="144621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24">
            <a:extLst>
              <a:ext uri="{FF2B5EF4-FFF2-40B4-BE49-F238E27FC236}">
                <a16:creationId xmlns:a16="http://schemas.microsoft.com/office/drawing/2014/main" id="{DF667453-87FD-A0D4-9161-D557B6A09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3" name="Text Box 25">
            <a:extLst>
              <a:ext uri="{FF2B5EF4-FFF2-40B4-BE49-F238E27FC236}">
                <a16:creationId xmlns:a16="http://schemas.microsoft.com/office/drawing/2014/main" id="{13B735AE-F818-A1BB-F011-D7086043103E}"/>
              </a:ext>
            </a:extLst>
          </p:cNvPr>
          <p:cNvSpPr txBox="1">
            <a:spLocks noChangeArrowheads="1"/>
          </p:cNvSpPr>
          <p:nvPr/>
        </p:nvSpPr>
        <p:spPr bwMode="auto">
          <a:xfrm>
            <a:off x="107950" y="1196975"/>
            <a:ext cx="8856663"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342900">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889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lvl="3" algn="ctr"/>
            <a:r>
              <a:rPr lang="it-IT" altLang="it-IT" sz="3200" b="1">
                <a:solidFill>
                  <a:schemeClr val="bg1"/>
                </a:solidFill>
              </a:rPr>
              <a:t>Misura contributiva:</a:t>
            </a:r>
          </a:p>
          <a:p>
            <a:pPr lvl="3" algn="ctr"/>
            <a:endParaRPr lang="it-IT" altLang="it-IT" sz="3200" b="1">
              <a:solidFill>
                <a:schemeClr val="bg1"/>
              </a:solidFill>
            </a:endParaRPr>
          </a:p>
          <a:p>
            <a:pPr lvl="3" algn="ctr"/>
            <a:r>
              <a:rPr lang="it-IT" altLang="it-IT" sz="3200" b="1">
                <a:solidFill>
                  <a:schemeClr val="bg1"/>
                </a:solidFill>
              </a:rPr>
              <a:t>INVESTIMENTI AZIENDALI</a:t>
            </a:r>
          </a:p>
          <a:p>
            <a:pPr lvl="3" algn="ctr"/>
            <a:r>
              <a:rPr lang="it-IT" altLang="it-IT" sz="2000">
                <a:solidFill>
                  <a:schemeClr val="bg1"/>
                </a:solidFill>
              </a:rPr>
              <a:t>(Titolo II Capo I del regolamento)</a:t>
            </a:r>
          </a:p>
          <a:p>
            <a:pPr lvl="3" algn="ctr"/>
            <a:endParaRPr lang="it-IT" altLang="it-IT" sz="3200" b="1">
              <a:solidFill>
                <a:schemeClr val="bg1"/>
              </a:solidFill>
            </a:endParaRPr>
          </a:p>
          <a:p>
            <a:pPr lvl="3" algn="ctr"/>
            <a:r>
              <a:rPr lang="it-IT" altLang="it-IT" sz="2800">
                <a:solidFill>
                  <a:schemeClr val="bg1"/>
                </a:solidFill>
              </a:rPr>
              <a:t>Pagamenti, modalità, spese non ammissibili,  termini di realizzazione delle iniziative, documentazione facente parte della domanda e riparto delle risorse</a:t>
            </a:r>
          </a:p>
          <a:p>
            <a:pPr lvl="3" algn="ctr"/>
            <a:endParaRPr lang="it-IT" altLang="it-IT" sz="2200">
              <a:solidFill>
                <a:schemeClr val="bg1"/>
              </a:solidFill>
            </a:endParaRPr>
          </a:p>
          <a:p>
            <a:pPr lvl="3" algn="ctr"/>
            <a:endParaRPr lang="it-IT" altLang="it-IT" sz="2200" b="1">
              <a:solidFill>
                <a:schemeClr val="bg1"/>
              </a:solidFill>
            </a:endParaRPr>
          </a:p>
        </p:txBody>
      </p:sp>
      <p:sp>
        <p:nvSpPr>
          <p:cNvPr id="22555" name="Text Box 27">
            <a:extLst>
              <a:ext uri="{FF2B5EF4-FFF2-40B4-BE49-F238E27FC236}">
                <a16:creationId xmlns:a16="http://schemas.microsoft.com/office/drawing/2014/main" id="{E5B75159-24CC-4F4E-B84A-0929E45F2D50}"/>
              </a:ext>
            </a:extLst>
          </p:cNvPr>
          <p:cNvSpPr txBox="1">
            <a:spLocks noChangeArrowheads="1"/>
          </p:cNvSpPr>
          <p:nvPr/>
        </p:nvSpPr>
        <p:spPr bwMode="auto">
          <a:xfrm>
            <a:off x="9525" y="6075363"/>
            <a:ext cx="9144000"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algn="ctr" eaLnBrk="1" hangingPunct="1">
              <a:spcBef>
                <a:spcPct val="50000"/>
              </a:spcBef>
              <a:buClrTx/>
              <a:buFontTx/>
              <a:buNone/>
            </a:pPr>
            <a:r>
              <a:rPr lang="it-IT" altLang="it-IT" sz="1800">
                <a:solidFill>
                  <a:schemeClr val="bg1"/>
                </a:solidFill>
              </a:rPr>
              <a:t>Direzione centrale salute, politiche sociali e disabilita’</a:t>
            </a:r>
          </a:p>
          <a:p>
            <a:pPr algn="ctr" eaLnBrk="1" hangingPunct="1">
              <a:spcBef>
                <a:spcPct val="50000"/>
              </a:spcBef>
              <a:buClrTx/>
              <a:buFontTx/>
              <a:buNone/>
            </a:pPr>
            <a:r>
              <a:rPr lang="it-IT" altLang="it-IT" sz="1400">
                <a:solidFill>
                  <a:schemeClr val="bg1"/>
                </a:solidFill>
              </a:rPr>
              <a:t>unità operativa specialistica (uos) di bilancio e coordinamento strategico</a:t>
            </a:r>
          </a:p>
        </p:txBody>
      </p:sp>
    </p:spTree>
    <p:custDataLst>
      <p:tags r:id="rId1"/>
    </p:custDataLst>
  </p:cSld>
  <p:clrMapOvr>
    <a:masterClrMapping/>
  </p:clrMapOvr>
  <p:transition spd="slow" advTm="37176">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2553"/>
                                        </p:tgtEl>
                                        <p:attrNameLst>
                                          <p:attrName>style.visibility</p:attrName>
                                        </p:attrNameLst>
                                      </p:cBhvr>
                                      <p:to>
                                        <p:strVal val="visible"/>
                                      </p:to>
                                    </p:set>
                                    <p:animEffect transition="in" filter="wipe(right)">
                                      <p:cBhvr>
                                        <p:cTn id="7" dur="500"/>
                                        <p:tgtEl>
                                          <p:spTgt spid="225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55"/>
                                        </p:tgtEl>
                                        <p:attrNameLst>
                                          <p:attrName>style.visibility</p:attrName>
                                        </p:attrNameLst>
                                      </p:cBhvr>
                                      <p:to>
                                        <p:strVal val="visible"/>
                                      </p:to>
                                    </p:set>
                                    <p:animEffect transition="in" filter="fade">
                                      <p:cBhvr>
                                        <p:cTn id="12" dur="500"/>
                                        <p:tgtEl>
                                          <p:spTgt spid="22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0EAABEC5-057E-E055-6F3D-700E81B3114F}"/>
              </a:ext>
            </a:extLst>
          </p:cNvPr>
          <p:cNvSpPr>
            <a:spLocks noGrp="1" noChangeArrowheads="1"/>
          </p:cNvSpPr>
          <p:nvPr>
            <p:ph type="title"/>
          </p:nvPr>
        </p:nvSpPr>
        <p:spPr>
          <a:xfrm>
            <a:off x="250825" y="1493838"/>
            <a:ext cx="8785225" cy="422275"/>
          </a:xfrm>
        </p:spPr>
        <p:txBody>
          <a:bodyPr/>
          <a:lstStyle/>
          <a:p>
            <a:r>
              <a:rPr lang="it-IT" altLang="it-IT" sz="3200">
                <a:solidFill>
                  <a:schemeClr val="accent2"/>
                </a:solidFill>
                <a:ea typeface="inter"/>
                <a:cs typeface="inter"/>
              </a:rPr>
              <a:t>Pagamento delle spese</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1ECDD455-6566-A870-A210-3F48D39C4DF0}"/>
              </a:ext>
            </a:extLst>
          </p:cNvPr>
          <p:cNvSpPr>
            <a:spLocks noGrp="1" noChangeArrowheads="1"/>
          </p:cNvSpPr>
          <p:nvPr>
            <p:ph idx="1"/>
          </p:nvPr>
        </p:nvSpPr>
        <p:spPr>
          <a:xfrm>
            <a:off x="179388" y="2420938"/>
            <a:ext cx="8785225" cy="2447925"/>
          </a:xfrm>
        </p:spPr>
        <p:txBody>
          <a:bodyPr/>
          <a:lstStyle/>
          <a:p>
            <a:pPr marL="542925" indent="-457200">
              <a:spcBef>
                <a:spcPts val="0"/>
              </a:spcBef>
              <a:spcAft>
                <a:spcPts val="600"/>
              </a:spcAft>
              <a:buFontTx/>
              <a:buNone/>
              <a:defRPr/>
            </a:pPr>
            <a:r>
              <a:rPr lang="it-IT" altLang="it-IT" sz="2000" kern="100" dirty="0"/>
              <a:t>Le spese ammesse a contributo devono essere:</a:t>
            </a:r>
          </a:p>
          <a:p>
            <a:pPr marL="542925" indent="-457200">
              <a:spcBef>
                <a:spcPts val="0"/>
              </a:spcBef>
              <a:spcAft>
                <a:spcPts val="600"/>
              </a:spcAft>
              <a:buFontTx/>
              <a:buNone/>
              <a:defRPr/>
            </a:pPr>
            <a:r>
              <a:rPr lang="it-IT" altLang="it-IT" sz="2000" kern="100" dirty="0"/>
              <a:t>-	sostenute e pagate dal soggetto richiedente direttamente a favore del fornitore o prestatore d’opera senza intermediazione altrui;</a:t>
            </a:r>
          </a:p>
          <a:p>
            <a:pPr marL="542925" indent="-457200">
              <a:spcBef>
                <a:spcPts val="0"/>
              </a:spcBef>
              <a:spcAft>
                <a:spcPts val="600"/>
              </a:spcAft>
              <a:buFontTx/>
              <a:buNone/>
              <a:defRPr/>
            </a:pPr>
            <a:r>
              <a:rPr lang="it-IT" altLang="it-IT" sz="2000" kern="100" dirty="0"/>
              <a:t>-	fatturate (o attestate da documentazione equivalente) nel periodo dall’1 gennaio al 31 dicembre dell’anno precedente a quello di presentazione della domanda;</a:t>
            </a:r>
          </a:p>
          <a:p>
            <a:pPr marL="542925" indent="-457200">
              <a:spcBef>
                <a:spcPts val="0"/>
              </a:spcBef>
              <a:spcAft>
                <a:spcPts val="600"/>
              </a:spcAft>
              <a:buFontTx/>
              <a:buNone/>
              <a:defRPr/>
            </a:pPr>
            <a:r>
              <a:rPr lang="it-IT" altLang="it-IT" sz="2000" kern="100" dirty="0"/>
              <a:t>-	pagate entro la data di presentazione della domanda (pagamento effettivamente avvenuto).</a:t>
            </a:r>
          </a:p>
        </p:txBody>
      </p:sp>
      <p:pic>
        <p:nvPicPr>
          <p:cNvPr id="21508" name="Immagine 2" descr="Immagine che contiene nero, oscurità&#10;&#10;Il contenuto generato dall'IA potrebbe non essere corretto.">
            <a:extLst>
              <a:ext uri="{FF2B5EF4-FFF2-40B4-BE49-F238E27FC236}">
                <a16:creationId xmlns:a16="http://schemas.microsoft.com/office/drawing/2014/main" id="{AB659E27-8EFD-66FE-3C5B-3511BC80B4E1}"/>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46038" y="1196975"/>
            <a:ext cx="6038850"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0C7687-8C5C-5383-14D6-09760E77F9A2}"/>
              </a:ext>
            </a:extLst>
          </p:cNvPr>
          <p:cNvSpPr txBox="1">
            <a:spLocks noChangeArrowheads="1"/>
          </p:cNvSpPr>
          <p:nvPr/>
        </p:nvSpPr>
        <p:spPr bwMode="auto">
          <a:xfrm>
            <a:off x="250825" y="1206500"/>
            <a:ext cx="8785225"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Modalità di pagamento</a:t>
            </a:r>
            <a:endParaRPr lang="it-IT" altLang="it-IT" sz="2000" kern="0" dirty="0">
              <a:solidFill>
                <a:schemeClr val="accent2"/>
              </a:solidFill>
            </a:endParaRPr>
          </a:p>
        </p:txBody>
      </p:sp>
      <p:sp>
        <p:nvSpPr>
          <p:cNvPr id="3" name="Segnaposto contenuto 2">
            <a:extLst>
              <a:ext uri="{FF2B5EF4-FFF2-40B4-BE49-F238E27FC236}">
                <a16:creationId xmlns:a16="http://schemas.microsoft.com/office/drawing/2014/main" id="{62BC96E7-6F66-F81E-5375-ADB7A57EB97E}"/>
              </a:ext>
            </a:extLst>
          </p:cNvPr>
          <p:cNvSpPr txBox="1">
            <a:spLocks noChangeArrowheads="1"/>
          </p:cNvSpPr>
          <p:nvPr/>
        </p:nvSpPr>
        <p:spPr bwMode="auto">
          <a:xfrm>
            <a:off x="249238" y="1916113"/>
            <a:ext cx="8785225" cy="1090612"/>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85725" indent="0">
              <a:spcBef>
                <a:spcPts val="0"/>
              </a:spcBef>
              <a:spcAft>
                <a:spcPts val="600"/>
              </a:spcAft>
              <a:buFontTx/>
              <a:buNone/>
              <a:defRPr/>
            </a:pPr>
            <a:r>
              <a:rPr lang="it-IT" altLang="it-IT" sz="2000" kern="100" dirty="0"/>
              <a:t>Modalità atte a consentire la tracciabilità: bonifico bancario, assegno bancario, </a:t>
            </a:r>
            <a:r>
              <a:rPr lang="it-IT" altLang="it-IT" sz="2000" kern="100" dirty="0" err="1"/>
              <a:t>Ri.Ba</a:t>
            </a:r>
            <a:r>
              <a:rPr lang="it-IT" altLang="it-IT" sz="2000" kern="100" dirty="0"/>
              <a:t> (ricevuta bancaria) e strumenti elettronici di pagamento collegati ad un conto corrente bancario o postale intestato alla Cooperativa richiedente.</a:t>
            </a:r>
          </a:p>
        </p:txBody>
      </p:sp>
      <p:sp>
        <p:nvSpPr>
          <p:cNvPr id="6" name="Segnaposto contenuto 2">
            <a:extLst>
              <a:ext uri="{FF2B5EF4-FFF2-40B4-BE49-F238E27FC236}">
                <a16:creationId xmlns:a16="http://schemas.microsoft.com/office/drawing/2014/main" id="{1AD69CA3-CE44-7148-1361-6030F6BCAB96}"/>
              </a:ext>
            </a:extLst>
          </p:cNvPr>
          <p:cNvSpPr txBox="1">
            <a:spLocks noChangeArrowheads="1"/>
          </p:cNvSpPr>
          <p:nvPr/>
        </p:nvSpPr>
        <p:spPr bwMode="auto">
          <a:xfrm>
            <a:off x="250825" y="4292600"/>
            <a:ext cx="8785225" cy="1090613"/>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85725" indent="0">
              <a:spcBef>
                <a:spcPts val="0"/>
              </a:spcBef>
              <a:spcAft>
                <a:spcPts val="600"/>
              </a:spcAft>
              <a:buFontTx/>
              <a:buNone/>
              <a:defRPr/>
            </a:pPr>
            <a:r>
              <a:rPr lang="it-IT" altLang="it-IT" sz="2000" kern="100" dirty="0"/>
              <a:t>Le spese non ammissibili sono indicate all’articolo 11 del Regolamento.</a:t>
            </a:r>
          </a:p>
        </p:txBody>
      </p:sp>
      <p:sp>
        <p:nvSpPr>
          <p:cNvPr id="7" name="Titolo 1">
            <a:extLst>
              <a:ext uri="{FF2B5EF4-FFF2-40B4-BE49-F238E27FC236}">
                <a16:creationId xmlns:a16="http://schemas.microsoft.com/office/drawing/2014/main" id="{14FACE9D-A6B2-E2AA-093E-FAF4BDD9905A}"/>
              </a:ext>
            </a:extLst>
          </p:cNvPr>
          <p:cNvSpPr txBox="1">
            <a:spLocks noChangeArrowheads="1"/>
          </p:cNvSpPr>
          <p:nvPr/>
        </p:nvSpPr>
        <p:spPr bwMode="auto">
          <a:xfrm>
            <a:off x="250825" y="3640138"/>
            <a:ext cx="8785225"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Spese non ammissibili</a:t>
            </a:r>
            <a:endParaRPr lang="it-IT" altLang="it-IT" sz="2000" kern="0" dirty="0">
              <a:solidFill>
                <a:schemeClr val="accent2"/>
              </a:solidFill>
            </a:endParaRPr>
          </a:p>
        </p:txBody>
      </p:sp>
      <p:pic>
        <p:nvPicPr>
          <p:cNvPr id="22534" name="Immagine 4" descr="Immagine che contiene simbolo, Elementi grafici, creatività&#10;&#10;Il contenuto generato dall'IA potrebbe non essere corretto.">
            <a:extLst>
              <a:ext uri="{FF2B5EF4-FFF2-40B4-BE49-F238E27FC236}">
                <a16:creationId xmlns:a16="http://schemas.microsoft.com/office/drawing/2014/main" id="{A94C3329-1345-F420-E947-2263A304C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3330575"/>
            <a:ext cx="10445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16E00112-13A8-7BB4-02DB-54822EF433B9}"/>
              </a:ext>
            </a:extLst>
          </p:cNvPr>
          <p:cNvSpPr>
            <a:spLocks noGrp="1" noChangeArrowheads="1"/>
          </p:cNvSpPr>
          <p:nvPr>
            <p:ph type="title"/>
          </p:nvPr>
        </p:nvSpPr>
        <p:spPr>
          <a:xfrm>
            <a:off x="250825" y="1277938"/>
            <a:ext cx="8785225" cy="422275"/>
          </a:xfrm>
        </p:spPr>
        <p:txBody>
          <a:bodyPr/>
          <a:lstStyle/>
          <a:p>
            <a:r>
              <a:rPr lang="it-IT" altLang="it-IT" sz="3200">
                <a:solidFill>
                  <a:schemeClr val="accent2"/>
                </a:solidFill>
                <a:ea typeface="inter"/>
                <a:cs typeface="inter"/>
              </a:rPr>
              <a:t>Termini di realizzazione dell’iniziativa </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93FBE53A-71B3-2ABB-2F1B-1B8796F966D6}"/>
              </a:ext>
            </a:extLst>
          </p:cNvPr>
          <p:cNvSpPr>
            <a:spLocks noGrp="1" noChangeArrowheads="1"/>
          </p:cNvSpPr>
          <p:nvPr>
            <p:ph idx="1"/>
          </p:nvPr>
        </p:nvSpPr>
        <p:spPr>
          <a:xfrm>
            <a:off x="250825" y="1927225"/>
            <a:ext cx="8785225" cy="4310063"/>
          </a:xfrm>
        </p:spPr>
        <p:txBody>
          <a:bodyPr/>
          <a:lstStyle/>
          <a:p>
            <a:pPr marL="0" indent="0">
              <a:spcBef>
                <a:spcPts val="0"/>
              </a:spcBef>
              <a:spcAft>
                <a:spcPts val="600"/>
              </a:spcAft>
              <a:buFontTx/>
              <a:buNone/>
              <a:defRPr/>
            </a:pPr>
            <a:r>
              <a:rPr lang="it-IT" altLang="it-IT" sz="2000" kern="100" dirty="0"/>
              <a:t>Tutte le iniziative inerenti agli investimenti aziendali devono concludersi entro il 31 dicembre dell’anno precedente a quello di presentazione della domanda compresi la fornitura e posa in opera di beni di cui all’articolo 9, comma 1, lettera d).</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kern="100" dirty="0"/>
              <a:t>La conclusione dell’iniziativa è attestata dalla data della fattura di saldo o da documento equivalente nel caso in cui non sia prevista la fatturazione.</a:t>
            </a:r>
          </a:p>
          <a:p>
            <a:pPr marL="0" indent="0">
              <a:spcBef>
                <a:spcPts val="0"/>
              </a:spcBef>
              <a:spcAft>
                <a:spcPts val="600"/>
              </a:spcAft>
              <a:buFontTx/>
              <a:buNone/>
              <a:defRPr/>
            </a:pPr>
            <a:endParaRPr lang="it-IT" altLang="it-IT" sz="2000" kern="100" dirty="0"/>
          </a:p>
        </p:txBody>
      </p:sp>
      <p:pic>
        <p:nvPicPr>
          <p:cNvPr id="23556" name="Immagine 2" descr="Immagine che contiene disegno, clessidra, illustrazione, cartone animato&#10;&#10;Il contenuto generato dall'IA potrebbe non essere corretto.">
            <a:extLst>
              <a:ext uri="{FF2B5EF4-FFF2-40B4-BE49-F238E27FC236}">
                <a16:creationId xmlns:a16="http://schemas.microsoft.com/office/drawing/2014/main" id="{A459FDA3-CCA0-AFB4-0E6D-2A945433D80D}"/>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23850" y="3860800"/>
            <a:ext cx="22320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Immagine 4" descr="Immagine che contiene orologio, Orologio da parete, Orologio al quarzo, orari&#10;&#10;Il contenuto generato dall'IA potrebbe non essere corretto.">
            <a:extLst>
              <a:ext uri="{FF2B5EF4-FFF2-40B4-BE49-F238E27FC236}">
                <a16:creationId xmlns:a16="http://schemas.microsoft.com/office/drawing/2014/main" id="{81CE4477-4A0E-3DE5-A224-1D2214B8A0BD}"/>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3421063" y="987425"/>
            <a:ext cx="5641975"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a:extLst>
              <a:ext uri="{FF2B5EF4-FFF2-40B4-BE49-F238E27FC236}">
                <a16:creationId xmlns:a16="http://schemas.microsoft.com/office/drawing/2014/main" id="{199A8D85-9D7D-6F93-E53D-D661FEE5C25D}"/>
              </a:ext>
            </a:extLst>
          </p:cNvPr>
          <p:cNvSpPr>
            <a:spLocks noGrp="1" noChangeArrowheads="1"/>
          </p:cNvSpPr>
          <p:nvPr>
            <p:ph type="title"/>
          </p:nvPr>
        </p:nvSpPr>
        <p:spPr>
          <a:xfrm>
            <a:off x="250825" y="990600"/>
            <a:ext cx="8207375" cy="854075"/>
          </a:xfrm>
        </p:spPr>
        <p:txBody>
          <a:bodyPr/>
          <a:lstStyle/>
          <a:p>
            <a:br>
              <a:rPr lang="it-IT" altLang="it-IT" sz="2000">
                <a:solidFill>
                  <a:srgbClr val="000000"/>
                </a:solidFill>
                <a:ea typeface="inter"/>
                <a:cs typeface="inter"/>
              </a:rPr>
            </a:br>
            <a:br>
              <a:rPr lang="it-IT" altLang="it-IT" sz="2000">
                <a:solidFill>
                  <a:srgbClr val="000000"/>
                </a:solidFill>
                <a:ea typeface="inter"/>
                <a:cs typeface="inter"/>
              </a:rPr>
            </a:br>
            <a:r>
              <a:rPr lang="it-IT" altLang="it-IT" sz="3200">
                <a:solidFill>
                  <a:schemeClr val="accent2"/>
                </a:solidFill>
                <a:ea typeface="inter"/>
                <a:cs typeface="inter"/>
              </a:rPr>
              <a:t>Fonti</a:t>
            </a:r>
            <a:br>
              <a:rPr lang="it-IT" altLang="it-IT" sz="2000">
                <a:latin typeface="Georgia" panose="02040502050405020303" pitchFamily="18" charset="0"/>
                <a:ea typeface="Aptos" panose="020B0004020202020204" pitchFamily="34" charset="0"/>
                <a:cs typeface="Times New Roman" panose="02020603050405020304" pitchFamily="18" charset="0"/>
              </a:rPr>
            </a:br>
            <a:br>
              <a:rPr lang="it-IT" altLang="it-IT" sz="2000">
                <a:solidFill>
                  <a:schemeClr val="accent2"/>
                </a:solidFill>
              </a:rPr>
            </a:br>
            <a:br>
              <a:rPr lang="it-IT" altLang="it-IT" sz="2000">
                <a:solidFill>
                  <a:schemeClr val="accent2"/>
                </a:solidFill>
              </a:rPr>
            </a:br>
            <a:endParaRPr lang="it-IT" altLang="it-IT" sz="2000">
              <a:solidFill>
                <a:schemeClr val="accent2"/>
              </a:solidFill>
            </a:endParaRPr>
          </a:p>
        </p:txBody>
      </p:sp>
      <p:sp>
        <p:nvSpPr>
          <p:cNvPr id="6147" name="Segnaposto contenuto 2">
            <a:extLst>
              <a:ext uri="{FF2B5EF4-FFF2-40B4-BE49-F238E27FC236}">
                <a16:creationId xmlns:a16="http://schemas.microsoft.com/office/drawing/2014/main" id="{9BEB9573-E7E3-BD86-A7A1-D24DCA04DF04}"/>
              </a:ext>
            </a:extLst>
          </p:cNvPr>
          <p:cNvSpPr>
            <a:spLocks noGrp="1" noChangeArrowheads="1"/>
          </p:cNvSpPr>
          <p:nvPr>
            <p:ph idx="1"/>
          </p:nvPr>
        </p:nvSpPr>
        <p:spPr>
          <a:xfrm>
            <a:off x="358775" y="1844675"/>
            <a:ext cx="8461375" cy="3887788"/>
          </a:xfrm>
        </p:spPr>
        <p:txBody>
          <a:bodyPr/>
          <a:lstStyle/>
          <a:p>
            <a:pPr marL="0" indent="0" algn="just">
              <a:buFontTx/>
              <a:buNone/>
            </a:pPr>
            <a:r>
              <a:rPr lang="it-IT" altLang="it-IT" sz="2400" b="1"/>
              <a:t>D.P.Reg. n. 125 del 5 dicembre 2025 attuativo dell’art. 14 della Legge regionale 26 ottobre 2006, n. 20. - BUR n. 51 del 17 dicembre 2025 -</a:t>
            </a:r>
            <a:r>
              <a:rPr lang="it-IT" altLang="it-IT" sz="2400"/>
              <a:t> di seguito «regolamento».</a:t>
            </a:r>
          </a:p>
          <a:p>
            <a:pPr marL="0" indent="0" algn="just">
              <a:buFontTx/>
              <a:buNone/>
            </a:pPr>
            <a:endParaRPr lang="it-IT" altLang="it-IT" sz="2400"/>
          </a:p>
          <a:p>
            <a:pPr marL="0" indent="0" algn="just">
              <a:buFontTx/>
              <a:buNone/>
            </a:pPr>
            <a:r>
              <a:rPr lang="it-IT" altLang="it-IT" sz="2400"/>
              <a:t>Entrata in vigore: </a:t>
            </a:r>
            <a:r>
              <a:rPr lang="it-IT" altLang="it-IT" sz="2400" b="1"/>
              <a:t>1 gennaio 2026.</a:t>
            </a:r>
          </a:p>
          <a:p>
            <a:pPr marL="0" indent="0" algn="just">
              <a:buFontTx/>
              <a:buNone/>
            </a:pPr>
            <a:endParaRPr lang="it-IT" altLang="it-IT" sz="2400"/>
          </a:p>
          <a:p>
            <a:pPr marL="0" indent="0" algn="just">
              <a:buFontTx/>
              <a:buNone/>
            </a:pPr>
            <a:r>
              <a:rPr lang="it-IT" altLang="it-IT" sz="2400"/>
              <a:t>Ai procedimenti iniziati in data antecedente alla data di entrata in vigore del presente regolamento, continua ad applicarsi la disciplina previgente.</a:t>
            </a:r>
          </a:p>
          <a:p>
            <a:pPr marL="0" indent="0">
              <a:buFontTx/>
              <a:buNone/>
            </a:pPr>
            <a:endParaRPr lang="it-IT" altLang="it-IT"/>
          </a:p>
        </p:txBody>
      </p:sp>
      <p:pic>
        <p:nvPicPr>
          <p:cNvPr id="6148" name="Immagine 2" descr="Immagine che contiene vestiti, persona, cartone animato&#10;&#10;Il contenuto generato dall'IA potrebbe non essere corretto.">
            <a:extLst>
              <a:ext uri="{FF2B5EF4-FFF2-40B4-BE49-F238E27FC236}">
                <a16:creationId xmlns:a16="http://schemas.microsoft.com/office/drawing/2014/main" id="{55E7D634-B35B-04A9-6805-EEDACDA088CC}"/>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504825" y="404813"/>
            <a:ext cx="8315325"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Immagine 4" descr="Immagine che contiene clipart, disegno, cartone animato, design&#10;&#10;Il contenuto generato dall'IA potrebbe non essere corretto.">
            <a:extLst>
              <a:ext uri="{FF2B5EF4-FFF2-40B4-BE49-F238E27FC236}">
                <a16:creationId xmlns:a16="http://schemas.microsoft.com/office/drawing/2014/main" id="{83E37EB2-9CAF-C713-FB87-0BB773652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404813"/>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697FBAB2-6018-D3BE-4974-1D1A28C9C476}"/>
              </a:ext>
            </a:extLst>
          </p:cNvPr>
          <p:cNvSpPr>
            <a:spLocks noGrp="1" noChangeArrowheads="1"/>
          </p:cNvSpPr>
          <p:nvPr>
            <p:ph type="title"/>
          </p:nvPr>
        </p:nvSpPr>
        <p:spPr>
          <a:xfrm>
            <a:off x="107950" y="1062038"/>
            <a:ext cx="8785225" cy="422275"/>
          </a:xfrm>
        </p:spPr>
        <p:txBody>
          <a:bodyPr/>
          <a:lstStyle/>
          <a:p>
            <a:r>
              <a:rPr lang="it-IT" altLang="it-IT" sz="3200">
                <a:solidFill>
                  <a:schemeClr val="accent2"/>
                </a:solidFill>
                <a:ea typeface="inter"/>
                <a:cs typeface="inter"/>
              </a:rPr>
              <a:t>Documentazione facente parte della domanda</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5634D81A-1026-D678-B75E-2D74B25784E2}"/>
              </a:ext>
            </a:extLst>
          </p:cNvPr>
          <p:cNvSpPr>
            <a:spLocks noGrp="1" noChangeArrowheads="1"/>
          </p:cNvSpPr>
          <p:nvPr>
            <p:ph idx="1"/>
          </p:nvPr>
        </p:nvSpPr>
        <p:spPr>
          <a:xfrm>
            <a:off x="107950" y="1587500"/>
            <a:ext cx="9036050" cy="4289425"/>
          </a:xfrm>
        </p:spPr>
        <p:txBody>
          <a:bodyPr/>
          <a:lstStyle/>
          <a:p>
            <a:pPr marL="0" indent="0">
              <a:spcBef>
                <a:spcPts val="0"/>
              </a:spcBef>
              <a:spcAft>
                <a:spcPts val="600"/>
              </a:spcAft>
              <a:buFontTx/>
              <a:buNone/>
              <a:defRPr/>
            </a:pPr>
            <a:r>
              <a:rPr lang="it-IT" altLang="it-IT" sz="2000" kern="100" dirty="0"/>
              <a:t>La documentazione facente parte della domanda è indicata all’articolo 44, commi 1, 2 e 3.   Nello specifico:</a:t>
            </a:r>
          </a:p>
          <a:p>
            <a:pPr marL="360363" indent="-276225">
              <a:spcBef>
                <a:spcPts val="0"/>
              </a:spcBef>
              <a:spcAft>
                <a:spcPts val="600"/>
              </a:spcAft>
              <a:buFontTx/>
              <a:buNone/>
              <a:tabLst>
                <a:tab pos="361950" algn="l"/>
              </a:tabLst>
              <a:defRPr/>
            </a:pPr>
            <a:r>
              <a:rPr lang="it-IT" altLang="it-IT" sz="2000" kern="100" dirty="0"/>
              <a:t>-	per acquisto immobili di cui all’articolo 9, comma 1, lettera a): copia dell’atto di acquisto, con allegata dichiarazione sostitutiva di atto notorio da parte del soggetto richiedente attestante la corrispondenza agli originali della documentazione prodotta e la dichiarazione di impegno al rispetto dei vincoli di cui all’articolo 53, comma 2;</a:t>
            </a:r>
          </a:p>
          <a:p>
            <a:pPr marL="360363" indent="-276225">
              <a:spcBef>
                <a:spcPts val="0"/>
              </a:spcBef>
              <a:spcAft>
                <a:spcPts val="600"/>
              </a:spcAft>
              <a:buFontTx/>
              <a:buNone/>
              <a:tabLst>
                <a:tab pos="361950" algn="l"/>
              </a:tabLst>
              <a:defRPr/>
            </a:pPr>
            <a:r>
              <a:rPr lang="it-IT" altLang="it-IT" sz="2000" kern="100" dirty="0"/>
              <a:t>-	per acquisto di impianti, macchinari, arredi e attrezzature e per acquisto di beni immateriali (iscritti a cespiti), di cui all’articolo 9, comma 1, lettere b) e c): elenco delle spese sostenute con indicazione dei dati identificativi dei beni acquistati e il relativo numero di </a:t>
            </a:r>
            <a:r>
              <a:rPr lang="it-IT" altLang="it-IT" sz="2000" b="1" kern="100" dirty="0"/>
              <a:t>iscrizione nel registro dei cespiti </a:t>
            </a:r>
            <a:r>
              <a:rPr lang="it-IT" altLang="it-IT" sz="2000" kern="100" dirty="0"/>
              <a:t>ai fini della verifica di tale requisito.</a:t>
            </a:r>
          </a:p>
          <a:p>
            <a:pPr marL="0" indent="0">
              <a:spcBef>
                <a:spcPts val="0"/>
              </a:spcBef>
              <a:spcAft>
                <a:spcPts val="600"/>
              </a:spcAft>
              <a:buFontTx/>
              <a:buNone/>
              <a:defRPr/>
            </a:pPr>
            <a:r>
              <a:rPr lang="it-IT" altLang="it-IT" sz="2000" kern="100" dirty="0"/>
              <a:t>Per tutte le iniziative: riepilogo delle spese sostenute con indicazione dei documenti giustificativi della spesa nonché del regolare avvenuto pagamento comprensivo di tutti gli elementi necessari alla loro individuazione.</a:t>
            </a:r>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a:extLst>
              <a:ext uri="{FF2B5EF4-FFF2-40B4-BE49-F238E27FC236}">
                <a16:creationId xmlns:a16="http://schemas.microsoft.com/office/drawing/2014/main" id="{133A981A-4DF8-9D70-9A70-4A268EA58284}"/>
              </a:ext>
            </a:extLst>
          </p:cNvPr>
          <p:cNvSpPr>
            <a:spLocks noGrp="1" noChangeArrowheads="1"/>
          </p:cNvSpPr>
          <p:nvPr>
            <p:ph type="title"/>
          </p:nvPr>
        </p:nvSpPr>
        <p:spPr>
          <a:xfrm>
            <a:off x="250825" y="1277938"/>
            <a:ext cx="8785225" cy="422275"/>
          </a:xfrm>
        </p:spPr>
        <p:txBody>
          <a:bodyPr/>
          <a:lstStyle/>
          <a:p>
            <a:r>
              <a:rPr lang="it-IT" altLang="it-IT" sz="3200">
                <a:solidFill>
                  <a:schemeClr val="accent2"/>
                </a:solidFill>
                <a:ea typeface="inter"/>
                <a:cs typeface="inter"/>
              </a:rPr>
              <a:t>Ripartizione delle risorse disponibili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1E37D4DA-ADE9-53F4-8276-6B910745A241}"/>
              </a:ext>
            </a:extLst>
          </p:cNvPr>
          <p:cNvSpPr>
            <a:spLocks noGrp="1" noChangeArrowheads="1"/>
          </p:cNvSpPr>
          <p:nvPr>
            <p:ph idx="1"/>
          </p:nvPr>
        </p:nvSpPr>
        <p:spPr>
          <a:xfrm>
            <a:off x="179388" y="2133600"/>
            <a:ext cx="8785225" cy="3733800"/>
          </a:xfrm>
        </p:spPr>
        <p:txBody>
          <a:bodyPr/>
          <a:lstStyle/>
          <a:p>
            <a:pPr marL="0" indent="0">
              <a:spcBef>
                <a:spcPts val="0"/>
              </a:spcBef>
              <a:spcAft>
                <a:spcPts val="600"/>
              </a:spcAft>
              <a:buFontTx/>
              <a:buNone/>
              <a:defRPr/>
            </a:pPr>
            <a:r>
              <a:rPr lang="it-IT" altLang="it-IT" sz="2000" kern="100" dirty="0"/>
              <a:t>Le risorse finanziarie disponibili vengono ripartite tra tutte le domande ammesse, proporzionalmente all’importo di spesa ammessa a contributo e non oltre la </a:t>
            </a:r>
            <a:r>
              <a:rPr lang="it-IT" altLang="it-IT" sz="2000" b="1" kern="100" dirty="0"/>
              <a:t>misura massima del 32%.</a:t>
            </a:r>
          </a:p>
        </p:txBody>
      </p:sp>
      <p:pic>
        <p:nvPicPr>
          <p:cNvPr id="25604" name="Immagine 2" descr="Immagine che contiene oscurità, orologio, schermata, nero&#10;&#10;Il contenuto generato dall'IA potrebbe non essere corretto.">
            <a:extLst>
              <a:ext uri="{FF2B5EF4-FFF2-40B4-BE49-F238E27FC236}">
                <a16:creationId xmlns:a16="http://schemas.microsoft.com/office/drawing/2014/main" id="{3CC986BE-BF66-D0D0-DCC2-BEE99A85A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2997200"/>
            <a:ext cx="2530475"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4">
            <a:extLst>
              <a:ext uri="{FF2B5EF4-FFF2-40B4-BE49-F238E27FC236}">
                <a16:creationId xmlns:a16="http://schemas.microsoft.com/office/drawing/2014/main" id="{1FE1931F-743C-42F8-1436-F4EF1A50C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3" name="Text Box 25">
            <a:extLst>
              <a:ext uri="{FF2B5EF4-FFF2-40B4-BE49-F238E27FC236}">
                <a16:creationId xmlns:a16="http://schemas.microsoft.com/office/drawing/2014/main" id="{4D818839-9B40-076F-F38C-DD8E2AFEA823}"/>
              </a:ext>
            </a:extLst>
          </p:cNvPr>
          <p:cNvSpPr txBox="1">
            <a:spLocks noChangeArrowheads="1"/>
          </p:cNvSpPr>
          <p:nvPr/>
        </p:nvSpPr>
        <p:spPr bwMode="auto">
          <a:xfrm>
            <a:off x="107950" y="1628775"/>
            <a:ext cx="885666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342900">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889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lvl="3" algn="ctr"/>
            <a:r>
              <a:rPr lang="it-IT" altLang="it-IT" sz="3200" b="1">
                <a:solidFill>
                  <a:schemeClr val="bg1"/>
                </a:solidFill>
              </a:rPr>
              <a:t>Misura contributiva:</a:t>
            </a:r>
          </a:p>
          <a:p>
            <a:pPr lvl="3" algn="ctr"/>
            <a:endParaRPr lang="it-IT" altLang="it-IT" sz="3200" b="1">
              <a:solidFill>
                <a:schemeClr val="bg1"/>
              </a:solidFill>
            </a:endParaRPr>
          </a:p>
          <a:p>
            <a:pPr lvl="3" algn="ctr"/>
            <a:r>
              <a:rPr lang="it-IT" altLang="it-IT" sz="3200" b="1">
                <a:solidFill>
                  <a:schemeClr val="bg1"/>
                </a:solidFill>
              </a:rPr>
              <a:t>INTERVENTI AVENTI RILEVANZA</a:t>
            </a:r>
          </a:p>
          <a:p>
            <a:pPr lvl="3" algn="ctr"/>
            <a:r>
              <a:rPr lang="it-IT" altLang="it-IT" sz="3200" b="1">
                <a:solidFill>
                  <a:schemeClr val="bg1"/>
                </a:solidFill>
              </a:rPr>
              <a:t>URBANISTICO O EDILIZIA</a:t>
            </a:r>
          </a:p>
          <a:p>
            <a:pPr lvl="3" algn="ctr"/>
            <a:endParaRPr lang="it-IT" altLang="it-IT" sz="2200">
              <a:solidFill>
                <a:schemeClr val="bg1"/>
              </a:solidFill>
            </a:endParaRPr>
          </a:p>
          <a:p>
            <a:pPr lvl="3" algn="ctr"/>
            <a:r>
              <a:rPr lang="it-IT" altLang="it-IT" sz="2200">
                <a:solidFill>
                  <a:schemeClr val="bg1"/>
                </a:solidFill>
              </a:rPr>
              <a:t>(Titolo II Capo II del regolamento)</a:t>
            </a:r>
          </a:p>
          <a:p>
            <a:pPr lvl="3" algn="ctr"/>
            <a:endParaRPr lang="it-IT" altLang="it-IT" sz="2200" b="1">
              <a:solidFill>
                <a:schemeClr val="bg1"/>
              </a:solidFill>
            </a:endParaRPr>
          </a:p>
        </p:txBody>
      </p:sp>
      <p:sp>
        <p:nvSpPr>
          <p:cNvPr id="22555" name="Text Box 27">
            <a:extLst>
              <a:ext uri="{FF2B5EF4-FFF2-40B4-BE49-F238E27FC236}">
                <a16:creationId xmlns:a16="http://schemas.microsoft.com/office/drawing/2014/main" id="{48F0ACD1-7EBC-47C2-CC97-89ED21744C75}"/>
              </a:ext>
            </a:extLst>
          </p:cNvPr>
          <p:cNvSpPr txBox="1">
            <a:spLocks noChangeArrowheads="1"/>
          </p:cNvSpPr>
          <p:nvPr/>
        </p:nvSpPr>
        <p:spPr bwMode="auto">
          <a:xfrm>
            <a:off x="9525" y="6075363"/>
            <a:ext cx="9144000"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algn="ctr" eaLnBrk="1" hangingPunct="1">
              <a:spcBef>
                <a:spcPct val="50000"/>
              </a:spcBef>
              <a:buClrTx/>
              <a:buFontTx/>
              <a:buNone/>
            </a:pPr>
            <a:r>
              <a:rPr lang="it-IT" altLang="it-IT" sz="1800">
                <a:solidFill>
                  <a:schemeClr val="bg1"/>
                </a:solidFill>
              </a:rPr>
              <a:t>Direzione centrale salute, politiche sociali e disabilita’</a:t>
            </a:r>
          </a:p>
          <a:p>
            <a:pPr algn="ctr" eaLnBrk="1" hangingPunct="1">
              <a:spcBef>
                <a:spcPct val="50000"/>
              </a:spcBef>
              <a:buClrTx/>
              <a:buFontTx/>
              <a:buNone/>
            </a:pPr>
            <a:r>
              <a:rPr lang="it-IT" altLang="it-IT" sz="1400">
                <a:solidFill>
                  <a:schemeClr val="bg1"/>
                </a:solidFill>
              </a:rPr>
              <a:t>unità operativa specialistica (uos) di bilancio e coordinamento strategico</a:t>
            </a:r>
          </a:p>
        </p:txBody>
      </p:sp>
    </p:spTree>
    <p:custDataLst>
      <p:tags r:id="rId1"/>
    </p:custDataLst>
  </p:cSld>
  <p:clrMapOvr>
    <a:masterClrMapping/>
  </p:clrMapOvr>
  <p:transition spd="slow" advTm="37176">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2553"/>
                                        </p:tgtEl>
                                        <p:attrNameLst>
                                          <p:attrName>style.visibility</p:attrName>
                                        </p:attrNameLst>
                                      </p:cBhvr>
                                      <p:to>
                                        <p:strVal val="visible"/>
                                      </p:to>
                                    </p:set>
                                    <p:animEffect transition="in" filter="wipe(right)">
                                      <p:cBhvr>
                                        <p:cTn id="7" dur="500"/>
                                        <p:tgtEl>
                                          <p:spTgt spid="225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55"/>
                                        </p:tgtEl>
                                        <p:attrNameLst>
                                          <p:attrName>style.visibility</p:attrName>
                                        </p:attrNameLst>
                                      </p:cBhvr>
                                      <p:to>
                                        <p:strVal val="visible"/>
                                      </p:to>
                                    </p:set>
                                    <p:animEffect transition="in" filter="fade">
                                      <p:cBhvr>
                                        <p:cTn id="12" dur="500"/>
                                        <p:tgtEl>
                                          <p:spTgt spid="22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9F410FBE-838F-A6A2-3739-286024BAB175}"/>
              </a:ext>
            </a:extLst>
          </p:cNvPr>
          <p:cNvSpPr>
            <a:spLocks noGrp="1" noChangeArrowheads="1"/>
          </p:cNvSpPr>
          <p:nvPr>
            <p:ph type="title"/>
          </p:nvPr>
        </p:nvSpPr>
        <p:spPr>
          <a:xfrm>
            <a:off x="250825" y="990600"/>
            <a:ext cx="8785225" cy="422275"/>
          </a:xfrm>
        </p:spPr>
        <p:txBody>
          <a:bodyPr/>
          <a:lstStyle/>
          <a:p>
            <a:r>
              <a:rPr lang="it-IT" altLang="it-IT" sz="3200">
                <a:solidFill>
                  <a:schemeClr val="accent2"/>
                </a:solidFill>
                <a:ea typeface="inter"/>
                <a:cs typeface="inter"/>
              </a:rPr>
              <a:t>Beneficiari degli incentivi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377B48FA-B0DB-B12D-0B22-5D2E4DCAA9D3}"/>
              </a:ext>
            </a:extLst>
          </p:cNvPr>
          <p:cNvSpPr>
            <a:spLocks noGrp="1" noChangeArrowheads="1"/>
          </p:cNvSpPr>
          <p:nvPr>
            <p:ph idx="1"/>
          </p:nvPr>
        </p:nvSpPr>
        <p:spPr>
          <a:xfrm>
            <a:off x="179388" y="1701800"/>
            <a:ext cx="8785225" cy="1150938"/>
          </a:xfrm>
        </p:spPr>
        <p:txBody>
          <a:bodyPr/>
          <a:lstStyle/>
          <a:p>
            <a:pPr marL="0" indent="0">
              <a:spcBef>
                <a:spcPts val="0"/>
              </a:spcBef>
              <a:spcAft>
                <a:spcPts val="600"/>
              </a:spcAft>
              <a:buFontTx/>
              <a:buNone/>
              <a:defRPr/>
            </a:pPr>
            <a:r>
              <a:rPr lang="it-IT" altLang="it-IT" sz="2000" kern="100" dirty="0"/>
              <a:t>I soggetti beneficiari sono, come in passato per gli investimenti aziendali di cui la presente misura faceva parte, le cooperative sociali iscritte nelle sezioni A e B dell’Albo regionale e i loro consorzi iscritti nella sezione C dell’Albo.</a:t>
            </a:r>
          </a:p>
        </p:txBody>
      </p:sp>
      <p:sp>
        <p:nvSpPr>
          <p:cNvPr id="2" name="Titolo 1">
            <a:extLst>
              <a:ext uri="{FF2B5EF4-FFF2-40B4-BE49-F238E27FC236}">
                <a16:creationId xmlns:a16="http://schemas.microsoft.com/office/drawing/2014/main" id="{BB857C11-E1C2-53FB-C60C-06E3B5504018}"/>
              </a:ext>
            </a:extLst>
          </p:cNvPr>
          <p:cNvSpPr txBox="1">
            <a:spLocks noChangeArrowheads="1"/>
          </p:cNvSpPr>
          <p:nvPr/>
        </p:nvSpPr>
        <p:spPr bwMode="auto">
          <a:xfrm>
            <a:off x="261938" y="3141663"/>
            <a:ext cx="8785225"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Regime e intensità degli aiuti</a:t>
            </a:r>
            <a:endParaRPr lang="it-IT" altLang="it-IT" sz="2000" kern="0" dirty="0">
              <a:solidFill>
                <a:schemeClr val="accent2"/>
              </a:solidFill>
            </a:endParaRPr>
          </a:p>
        </p:txBody>
      </p:sp>
      <p:sp>
        <p:nvSpPr>
          <p:cNvPr id="3" name="Segnaposto contenuto 2">
            <a:extLst>
              <a:ext uri="{FF2B5EF4-FFF2-40B4-BE49-F238E27FC236}">
                <a16:creationId xmlns:a16="http://schemas.microsoft.com/office/drawing/2014/main" id="{78CD0B7E-C2BD-58C0-BAB4-116B1D7D3C09}"/>
              </a:ext>
            </a:extLst>
          </p:cNvPr>
          <p:cNvSpPr txBox="1">
            <a:spLocks noChangeArrowheads="1"/>
          </p:cNvSpPr>
          <p:nvPr/>
        </p:nvSpPr>
        <p:spPr bwMode="auto">
          <a:xfrm>
            <a:off x="239713" y="3716338"/>
            <a:ext cx="8785225" cy="2006600"/>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spcBef>
                <a:spcPts val="0"/>
              </a:spcBef>
              <a:spcAft>
                <a:spcPts val="600"/>
              </a:spcAft>
              <a:buFontTx/>
              <a:buNone/>
              <a:defRPr/>
            </a:pPr>
            <a:r>
              <a:rPr lang="it-IT" altLang="it-IT" sz="2000" kern="100" dirty="0"/>
              <a:t>I contributi vengono concessi esclusivamente in regime di aiuti </a:t>
            </a:r>
            <a:r>
              <a:rPr lang="it-IT" altLang="it-IT" sz="2000" b="1" kern="100" dirty="0"/>
              <a:t>“De minimis” generale di cui al Regolamento (UE) n. 2023/2831 e nel settore agricolo di cui al Regolamento (UE) n. 1408/2013 e </a:t>
            </a:r>
            <a:r>
              <a:rPr lang="it-IT" altLang="it-IT" sz="2000" b="1" kern="100" dirty="0" err="1"/>
              <a:t>ss.mm.ii</a:t>
            </a:r>
            <a:r>
              <a:rPr lang="it-IT" altLang="it-IT" sz="2000" b="1" kern="100" dirty="0"/>
              <a:t>..</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kern="100" dirty="0"/>
              <a:t>La </a:t>
            </a:r>
            <a:r>
              <a:rPr lang="it-IT" altLang="it-IT" sz="2000" b="1" kern="100" dirty="0"/>
              <a:t>misura massima  dei contributi </a:t>
            </a:r>
            <a:r>
              <a:rPr lang="it-IT" altLang="it-IT" sz="2000" kern="100" dirty="0"/>
              <a:t>non può essere superiore al </a:t>
            </a:r>
            <a:r>
              <a:rPr lang="it-IT" altLang="it-IT" sz="2000" b="1" kern="100" dirty="0"/>
              <a:t>32%</a:t>
            </a:r>
            <a:r>
              <a:rPr lang="it-IT" altLang="it-IT" sz="2000" kern="100" dirty="0"/>
              <a:t> della spesa ammessa che a sua volta non può essere superiore a </a:t>
            </a:r>
            <a:r>
              <a:rPr lang="it-IT" altLang="it-IT" sz="2000" b="1" kern="100" dirty="0"/>
              <a:t>100.000,00 </a:t>
            </a:r>
            <a:r>
              <a:rPr lang="it-IT" altLang="it-IT" sz="2000" kern="100" dirty="0"/>
              <a:t>euro.</a:t>
            </a:r>
          </a:p>
        </p:txBody>
      </p:sp>
      <p:pic>
        <p:nvPicPr>
          <p:cNvPr id="27654" name="Immagine 4" descr="Immagine che contiene cerchio, schermata, Elementi grafici, Blu elettrico&#10;&#10;Il contenuto generato dall'IA potrebbe non essere corretto.">
            <a:extLst>
              <a:ext uri="{FF2B5EF4-FFF2-40B4-BE49-F238E27FC236}">
                <a16:creationId xmlns:a16="http://schemas.microsoft.com/office/drawing/2014/main" id="{6199C71B-7212-1194-8F3B-E0A855653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911225"/>
            <a:ext cx="792162"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a:extLst>
              <a:ext uri="{FF2B5EF4-FFF2-40B4-BE49-F238E27FC236}">
                <a16:creationId xmlns:a16="http://schemas.microsoft.com/office/drawing/2014/main" id="{BDD68A2B-494C-5CC0-4E9E-984B83EED445}"/>
              </a:ext>
            </a:extLst>
          </p:cNvPr>
          <p:cNvSpPr>
            <a:spLocks noGrp="1" noChangeArrowheads="1"/>
          </p:cNvSpPr>
          <p:nvPr>
            <p:ph type="title"/>
          </p:nvPr>
        </p:nvSpPr>
        <p:spPr>
          <a:xfrm>
            <a:off x="250825" y="990600"/>
            <a:ext cx="8785225" cy="422275"/>
          </a:xfrm>
        </p:spPr>
        <p:txBody>
          <a:bodyPr/>
          <a:lstStyle/>
          <a:p>
            <a:r>
              <a:rPr lang="it-IT" altLang="it-IT" sz="3200">
                <a:solidFill>
                  <a:schemeClr val="accent2"/>
                </a:solidFill>
                <a:ea typeface="inter"/>
                <a:cs typeface="inter"/>
              </a:rPr>
              <a:t>Iniziative oggetto di incentivo</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B0C3EAB5-34C2-EFFB-D298-8EB31AE6CDF7}"/>
              </a:ext>
            </a:extLst>
          </p:cNvPr>
          <p:cNvSpPr>
            <a:spLocks noGrp="1" noChangeArrowheads="1"/>
          </p:cNvSpPr>
          <p:nvPr>
            <p:ph idx="1"/>
          </p:nvPr>
        </p:nvSpPr>
        <p:spPr>
          <a:xfrm>
            <a:off x="179388" y="1412875"/>
            <a:ext cx="8785225" cy="4752975"/>
          </a:xfrm>
        </p:spPr>
        <p:txBody>
          <a:bodyPr/>
          <a:lstStyle/>
          <a:p>
            <a:pPr marL="0" indent="0">
              <a:spcBef>
                <a:spcPts val="0"/>
              </a:spcBef>
              <a:spcAft>
                <a:spcPts val="300"/>
              </a:spcAft>
              <a:buFontTx/>
              <a:buNone/>
              <a:defRPr/>
            </a:pPr>
            <a:r>
              <a:rPr lang="it-IT" altLang="it-IT" sz="2000" kern="100" dirty="0"/>
              <a:t>Sono finanziabili le spese per iniziative aventi rilevanza urbanistica o edilizia ai sensi dell'articolo 4 L.R. 19/2009 e ss.mm.ii. (Codice regionale dell'edilizia), </a:t>
            </a:r>
            <a:r>
              <a:rPr lang="it-IT" altLang="it-IT" sz="2000" b="1" kern="100" dirty="0"/>
              <a:t>soggetti a presentazione del progetto all’ente territoriale competente</a:t>
            </a:r>
            <a:r>
              <a:rPr lang="it-IT" altLang="it-IT" sz="2000" kern="100" dirty="0"/>
              <a:t>, (</a:t>
            </a:r>
            <a:r>
              <a:rPr lang="it-IT" sz="2000" kern="100" dirty="0"/>
              <a:t>nuova costruzione, ampliamento, ristrutturazione edilizia, manutenzione straordinaria, restauro e risanamento conservativo).</a:t>
            </a:r>
          </a:p>
          <a:p>
            <a:pPr marL="0" indent="0">
              <a:spcBef>
                <a:spcPts val="0"/>
              </a:spcBef>
              <a:spcAft>
                <a:spcPts val="300"/>
              </a:spcAft>
              <a:buFontTx/>
              <a:buNone/>
              <a:defRPr/>
            </a:pPr>
            <a:endParaRPr lang="it-IT" sz="2000" kern="100" dirty="0"/>
          </a:p>
          <a:p>
            <a:pPr marL="0" indent="0">
              <a:spcBef>
                <a:spcPts val="0"/>
              </a:spcBef>
              <a:spcAft>
                <a:spcPts val="300"/>
              </a:spcAft>
              <a:buFontTx/>
              <a:buNone/>
              <a:defRPr/>
            </a:pPr>
            <a:r>
              <a:rPr lang="it-IT" sz="2000" kern="100" dirty="0"/>
              <a:t>Le iniziative devono essere destinate: alla realizzazione di un nuovo immobile aziendale, all’ampliamento, alla manutenzione, al risanamento conservativo, al restauro o alla ristrutturazione, di immobili aziendali esistenti.</a:t>
            </a:r>
          </a:p>
          <a:p>
            <a:pPr marL="0" indent="0">
              <a:spcBef>
                <a:spcPts val="0"/>
              </a:spcBef>
              <a:spcAft>
                <a:spcPts val="300"/>
              </a:spcAft>
              <a:buFontTx/>
              <a:buNone/>
              <a:defRPr/>
            </a:pPr>
            <a:endParaRPr lang="it-IT" sz="2000" kern="100" dirty="0"/>
          </a:p>
          <a:p>
            <a:pPr marL="0" indent="0">
              <a:spcBef>
                <a:spcPts val="0"/>
              </a:spcBef>
              <a:spcAft>
                <a:spcPts val="300"/>
              </a:spcAft>
              <a:buFontTx/>
              <a:buNone/>
              <a:defRPr/>
            </a:pPr>
            <a:r>
              <a:rPr lang="it-IT" sz="2000" kern="100" dirty="0"/>
              <a:t>Gli immobili devono essere strettamente connessi e funzionali all’attività svolta e </a:t>
            </a:r>
            <a:r>
              <a:rPr lang="it-IT" sz="2000" b="1" kern="100" dirty="0"/>
              <a:t>nella disponibilità esclusiva del soggetto richiedente</a:t>
            </a:r>
            <a:r>
              <a:rPr lang="it-IT" sz="2000" kern="100" dirty="0"/>
              <a:t>.</a:t>
            </a:r>
          </a:p>
          <a:p>
            <a:pPr marL="0" indent="0">
              <a:spcBef>
                <a:spcPts val="0"/>
              </a:spcBef>
              <a:spcAft>
                <a:spcPts val="300"/>
              </a:spcAft>
              <a:buFontTx/>
              <a:buNone/>
              <a:defRPr/>
            </a:pPr>
            <a:endParaRPr lang="it-IT" sz="2000" kern="100" dirty="0"/>
          </a:p>
          <a:p>
            <a:pPr marL="0" indent="0">
              <a:spcBef>
                <a:spcPts val="0"/>
              </a:spcBef>
              <a:spcAft>
                <a:spcPts val="300"/>
              </a:spcAft>
              <a:buFontTx/>
              <a:buNone/>
              <a:defRPr/>
            </a:pPr>
            <a:r>
              <a:rPr lang="it-IT" altLang="it-IT" sz="2000" b="1" u="sng" kern="100" dirty="0"/>
              <a:t>Ogni intervento edilizio può essere oggetto di un solo contributo. </a:t>
            </a:r>
          </a:p>
          <a:p>
            <a:pPr marL="0" indent="0">
              <a:buFontTx/>
              <a:buNone/>
              <a:defRPr/>
            </a:pPr>
            <a:endParaRPr lang="it-IT" altLang="it-IT" sz="2000" b="1" kern="100" dirty="0">
              <a:effectLst>
                <a:outerShdw blurRad="38100" dist="38100" dir="2700000" algn="tl">
                  <a:srgbClr val="000000">
                    <a:alpha val="43137"/>
                  </a:srgbClr>
                </a:outerShdw>
              </a:effectLst>
            </a:endParaRPr>
          </a:p>
          <a:p>
            <a:pPr marL="0" indent="0">
              <a:buFontTx/>
              <a:buNone/>
              <a:defRPr/>
            </a:pPr>
            <a:endParaRPr lang="it-IT" altLang="it-IT" sz="2000" kern="100" dirty="0"/>
          </a:p>
          <a:p>
            <a:pPr marL="0" indent="0">
              <a:buFontTx/>
              <a:buNone/>
              <a:defRPr/>
            </a:pPr>
            <a:endParaRPr lang="it-IT" sz="2000" kern="100" dirty="0"/>
          </a:p>
          <a:p>
            <a:pPr marL="179388" indent="0">
              <a:spcBef>
                <a:spcPts val="0"/>
              </a:spcBef>
              <a:spcAft>
                <a:spcPts val="600"/>
              </a:spcAft>
              <a:buFontTx/>
              <a:buNone/>
              <a:tabLst>
                <a:tab pos="452438" algn="l"/>
              </a:tabLst>
              <a:defRPr/>
            </a:pPr>
            <a:endParaRPr lang="it-IT" altLang="it-IT" sz="2000" kern="100"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34D421E1-4A62-CD94-222E-A292B4FD9F61}"/>
              </a:ext>
            </a:extLst>
          </p:cNvPr>
          <p:cNvSpPr>
            <a:spLocks noGrp="1" noChangeArrowheads="1"/>
          </p:cNvSpPr>
          <p:nvPr>
            <p:ph type="title"/>
          </p:nvPr>
        </p:nvSpPr>
        <p:spPr>
          <a:xfrm>
            <a:off x="250825" y="1350963"/>
            <a:ext cx="8785225" cy="422275"/>
          </a:xfrm>
        </p:spPr>
        <p:txBody>
          <a:bodyPr/>
          <a:lstStyle/>
          <a:p>
            <a:pPr algn="just"/>
            <a:r>
              <a:rPr lang="it-IT" altLang="it-IT" sz="3200">
                <a:solidFill>
                  <a:schemeClr val="accent2"/>
                </a:solidFill>
                <a:ea typeface="inter"/>
                <a:cs typeface="inter"/>
              </a:rPr>
              <a:t>Regolarità degli interventi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61867352-FA51-3AD4-F9EC-37FC52361763}"/>
              </a:ext>
            </a:extLst>
          </p:cNvPr>
          <p:cNvSpPr>
            <a:spLocks noGrp="1" noChangeArrowheads="1"/>
          </p:cNvSpPr>
          <p:nvPr>
            <p:ph idx="1"/>
          </p:nvPr>
        </p:nvSpPr>
        <p:spPr>
          <a:xfrm>
            <a:off x="179388" y="1979613"/>
            <a:ext cx="8785225" cy="1233487"/>
          </a:xfrm>
        </p:spPr>
        <p:txBody>
          <a:bodyPr/>
          <a:lstStyle/>
          <a:p>
            <a:pPr marL="0" indent="0" algn="just">
              <a:spcBef>
                <a:spcPts val="0"/>
              </a:spcBef>
              <a:spcAft>
                <a:spcPts val="600"/>
              </a:spcAft>
              <a:buFontTx/>
              <a:buNone/>
              <a:defRPr/>
            </a:pPr>
            <a:r>
              <a:rPr lang="it-IT" altLang="it-IT" sz="2000" kern="100" dirty="0"/>
              <a:t>Alla data di presentazione della domanda, gli interventi devono possedere la conformità urbanistico-edilizia e devono sussistere le condizioni di agibilità dell’intervento.</a:t>
            </a:r>
          </a:p>
        </p:txBody>
      </p:sp>
      <p:sp>
        <p:nvSpPr>
          <p:cNvPr id="2" name="Titolo 1">
            <a:extLst>
              <a:ext uri="{FF2B5EF4-FFF2-40B4-BE49-F238E27FC236}">
                <a16:creationId xmlns:a16="http://schemas.microsoft.com/office/drawing/2014/main" id="{A66EFEF9-5E8B-AC57-2632-1E1264F9D2BD}"/>
              </a:ext>
            </a:extLst>
          </p:cNvPr>
          <p:cNvSpPr txBox="1">
            <a:spLocks noChangeArrowheads="1"/>
          </p:cNvSpPr>
          <p:nvPr/>
        </p:nvSpPr>
        <p:spPr bwMode="auto">
          <a:xfrm>
            <a:off x="323850" y="3284538"/>
            <a:ext cx="8280400"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lgn="just">
              <a:defRPr/>
            </a:pPr>
            <a:r>
              <a:rPr lang="it-IT" altLang="it-IT" sz="3200" kern="0" dirty="0">
                <a:solidFill>
                  <a:schemeClr val="accent2"/>
                </a:solidFill>
                <a:ea typeface="inter"/>
                <a:cs typeface="inter"/>
              </a:rPr>
              <a:t>Termini di realizzazione delle iniziative</a:t>
            </a:r>
            <a:endParaRPr lang="it-IT" altLang="it-IT" sz="2000" kern="0" dirty="0">
              <a:solidFill>
                <a:schemeClr val="accent2"/>
              </a:solidFill>
            </a:endParaRPr>
          </a:p>
        </p:txBody>
      </p:sp>
      <p:sp>
        <p:nvSpPr>
          <p:cNvPr id="4" name="Segnaposto contenuto 2">
            <a:extLst>
              <a:ext uri="{FF2B5EF4-FFF2-40B4-BE49-F238E27FC236}">
                <a16:creationId xmlns:a16="http://schemas.microsoft.com/office/drawing/2014/main" id="{1625937E-6CAA-5D2D-ECEF-13ADB4056414}"/>
              </a:ext>
            </a:extLst>
          </p:cNvPr>
          <p:cNvSpPr txBox="1">
            <a:spLocks noChangeArrowheads="1"/>
          </p:cNvSpPr>
          <p:nvPr/>
        </p:nvSpPr>
        <p:spPr bwMode="auto">
          <a:xfrm>
            <a:off x="250825" y="3841750"/>
            <a:ext cx="8785225" cy="1233488"/>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lgn="just">
              <a:spcBef>
                <a:spcPts val="0"/>
              </a:spcBef>
              <a:spcAft>
                <a:spcPts val="600"/>
              </a:spcAft>
              <a:buFontTx/>
              <a:buNone/>
              <a:defRPr/>
            </a:pPr>
            <a:r>
              <a:rPr lang="it-IT" altLang="it-IT" sz="2000" kern="100" dirty="0"/>
              <a:t>Tenuto conto della natura degli interventi finanziati sono ammesse a contributo le iniziative iniziate e le relative spese (sostenute e fatturate) dall’1 gennaio del terzo anno antecedente a quello di presentazione della domanda e fino al 31 dicembre dell’anno antecedente a quello di presentazione della domanda. </a:t>
            </a:r>
          </a:p>
        </p:txBody>
      </p:sp>
      <p:pic>
        <p:nvPicPr>
          <p:cNvPr id="29702" name="Immagine 4" descr="Immagine che contiene nero, oscurità&#10;&#10;Il contenuto generato dall'IA potrebbe non essere corretto.">
            <a:extLst>
              <a:ext uri="{FF2B5EF4-FFF2-40B4-BE49-F238E27FC236}">
                <a16:creationId xmlns:a16="http://schemas.microsoft.com/office/drawing/2014/main" id="{93CCFA15-EFC8-5FED-450F-B4A1C23FE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944563"/>
            <a:ext cx="9477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Immagine 6" descr="Immagine che contiene vetro a mano, cerchio, specchio&#10;&#10;Il contenuto generato dall'IA potrebbe non essere corretto.">
            <a:extLst>
              <a:ext uri="{FF2B5EF4-FFF2-40B4-BE49-F238E27FC236}">
                <a16:creationId xmlns:a16="http://schemas.microsoft.com/office/drawing/2014/main" id="{8E768291-6D76-F5BF-0228-137F775EE560}"/>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684213" y="2371725"/>
            <a:ext cx="4489450"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a:extLst>
              <a:ext uri="{FF2B5EF4-FFF2-40B4-BE49-F238E27FC236}">
                <a16:creationId xmlns:a16="http://schemas.microsoft.com/office/drawing/2014/main" id="{6CF96756-D04E-86C7-F1C9-941E442A808D}"/>
              </a:ext>
            </a:extLst>
          </p:cNvPr>
          <p:cNvSpPr>
            <a:spLocks noGrp="1" noChangeArrowheads="1"/>
          </p:cNvSpPr>
          <p:nvPr>
            <p:ph type="title"/>
          </p:nvPr>
        </p:nvSpPr>
        <p:spPr>
          <a:xfrm>
            <a:off x="250825" y="1216025"/>
            <a:ext cx="8785225" cy="373063"/>
          </a:xfrm>
        </p:spPr>
        <p:txBody>
          <a:bodyPr/>
          <a:lstStyle/>
          <a:p>
            <a:r>
              <a:rPr lang="it-IT" altLang="it-IT" sz="3200">
                <a:solidFill>
                  <a:schemeClr val="accent2"/>
                </a:solidFill>
                <a:ea typeface="inter"/>
                <a:cs typeface="inter"/>
              </a:rPr>
              <a:t>Spese e pagamenti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E1F81D1A-95A1-E0F5-50C4-478C7098C756}"/>
              </a:ext>
            </a:extLst>
          </p:cNvPr>
          <p:cNvSpPr>
            <a:spLocks noGrp="1" noChangeArrowheads="1"/>
          </p:cNvSpPr>
          <p:nvPr>
            <p:ph idx="1"/>
          </p:nvPr>
        </p:nvSpPr>
        <p:spPr>
          <a:xfrm>
            <a:off x="179388" y="1782763"/>
            <a:ext cx="8785225" cy="3806825"/>
          </a:xfrm>
        </p:spPr>
        <p:txBody>
          <a:bodyPr/>
          <a:lstStyle/>
          <a:p>
            <a:pPr marL="0" indent="0">
              <a:buFontTx/>
              <a:buNone/>
              <a:defRPr/>
            </a:pPr>
            <a:r>
              <a:rPr lang="it-IT" altLang="it-IT" sz="2000" b="1" kern="100" dirty="0"/>
              <a:t>Oltre alle spese per i lavori sono comprese le sole spese tecniche. </a:t>
            </a:r>
            <a:r>
              <a:rPr lang="it-IT" altLang="it-IT" sz="2000" kern="100" dirty="0"/>
              <a:t>Sono escluse le spese per imposte tasse, valori bollati e IVA.</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kern="100" dirty="0"/>
              <a:t>I pagamenti devono essere effettuati (</a:t>
            </a:r>
            <a:r>
              <a:rPr lang="it-IT" altLang="it-IT" sz="2000" b="1" kern="100" dirty="0"/>
              <a:t>avvenuto pagamento</a:t>
            </a:r>
            <a:r>
              <a:rPr lang="it-IT" altLang="it-IT" sz="2000" kern="100" dirty="0"/>
              <a:t>) con modalità atte a consentire la tracciabilità: bonifico bancario, assegno bancario, </a:t>
            </a:r>
            <a:r>
              <a:rPr lang="it-IT" altLang="it-IT" sz="2000" kern="100" dirty="0" err="1"/>
              <a:t>Ri.Ba</a:t>
            </a:r>
            <a:r>
              <a:rPr lang="it-IT" altLang="it-IT" sz="2000" kern="100" dirty="0"/>
              <a:t> (ricevuta bancaria) e strumenti elettronici di pagamento </a:t>
            </a:r>
            <a:r>
              <a:rPr lang="it-IT" altLang="it-IT" sz="2000" b="1" kern="100" dirty="0"/>
              <a:t>entro la data di presentazione della domanda</a:t>
            </a:r>
            <a:r>
              <a:rPr lang="it-IT" altLang="it-IT" sz="2000" kern="100" dirty="0"/>
              <a:t>.</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kern="100" dirty="0"/>
              <a:t>Tutti i pagamenti devono avvenire </a:t>
            </a:r>
            <a:r>
              <a:rPr lang="it-IT" altLang="it-IT" sz="2000" b="1" kern="100" dirty="0"/>
              <a:t>direttamente dal beneficiario </a:t>
            </a:r>
            <a:r>
              <a:rPr lang="it-IT" altLang="it-IT" sz="2000" kern="100" dirty="0"/>
              <a:t>(collegati ad un conto corrente bancario o postale intestato al beneficiario)</a:t>
            </a:r>
            <a:r>
              <a:rPr lang="it-IT" altLang="it-IT" sz="2000" b="1" kern="100" dirty="0"/>
              <a:t> al fornitore</a:t>
            </a:r>
            <a:r>
              <a:rPr lang="it-IT" altLang="it-IT" sz="2000" kern="100" dirty="0"/>
              <a:t>.</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4">
            <a:extLst>
              <a:ext uri="{FF2B5EF4-FFF2-40B4-BE49-F238E27FC236}">
                <a16:creationId xmlns:a16="http://schemas.microsoft.com/office/drawing/2014/main" id="{558576D9-030F-3CF1-836D-B22DF56EC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3" name="Text Box 25">
            <a:extLst>
              <a:ext uri="{FF2B5EF4-FFF2-40B4-BE49-F238E27FC236}">
                <a16:creationId xmlns:a16="http://schemas.microsoft.com/office/drawing/2014/main" id="{03E48374-E26F-13CA-258A-E3EBCF8CCAAD}"/>
              </a:ext>
            </a:extLst>
          </p:cNvPr>
          <p:cNvSpPr txBox="1">
            <a:spLocks noChangeArrowheads="1"/>
          </p:cNvSpPr>
          <p:nvPr/>
        </p:nvSpPr>
        <p:spPr bwMode="auto">
          <a:xfrm>
            <a:off x="107950" y="1628775"/>
            <a:ext cx="8856663"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342900">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889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lvl="3" algn="ctr"/>
            <a:r>
              <a:rPr lang="it-IT" altLang="it-IT" sz="3200" b="1">
                <a:solidFill>
                  <a:schemeClr val="bg1"/>
                </a:solidFill>
              </a:rPr>
              <a:t>Misura contributiva:</a:t>
            </a:r>
          </a:p>
          <a:p>
            <a:pPr lvl="3" algn="ctr"/>
            <a:endParaRPr lang="it-IT" altLang="it-IT" sz="3200" b="1">
              <a:solidFill>
                <a:schemeClr val="bg1"/>
              </a:solidFill>
            </a:endParaRPr>
          </a:p>
          <a:p>
            <a:pPr lvl="3" algn="ctr"/>
            <a:r>
              <a:rPr lang="it-IT" altLang="it-IT" sz="3200" b="1">
                <a:solidFill>
                  <a:schemeClr val="bg1"/>
                </a:solidFill>
              </a:rPr>
              <a:t>OCCUPAZIONE</a:t>
            </a:r>
          </a:p>
          <a:p>
            <a:pPr lvl="3" algn="ctr"/>
            <a:endParaRPr lang="it-IT" altLang="it-IT" sz="2200">
              <a:solidFill>
                <a:schemeClr val="bg1"/>
              </a:solidFill>
            </a:endParaRPr>
          </a:p>
          <a:p>
            <a:pPr lvl="3" algn="ctr"/>
            <a:r>
              <a:rPr lang="it-IT" altLang="it-IT" sz="2200">
                <a:solidFill>
                  <a:schemeClr val="bg1"/>
                </a:solidFill>
              </a:rPr>
              <a:t>(Titolo II Capo III del regolamento)</a:t>
            </a:r>
          </a:p>
          <a:p>
            <a:pPr lvl="3" algn="ctr"/>
            <a:endParaRPr lang="it-IT" altLang="it-IT" sz="2200" b="1">
              <a:solidFill>
                <a:schemeClr val="bg1"/>
              </a:solidFill>
            </a:endParaRPr>
          </a:p>
        </p:txBody>
      </p:sp>
      <p:sp>
        <p:nvSpPr>
          <p:cNvPr id="22555" name="Text Box 27">
            <a:extLst>
              <a:ext uri="{FF2B5EF4-FFF2-40B4-BE49-F238E27FC236}">
                <a16:creationId xmlns:a16="http://schemas.microsoft.com/office/drawing/2014/main" id="{C3188F44-2CEB-AB5A-4CFD-279E8FB8C004}"/>
              </a:ext>
            </a:extLst>
          </p:cNvPr>
          <p:cNvSpPr txBox="1">
            <a:spLocks noChangeArrowheads="1"/>
          </p:cNvSpPr>
          <p:nvPr/>
        </p:nvSpPr>
        <p:spPr bwMode="auto">
          <a:xfrm>
            <a:off x="9525" y="6075363"/>
            <a:ext cx="9144000"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algn="ctr" eaLnBrk="1" hangingPunct="1">
              <a:spcBef>
                <a:spcPct val="50000"/>
              </a:spcBef>
              <a:buClrTx/>
              <a:buFontTx/>
              <a:buNone/>
            </a:pPr>
            <a:r>
              <a:rPr lang="it-IT" altLang="it-IT" sz="1800">
                <a:solidFill>
                  <a:schemeClr val="bg1"/>
                </a:solidFill>
              </a:rPr>
              <a:t>Direzione centrale salute, politiche sociali e disabilita’</a:t>
            </a:r>
          </a:p>
          <a:p>
            <a:pPr algn="ctr" eaLnBrk="1" hangingPunct="1">
              <a:spcBef>
                <a:spcPct val="50000"/>
              </a:spcBef>
              <a:buClrTx/>
              <a:buFontTx/>
              <a:buNone/>
            </a:pPr>
            <a:r>
              <a:rPr lang="it-IT" altLang="it-IT" sz="1400">
                <a:solidFill>
                  <a:schemeClr val="bg1"/>
                </a:solidFill>
              </a:rPr>
              <a:t>unità operativa specialistica (uos) di bilancio e coordinamento strategico</a:t>
            </a:r>
          </a:p>
        </p:txBody>
      </p:sp>
    </p:spTree>
    <p:custDataLst>
      <p:tags r:id="rId1"/>
    </p:custDataLst>
  </p:cSld>
  <p:clrMapOvr>
    <a:masterClrMapping/>
  </p:clrMapOvr>
  <p:transition spd="slow" advTm="37176">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2553"/>
                                        </p:tgtEl>
                                        <p:attrNameLst>
                                          <p:attrName>style.visibility</p:attrName>
                                        </p:attrNameLst>
                                      </p:cBhvr>
                                      <p:to>
                                        <p:strVal val="visible"/>
                                      </p:to>
                                    </p:set>
                                    <p:animEffect transition="in" filter="wipe(right)">
                                      <p:cBhvr>
                                        <p:cTn id="7" dur="500"/>
                                        <p:tgtEl>
                                          <p:spTgt spid="225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55"/>
                                        </p:tgtEl>
                                        <p:attrNameLst>
                                          <p:attrName>style.visibility</p:attrName>
                                        </p:attrNameLst>
                                      </p:cBhvr>
                                      <p:to>
                                        <p:strVal val="visible"/>
                                      </p:to>
                                    </p:set>
                                    <p:animEffect transition="in" filter="fade">
                                      <p:cBhvr>
                                        <p:cTn id="12" dur="500"/>
                                        <p:tgtEl>
                                          <p:spTgt spid="22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a:extLst>
              <a:ext uri="{FF2B5EF4-FFF2-40B4-BE49-F238E27FC236}">
                <a16:creationId xmlns:a16="http://schemas.microsoft.com/office/drawing/2014/main" id="{B83BC168-5D49-5B4E-8AA9-8CAFEA2029AB}"/>
              </a:ext>
            </a:extLst>
          </p:cNvPr>
          <p:cNvSpPr>
            <a:spLocks noGrp="1" noChangeArrowheads="1"/>
          </p:cNvSpPr>
          <p:nvPr>
            <p:ph type="title"/>
          </p:nvPr>
        </p:nvSpPr>
        <p:spPr>
          <a:xfrm>
            <a:off x="250825" y="990600"/>
            <a:ext cx="8785225" cy="422275"/>
          </a:xfrm>
        </p:spPr>
        <p:txBody>
          <a:bodyPr/>
          <a:lstStyle/>
          <a:p>
            <a:r>
              <a:rPr lang="it-IT" altLang="it-IT" sz="3200">
                <a:solidFill>
                  <a:schemeClr val="accent2"/>
                </a:solidFill>
                <a:ea typeface="inter"/>
                <a:cs typeface="inter"/>
              </a:rPr>
              <a:t>Beneficiari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6BD12703-1A17-99B7-00C4-A753670F879F}"/>
              </a:ext>
            </a:extLst>
          </p:cNvPr>
          <p:cNvSpPr>
            <a:spLocks noGrp="1" noChangeArrowheads="1"/>
          </p:cNvSpPr>
          <p:nvPr>
            <p:ph idx="1"/>
          </p:nvPr>
        </p:nvSpPr>
        <p:spPr>
          <a:xfrm>
            <a:off x="179388" y="1484313"/>
            <a:ext cx="8785225" cy="638175"/>
          </a:xfrm>
        </p:spPr>
        <p:txBody>
          <a:bodyPr/>
          <a:lstStyle/>
          <a:p>
            <a:pPr marL="0" indent="0">
              <a:spcBef>
                <a:spcPts val="0"/>
              </a:spcBef>
              <a:spcAft>
                <a:spcPts val="600"/>
              </a:spcAft>
              <a:buFontTx/>
              <a:buNone/>
              <a:defRPr/>
            </a:pPr>
            <a:r>
              <a:rPr lang="it-IT" altLang="it-IT" sz="2000" kern="100" dirty="0"/>
              <a:t>Cooperative sociali iscritte nella sezione b) dell’Albo regionale delle coop sociali.</a:t>
            </a:r>
          </a:p>
        </p:txBody>
      </p:sp>
      <p:sp>
        <p:nvSpPr>
          <p:cNvPr id="2" name="Titolo 1">
            <a:extLst>
              <a:ext uri="{FF2B5EF4-FFF2-40B4-BE49-F238E27FC236}">
                <a16:creationId xmlns:a16="http://schemas.microsoft.com/office/drawing/2014/main" id="{4D586A7F-1BBA-4D2A-22D8-2A8C7AB22B07}"/>
              </a:ext>
            </a:extLst>
          </p:cNvPr>
          <p:cNvSpPr txBox="1">
            <a:spLocks noChangeArrowheads="1"/>
          </p:cNvSpPr>
          <p:nvPr/>
        </p:nvSpPr>
        <p:spPr bwMode="auto">
          <a:xfrm>
            <a:off x="322263" y="2060575"/>
            <a:ext cx="8785225"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Concessione a riparto non più con graduatoria</a:t>
            </a:r>
            <a:endParaRPr lang="it-IT" altLang="it-IT" sz="2000" kern="0" dirty="0">
              <a:solidFill>
                <a:schemeClr val="accent2"/>
              </a:solidFill>
            </a:endParaRPr>
          </a:p>
        </p:txBody>
      </p:sp>
      <p:sp>
        <p:nvSpPr>
          <p:cNvPr id="3" name="Segnaposto contenuto 2">
            <a:extLst>
              <a:ext uri="{FF2B5EF4-FFF2-40B4-BE49-F238E27FC236}">
                <a16:creationId xmlns:a16="http://schemas.microsoft.com/office/drawing/2014/main" id="{CBDDB296-CA9E-A69D-E485-945FC2D1F9AB}"/>
              </a:ext>
            </a:extLst>
          </p:cNvPr>
          <p:cNvSpPr txBox="1">
            <a:spLocks noChangeArrowheads="1"/>
          </p:cNvSpPr>
          <p:nvPr/>
        </p:nvSpPr>
        <p:spPr bwMode="auto">
          <a:xfrm>
            <a:off x="250825" y="2565400"/>
            <a:ext cx="8785225" cy="1089025"/>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spcBef>
                <a:spcPts val="0"/>
              </a:spcBef>
              <a:spcAft>
                <a:spcPts val="600"/>
              </a:spcAft>
              <a:buFontTx/>
              <a:buNone/>
              <a:defRPr/>
            </a:pPr>
            <a:r>
              <a:rPr lang="it-IT" altLang="it-IT" sz="2000" kern="100" dirty="0"/>
              <a:t>Le risorse disponibili verranno ripartite, tra tutte le domande ammissibili, proporzionalmente alle spese ammesse a contributo, non oltre la % massima prevista dal Regolamento per ciascuna iniziativa.</a:t>
            </a:r>
          </a:p>
        </p:txBody>
      </p:sp>
      <p:sp>
        <p:nvSpPr>
          <p:cNvPr id="4" name="Titolo 1">
            <a:extLst>
              <a:ext uri="{FF2B5EF4-FFF2-40B4-BE49-F238E27FC236}">
                <a16:creationId xmlns:a16="http://schemas.microsoft.com/office/drawing/2014/main" id="{A5F1FEAC-427F-B4EA-CA24-3F28BBA7FD6C}"/>
              </a:ext>
            </a:extLst>
          </p:cNvPr>
          <p:cNvSpPr txBox="1">
            <a:spLocks noChangeArrowheads="1"/>
          </p:cNvSpPr>
          <p:nvPr/>
        </p:nvSpPr>
        <p:spPr bwMode="auto">
          <a:xfrm>
            <a:off x="403225" y="4757738"/>
            <a:ext cx="8785225"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Limite di spesa </a:t>
            </a:r>
            <a:endParaRPr lang="it-IT" altLang="it-IT" sz="2000" kern="0" dirty="0">
              <a:solidFill>
                <a:schemeClr val="accent2"/>
              </a:solidFill>
            </a:endParaRPr>
          </a:p>
        </p:txBody>
      </p:sp>
      <p:sp>
        <p:nvSpPr>
          <p:cNvPr id="5" name="Segnaposto contenuto 2">
            <a:extLst>
              <a:ext uri="{FF2B5EF4-FFF2-40B4-BE49-F238E27FC236}">
                <a16:creationId xmlns:a16="http://schemas.microsoft.com/office/drawing/2014/main" id="{D9F68364-8D74-8143-C126-697B3D8B5022}"/>
              </a:ext>
            </a:extLst>
          </p:cNvPr>
          <p:cNvSpPr txBox="1">
            <a:spLocks noChangeArrowheads="1"/>
          </p:cNvSpPr>
          <p:nvPr/>
        </p:nvSpPr>
        <p:spPr bwMode="auto">
          <a:xfrm>
            <a:off x="331788" y="5207000"/>
            <a:ext cx="8785225" cy="598488"/>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spcBef>
                <a:spcPts val="0"/>
              </a:spcBef>
              <a:spcAft>
                <a:spcPts val="600"/>
              </a:spcAft>
              <a:buFontTx/>
              <a:buNone/>
              <a:defRPr/>
            </a:pPr>
            <a:r>
              <a:rPr lang="it-IT" altLang="it-IT" sz="2000" kern="100" dirty="0"/>
              <a:t>Il  limite di 3.000 euro non si applica all’Occupazione (art. 7).</a:t>
            </a:r>
          </a:p>
        </p:txBody>
      </p:sp>
      <p:sp>
        <p:nvSpPr>
          <p:cNvPr id="6" name="Titolo 1">
            <a:extLst>
              <a:ext uri="{FF2B5EF4-FFF2-40B4-BE49-F238E27FC236}">
                <a16:creationId xmlns:a16="http://schemas.microsoft.com/office/drawing/2014/main" id="{78DB942C-1EDD-4259-394E-2A160C559044}"/>
              </a:ext>
            </a:extLst>
          </p:cNvPr>
          <p:cNvSpPr txBox="1">
            <a:spLocks noChangeArrowheads="1"/>
          </p:cNvSpPr>
          <p:nvPr/>
        </p:nvSpPr>
        <p:spPr bwMode="auto">
          <a:xfrm>
            <a:off x="322263" y="3716338"/>
            <a:ext cx="8785225"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Importo del contributo</a:t>
            </a:r>
            <a:endParaRPr lang="it-IT" altLang="it-IT" sz="2000" kern="0" dirty="0">
              <a:solidFill>
                <a:schemeClr val="accent2"/>
              </a:solidFill>
            </a:endParaRPr>
          </a:p>
        </p:txBody>
      </p:sp>
      <p:sp>
        <p:nvSpPr>
          <p:cNvPr id="7" name="Segnaposto contenuto 2">
            <a:extLst>
              <a:ext uri="{FF2B5EF4-FFF2-40B4-BE49-F238E27FC236}">
                <a16:creationId xmlns:a16="http://schemas.microsoft.com/office/drawing/2014/main" id="{08B3EBC2-D32C-9CD6-C094-6D447CDCFB9D}"/>
              </a:ext>
            </a:extLst>
          </p:cNvPr>
          <p:cNvSpPr txBox="1">
            <a:spLocks noChangeArrowheads="1"/>
          </p:cNvSpPr>
          <p:nvPr/>
        </p:nvSpPr>
        <p:spPr bwMode="auto">
          <a:xfrm>
            <a:off x="250825" y="4198938"/>
            <a:ext cx="8785225" cy="598487"/>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spcBef>
                <a:spcPts val="0"/>
              </a:spcBef>
              <a:spcAft>
                <a:spcPts val="600"/>
              </a:spcAft>
              <a:buFontTx/>
              <a:buNone/>
              <a:defRPr/>
            </a:pPr>
            <a:r>
              <a:rPr lang="it-IT" altLang="it-IT" sz="2000" kern="100" dirty="0"/>
              <a:t>Non più limite dei 1.000 euro (precedente regolamento).</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magine 2" descr="Immagine che contiene simbolo, Elementi grafici, logo, clipart&#10;&#10;Il contenuto generato dall'IA potrebbe non essere corretto.">
            <a:extLst>
              <a:ext uri="{FF2B5EF4-FFF2-40B4-BE49-F238E27FC236}">
                <a16:creationId xmlns:a16="http://schemas.microsoft.com/office/drawing/2014/main" id="{F71E44E6-941C-031E-3A6A-3C1C93C07303}"/>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2916238" y="1131888"/>
            <a:ext cx="5616575"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olo 1">
            <a:extLst>
              <a:ext uri="{FF2B5EF4-FFF2-40B4-BE49-F238E27FC236}">
                <a16:creationId xmlns:a16="http://schemas.microsoft.com/office/drawing/2014/main" id="{2CDB1B00-8DAA-B040-D888-1FDBF3C0C101}"/>
              </a:ext>
            </a:extLst>
          </p:cNvPr>
          <p:cNvSpPr>
            <a:spLocks noGrp="1" noChangeArrowheads="1"/>
          </p:cNvSpPr>
          <p:nvPr>
            <p:ph type="title"/>
          </p:nvPr>
        </p:nvSpPr>
        <p:spPr>
          <a:xfrm>
            <a:off x="250825" y="1125538"/>
            <a:ext cx="8785225" cy="422275"/>
          </a:xfrm>
        </p:spPr>
        <p:txBody>
          <a:bodyPr/>
          <a:lstStyle/>
          <a:p>
            <a:r>
              <a:rPr lang="it-IT" altLang="it-IT" sz="3200">
                <a:solidFill>
                  <a:schemeClr val="accent2"/>
                </a:solidFill>
                <a:ea typeface="inter"/>
                <a:cs typeface="inter"/>
              </a:rPr>
              <a:t>Iniziative</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7FB3ADA3-4420-492D-9ACB-6EB24B0B7CAA}"/>
              </a:ext>
            </a:extLst>
          </p:cNvPr>
          <p:cNvSpPr>
            <a:spLocks noGrp="1" noChangeArrowheads="1"/>
          </p:cNvSpPr>
          <p:nvPr>
            <p:ph idx="1"/>
          </p:nvPr>
        </p:nvSpPr>
        <p:spPr>
          <a:xfrm>
            <a:off x="179388" y="2133600"/>
            <a:ext cx="8785225" cy="3598863"/>
          </a:xfrm>
        </p:spPr>
        <p:txBody>
          <a:bodyPr/>
          <a:lstStyle/>
          <a:p>
            <a:pPr marL="0" indent="0">
              <a:lnSpc>
                <a:spcPct val="150000"/>
              </a:lnSpc>
              <a:spcBef>
                <a:spcPts val="0"/>
              </a:spcBef>
              <a:spcAft>
                <a:spcPts val="600"/>
              </a:spcAft>
              <a:buFontTx/>
              <a:buNone/>
              <a:defRPr/>
            </a:pPr>
            <a:r>
              <a:rPr lang="it-IT" altLang="it-IT" sz="2000" kern="100" dirty="0"/>
              <a:t>-	</a:t>
            </a:r>
            <a:r>
              <a:rPr lang="it-IT" altLang="it-IT" sz="2400" kern="100" dirty="0"/>
              <a:t>Assunzione lavoratori svantaggiati e molto svantaggiati;</a:t>
            </a:r>
          </a:p>
          <a:p>
            <a:pPr marL="0" indent="0">
              <a:lnSpc>
                <a:spcPct val="150000"/>
              </a:lnSpc>
              <a:spcBef>
                <a:spcPts val="0"/>
              </a:spcBef>
              <a:spcAft>
                <a:spcPts val="600"/>
              </a:spcAft>
              <a:buFontTx/>
              <a:buNone/>
              <a:defRPr/>
            </a:pPr>
            <a:r>
              <a:rPr lang="it-IT" altLang="it-IT" sz="2400" kern="100" dirty="0"/>
              <a:t>-	Assunzione lavoratori con disabilità;</a:t>
            </a:r>
          </a:p>
          <a:p>
            <a:pPr marL="0" indent="0">
              <a:lnSpc>
                <a:spcPct val="150000"/>
              </a:lnSpc>
              <a:spcBef>
                <a:spcPts val="0"/>
              </a:spcBef>
              <a:spcAft>
                <a:spcPts val="600"/>
              </a:spcAft>
              <a:buFontTx/>
              <a:buNone/>
              <a:defRPr/>
            </a:pPr>
            <a:r>
              <a:rPr lang="it-IT" altLang="it-IT" sz="2400" kern="100" dirty="0"/>
              <a:t>-	Mantenimento in occupazione di persone svantaggiate;</a:t>
            </a:r>
          </a:p>
          <a:p>
            <a:pPr marL="0" indent="0">
              <a:lnSpc>
                <a:spcPct val="150000"/>
              </a:lnSpc>
              <a:spcBef>
                <a:spcPts val="0"/>
              </a:spcBef>
              <a:spcAft>
                <a:spcPts val="600"/>
              </a:spcAft>
              <a:buFontTx/>
              <a:buNone/>
              <a:defRPr/>
            </a:pPr>
            <a:r>
              <a:rPr lang="it-IT" altLang="it-IT" sz="2400" kern="100" dirty="0"/>
              <a:t>-	Tutoraggio.</a:t>
            </a:r>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a:extLst>
              <a:ext uri="{FF2B5EF4-FFF2-40B4-BE49-F238E27FC236}">
                <a16:creationId xmlns:a16="http://schemas.microsoft.com/office/drawing/2014/main" id="{AFFED33F-F83D-7C28-DCBD-CF07E43E1824}"/>
              </a:ext>
            </a:extLst>
          </p:cNvPr>
          <p:cNvSpPr>
            <a:spLocks noGrp="1" noChangeArrowheads="1"/>
          </p:cNvSpPr>
          <p:nvPr>
            <p:ph type="title"/>
          </p:nvPr>
        </p:nvSpPr>
        <p:spPr>
          <a:xfrm>
            <a:off x="250825" y="990600"/>
            <a:ext cx="8207375" cy="854075"/>
          </a:xfrm>
        </p:spPr>
        <p:txBody>
          <a:bodyPr/>
          <a:lstStyle/>
          <a:p>
            <a:br>
              <a:rPr lang="it-IT" altLang="it-IT" sz="2000" dirty="0">
                <a:solidFill>
                  <a:srgbClr val="000000"/>
                </a:solidFill>
                <a:ea typeface="inter"/>
                <a:cs typeface="inter"/>
              </a:rPr>
            </a:br>
            <a:br>
              <a:rPr lang="it-IT" altLang="it-IT" sz="2000" dirty="0">
                <a:solidFill>
                  <a:srgbClr val="000000"/>
                </a:solidFill>
                <a:ea typeface="inter"/>
                <a:cs typeface="inter"/>
              </a:rPr>
            </a:br>
            <a:r>
              <a:rPr lang="it-IT" altLang="it-IT" sz="3200" dirty="0">
                <a:solidFill>
                  <a:schemeClr val="accent2"/>
                </a:solidFill>
              </a:rPr>
              <a:t>Finalità</a:t>
            </a:r>
            <a:br>
              <a:rPr lang="it-IT" altLang="it-IT" sz="2000" dirty="0">
                <a:latin typeface="Georgia" panose="02040502050405020303" pitchFamily="18" charset="0"/>
                <a:ea typeface="Aptos" panose="020B0004020202020204" pitchFamily="34" charset="0"/>
                <a:cs typeface="Times New Roman" panose="02020603050405020304" pitchFamily="18" charset="0"/>
              </a:rPr>
            </a:br>
            <a:br>
              <a:rPr lang="it-IT" altLang="it-IT" sz="2000" dirty="0">
                <a:solidFill>
                  <a:schemeClr val="accent2"/>
                </a:solidFill>
              </a:rPr>
            </a:br>
            <a:br>
              <a:rPr lang="it-IT" altLang="it-IT" sz="2000" dirty="0">
                <a:solidFill>
                  <a:schemeClr val="accent2"/>
                </a:solidFill>
              </a:rPr>
            </a:br>
            <a:endParaRPr lang="it-IT" altLang="it-IT" sz="2000" dirty="0">
              <a:solidFill>
                <a:schemeClr val="accent2"/>
              </a:solidFill>
            </a:endParaRPr>
          </a:p>
        </p:txBody>
      </p:sp>
      <p:sp>
        <p:nvSpPr>
          <p:cNvPr id="7171" name="Segnaposto contenuto 2">
            <a:extLst>
              <a:ext uri="{FF2B5EF4-FFF2-40B4-BE49-F238E27FC236}">
                <a16:creationId xmlns:a16="http://schemas.microsoft.com/office/drawing/2014/main" id="{5DE3249C-6B47-8C78-3B50-0F31E71A7DF4}"/>
              </a:ext>
            </a:extLst>
          </p:cNvPr>
          <p:cNvSpPr>
            <a:spLocks noGrp="1" noChangeArrowheads="1"/>
          </p:cNvSpPr>
          <p:nvPr>
            <p:ph idx="1"/>
          </p:nvPr>
        </p:nvSpPr>
        <p:spPr>
          <a:xfrm>
            <a:off x="250825" y="1557338"/>
            <a:ext cx="8785225" cy="4310062"/>
          </a:xfrm>
        </p:spPr>
        <p:txBody>
          <a:bodyPr/>
          <a:lstStyle/>
          <a:p>
            <a:pPr marL="0" indent="0" algn="just">
              <a:lnSpc>
                <a:spcPct val="114000"/>
              </a:lnSpc>
              <a:spcBef>
                <a:spcPts val="600"/>
              </a:spcBef>
              <a:spcAft>
                <a:spcPts val="1200"/>
              </a:spcAft>
              <a:buFontTx/>
              <a:buNone/>
            </a:pPr>
            <a:endParaRPr lang="it-IT" altLang="it-IT" sz="2000" dirty="0">
              <a:solidFill>
                <a:srgbClr val="000000"/>
              </a:solidFill>
              <a:ea typeface="inter"/>
              <a:cs typeface="inter"/>
            </a:endParaRPr>
          </a:p>
          <a:p>
            <a:pPr marL="0" indent="0" algn="just">
              <a:lnSpc>
                <a:spcPct val="114000"/>
              </a:lnSpc>
              <a:spcBef>
                <a:spcPts val="600"/>
              </a:spcBef>
              <a:spcAft>
                <a:spcPts val="1200"/>
              </a:spcAft>
              <a:buFontTx/>
              <a:buNone/>
            </a:pPr>
            <a:r>
              <a:rPr lang="it-IT" altLang="it-IT" sz="2000" dirty="0">
                <a:solidFill>
                  <a:srgbClr val="000000"/>
                </a:solidFill>
                <a:ea typeface="inter"/>
                <a:cs typeface="inter"/>
              </a:rPr>
              <a:t>Sostenere la cooperazione sociale nel perseguimento dell'interesse generale della comunità, della promozione umana e dell'integrazione sociale dei cittadini in ossequio a quanto disciplinato dall’articolo 14 della legge regionale 26 ottobre 2006, n. 20 (Norme in materia di cooperazione sociale).</a:t>
            </a:r>
          </a:p>
          <a:p>
            <a:pPr marL="0" indent="0" algn="just">
              <a:lnSpc>
                <a:spcPct val="114000"/>
              </a:lnSpc>
              <a:spcBef>
                <a:spcPts val="600"/>
              </a:spcBef>
              <a:spcAft>
                <a:spcPts val="1200"/>
              </a:spcAft>
              <a:buFontTx/>
              <a:buNone/>
            </a:pPr>
            <a:r>
              <a:rPr lang="it-IT" altLang="it-IT" sz="2000" dirty="0">
                <a:solidFill>
                  <a:srgbClr val="000000"/>
                </a:solidFill>
                <a:ea typeface="inter"/>
                <a:cs typeface="inter"/>
              </a:rPr>
              <a:t>Il regolamento  stabilisce, in particolare, i criteri e le modalità per la concessione dei contributi a favore delle cooperative sociali e dei loro consorzi e delle associazioni regionali di rappresentanza, assistenza e tutela del movimento cooperativo per il raggiungimento delle finalità indicate all’articolo 10, comma 1, lettera a) della legge regionale 20/2006.</a:t>
            </a:r>
            <a:endParaRPr lang="it-IT" altLang="it-IT" sz="4000" dirty="0"/>
          </a:p>
        </p:txBody>
      </p:sp>
      <p:pic>
        <p:nvPicPr>
          <p:cNvPr id="7172" name="Immagine 2" descr="Immagine che contiene vestiti, calzature, persona, uomo&#10;&#10;Il contenuto generato dall'IA potrebbe non essere corretto.">
            <a:extLst>
              <a:ext uri="{FF2B5EF4-FFF2-40B4-BE49-F238E27FC236}">
                <a16:creationId xmlns:a16="http://schemas.microsoft.com/office/drawing/2014/main" id="{1F157EF8-997D-79A4-6518-EAC87FF6E01F}"/>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546225" y="549275"/>
            <a:ext cx="56165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1">
            <a:extLst>
              <a:ext uri="{FF2B5EF4-FFF2-40B4-BE49-F238E27FC236}">
                <a16:creationId xmlns:a16="http://schemas.microsoft.com/office/drawing/2014/main" id="{C33869C4-89FD-3B91-91A9-66B353ABC091}"/>
              </a:ext>
            </a:extLst>
          </p:cNvPr>
          <p:cNvSpPr>
            <a:spLocks noGrp="1" noChangeArrowheads="1"/>
          </p:cNvSpPr>
          <p:nvPr>
            <p:ph type="title"/>
          </p:nvPr>
        </p:nvSpPr>
        <p:spPr>
          <a:xfrm>
            <a:off x="250825" y="846138"/>
            <a:ext cx="8785225" cy="998537"/>
          </a:xfrm>
        </p:spPr>
        <p:txBody>
          <a:bodyPr/>
          <a:lstStyle/>
          <a:p>
            <a:r>
              <a:rPr lang="it-IT" altLang="it-IT" sz="3200">
                <a:solidFill>
                  <a:schemeClr val="accent2"/>
                </a:solidFill>
                <a:ea typeface="inter"/>
                <a:cs typeface="inter"/>
              </a:rPr>
              <a:t>Assunzione lavoratori svantaggiati e molto svantaggiati (artt. 25, 26 e 27)</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DB7971CA-AAF8-491E-2E7A-EF8986C48F4D}"/>
              </a:ext>
            </a:extLst>
          </p:cNvPr>
          <p:cNvSpPr>
            <a:spLocks noGrp="1" noChangeArrowheads="1"/>
          </p:cNvSpPr>
          <p:nvPr>
            <p:ph idx="1"/>
          </p:nvPr>
        </p:nvSpPr>
        <p:spPr>
          <a:xfrm>
            <a:off x="179388" y="1773238"/>
            <a:ext cx="8785225" cy="4165600"/>
          </a:xfrm>
        </p:spPr>
        <p:txBody>
          <a:bodyPr/>
          <a:lstStyle/>
          <a:p>
            <a:pPr marL="0" indent="0">
              <a:spcBef>
                <a:spcPts val="0"/>
              </a:spcBef>
              <a:spcAft>
                <a:spcPts val="600"/>
              </a:spcAft>
              <a:buFontTx/>
              <a:buNone/>
              <a:defRPr/>
            </a:pPr>
            <a:r>
              <a:rPr lang="it-IT" altLang="it-IT" sz="2000" kern="100" dirty="0"/>
              <a:t>Lavoratori </a:t>
            </a:r>
            <a:r>
              <a:rPr lang="it-IT" altLang="it-IT" sz="2000" b="1" kern="100" dirty="0"/>
              <a:t>svantaggiati</a:t>
            </a:r>
            <a:r>
              <a:rPr lang="it-IT" altLang="it-IT" sz="2000" kern="100" dirty="0"/>
              <a:t>: sono riconosciuti i costi salariali dei </a:t>
            </a:r>
            <a:r>
              <a:rPr lang="it-IT" altLang="it-IT" sz="2000" b="1" kern="100" dirty="0"/>
              <a:t>12</a:t>
            </a:r>
            <a:r>
              <a:rPr lang="it-IT" altLang="it-IT" sz="2000" kern="100" dirty="0"/>
              <a:t> mesi successivi all’assunzione.</a:t>
            </a:r>
          </a:p>
          <a:p>
            <a:pPr marL="0" indent="0">
              <a:spcBef>
                <a:spcPts val="0"/>
              </a:spcBef>
              <a:spcAft>
                <a:spcPts val="600"/>
              </a:spcAft>
              <a:buFontTx/>
              <a:buNone/>
              <a:defRPr/>
            </a:pPr>
            <a:r>
              <a:rPr lang="it-IT" altLang="it-IT" sz="2000" kern="100" dirty="0"/>
              <a:t>Lavoratori </a:t>
            </a:r>
            <a:r>
              <a:rPr lang="it-IT" altLang="it-IT" sz="2000" b="1" kern="100" dirty="0"/>
              <a:t>molto svantaggiati</a:t>
            </a:r>
            <a:r>
              <a:rPr lang="it-IT" altLang="it-IT" sz="2000" kern="100" dirty="0"/>
              <a:t>: sono riconosciuti i costi salariali dei </a:t>
            </a:r>
            <a:r>
              <a:rPr lang="it-IT" altLang="it-IT" sz="2000" b="1" kern="100" dirty="0"/>
              <a:t>24</a:t>
            </a:r>
            <a:r>
              <a:rPr lang="it-IT" altLang="it-IT" sz="2000" kern="100" dirty="0"/>
              <a:t> mesi successivi all’assunzione.</a:t>
            </a:r>
          </a:p>
          <a:p>
            <a:pPr marL="0" indent="0">
              <a:spcBef>
                <a:spcPts val="0"/>
              </a:spcBef>
              <a:spcAft>
                <a:spcPts val="600"/>
              </a:spcAft>
              <a:buFontTx/>
              <a:buNone/>
              <a:defRPr/>
            </a:pPr>
            <a:r>
              <a:rPr lang="it-IT" altLang="it-IT" sz="2000" kern="100" dirty="0"/>
              <a:t>Il lavoratore deve essere assunto per almeno 12 mesi o 24 mesi (salvo il licenziamento per giusta causa).</a:t>
            </a:r>
          </a:p>
          <a:p>
            <a:pPr marL="0" indent="0">
              <a:spcBef>
                <a:spcPts val="0"/>
              </a:spcBef>
              <a:spcAft>
                <a:spcPts val="600"/>
              </a:spcAft>
              <a:buFontTx/>
              <a:buNone/>
              <a:defRPr/>
            </a:pPr>
            <a:r>
              <a:rPr lang="it-IT" altLang="it-IT" sz="2000" b="1" kern="100" dirty="0"/>
              <a:t>Assunzione</a:t>
            </a:r>
            <a:r>
              <a:rPr lang="it-IT" altLang="it-IT" sz="2000" kern="100" dirty="0"/>
              <a:t>:</a:t>
            </a:r>
          </a:p>
          <a:p>
            <a:pPr>
              <a:spcBef>
                <a:spcPts val="0"/>
              </a:spcBef>
              <a:spcAft>
                <a:spcPts val="600"/>
              </a:spcAft>
              <a:buFont typeface="Arial" panose="020B0604020202020204" pitchFamily="34" charset="0"/>
              <a:buChar char="•"/>
              <a:defRPr/>
            </a:pPr>
            <a:r>
              <a:rPr lang="it-IT" altLang="it-IT" sz="2000" b="1" kern="100" dirty="0"/>
              <a:t>dal 1/1 al 31/12 dell’anno precedente </a:t>
            </a:r>
            <a:r>
              <a:rPr lang="it-IT" altLang="it-IT" sz="2000" kern="100" dirty="0"/>
              <a:t>a quello di presentazione della domanda per i </a:t>
            </a:r>
            <a:r>
              <a:rPr lang="it-IT" altLang="it-IT" sz="2000" u="sng" kern="100" dirty="0"/>
              <a:t>lavoratori svantaggiati</a:t>
            </a:r>
            <a:r>
              <a:rPr lang="it-IT" altLang="it-IT" sz="2000" kern="100" dirty="0"/>
              <a:t>;</a:t>
            </a:r>
          </a:p>
          <a:p>
            <a:pPr>
              <a:spcBef>
                <a:spcPts val="0"/>
              </a:spcBef>
              <a:spcAft>
                <a:spcPts val="600"/>
              </a:spcAft>
              <a:buFont typeface="Arial" panose="020B0604020202020204" pitchFamily="34" charset="0"/>
              <a:buChar char="•"/>
              <a:defRPr/>
            </a:pPr>
            <a:r>
              <a:rPr lang="it-IT" altLang="it-IT" sz="2000" b="1" kern="100" dirty="0"/>
              <a:t>dal 1/1 al 31/12 dei due anni </a:t>
            </a:r>
            <a:r>
              <a:rPr lang="it-IT" altLang="it-IT" sz="2000" kern="100" dirty="0"/>
              <a:t>precedenti per i </a:t>
            </a:r>
            <a:r>
              <a:rPr lang="it-IT" altLang="it-IT" sz="2000" u="sng" kern="100" dirty="0"/>
              <a:t>lavoratori molto svantaggiati;</a:t>
            </a:r>
          </a:p>
          <a:p>
            <a:pPr marL="0" indent="0">
              <a:spcBef>
                <a:spcPts val="0"/>
              </a:spcBef>
              <a:spcAft>
                <a:spcPts val="600"/>
              </a:spcAft>
              <a:buFontTx/>
              <a:buNone/>
              <a:defRPr/>
            </a:pPr>
            <a:r>
              <a:rPr lang="it-IT" altLang="it-IT" sz="2000" u="sng" kern="100" dirty="0"/>
              <a:t>Saranno riconosciuti i costi dell’effettivo periodo di occupazione nell’annualità precedente quella di presentazione della domanda.</a:t>
            </a:r>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2" descr="Immagine che contiene schermata, design, bianco e nero&#10;&#10;Il contenuto generato dall'IA potrebbe non essere corretto.">
            <a:extLst>
              <a:ext uri="{FF2B5EF4-FFF2-40B4-BE49-F238E27FC236}">
                <a16:creationId xmlns:a16="http://schemas.microsoft.com/office/drawing/2014/main" id="{5F8469A4-6FF6-51FF-C672-E9DD1C089837}"/>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6732588" y="1916113"/>
            <a:ext cx="18288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olo 1">
            <a:extLst>
              <a:ext uri="{FF2B5EF4-FFF2-40B4-BE49-F238E27FC236}">
                <a16:creationId xmlns:a16="http://schemas.microsoft.com/office/drawing/2014/main" id="{2856C3B4-1908-FDAE-9A01-476413E9C4B3}"/>
              </a:ext>
            </a:extLst>
          </p:cNvPr>
          <p:cNvSpPr>
            <a:spLocks noGrp="1" noChangeArrowheads="1"/>
          </p:cNvSpPr>
          <p:nvPr>
            <p:ph type="title"/>
          </p:nvPr>
        </p:nvSpPr>
        <p:spPr>
          <a:xfrm>
            <a:off x="250825" y="836613"/>
            <a:ext cx="8785225" cy="998537"/>
          </a:xfrm>
        </p:spPr>
        <p:txBody>
          <a:bodyPr/>
          <a:lstStyle/>
          <a:p>
            <a:r>
              <a:rPr lang="it-IT" altLang="it-IT" sz="3200">
                <a:solidFill>
                  <a:schemeClr val="accent2"/>
                </a:solidFill>
                <a:ea typeface="inter"/>
                <a:cs typeface="inter"/>
              </a:rPr>
              <a:t>Assunzione lavoratori svantaggiati e molto svantaggiati (artt. 25, 26 e 27)</a:t>
            </a:r>
            <a:endParaRPr lang="it-IT" altLang="it-IT" sz="2000">
              <a:solidFill>
                <a:schemeClr val="accent2"/>
              </a:solidFill>
            </a:endParaRPr>
          </a:p>
        </p:txBody>
      </p:sp>
      <p:sp>
        <p:nvSpPr>
          <p:cNvPr id="3" name="Segnaposto contenuto 2">
            <a:extLst>
              <a:ext uri="{FF2B5EF4-FFF2-40B4-BE49-F238E27FC236}">
                <a16:creationId xmlns:a16="http://schemas.microsoft.com/office/drawing/2014/main" id="{FC52281C-DA11-0AB2-CA7A-62269D92CAEA}"/>
              </a:ext>
            </a:extLst>
          </p:cNvPr>
          <p:cNvSpPr>
            <a:spLocks noGrp="1" noChangeArrowheads="1"/>
          </p:cNvSpPr>
          <p:nvPr>
            <p:ph idx="1"/>
          </p:nvPr>
        </p:nvSpPr>
        <p:spPr>
          <a:xfrm>
            <a:off x="251271" y="1988840"/>
            <a:ext cx="8785225" cy="3743325"/>
          </a:xfrm>
        </p:spPr>
        <p:txBody>
          <a:bodyPr/>
          <a:lstStyle/>
          <a:p>
            <a:pPr marL="0" indent="0">
              <a:spcBef>
                <a:spcPts val="0"/>
              </a:spcBef>
              <a:spcAft>
                <a:spcPts val="600"/>
              </a:spcAft>
              <a:buFontTx/>
              <a:buNone/>
              <a:defRPr/>
            </a:pPr>
            <a:r>
              <a:rPr lang="it-IT" altLang="it-IT" sz="2000" kern="100" dirty="0"/>
              <a:t>Regime di aiuti: </a:t>
            </a:r>
            <a:r>
              <a:rPr lang="it-IT" altLang="it-IT" sz="2000" b="1" kern="100" dirty="0"/>
              <a:t>Reg (UE) n. 651/2014</a:t>
            </a:r>
            <a:r>
              <a:rPr lang="it-IT" altLang="it-IT" sz="2000" kern="100" dirty="0"/>
              <a:t>.</a:t>
            </a:r>
          </a:p>
          <a:p>
            <a:pPr marL="0" indent="0">
              <a:spcBef>
                <a:spcPts val="0"/>
              </a:spcBef>
              <a:spcAft>
                <a:spcPts val="600"/>
              </a:spcAft>
              <a:buFontTx/>
              <a:buNone/>
              <a:defRPr/>
            </a:pPr>
            <a:r>
              <a:rPr lang="it-IT" altLang="it-IT" sz="2000" kern="100" dirty="0"/>
              <a:t>Spesa massima ammissibile a contributo: </a:t>
            </a:r>
            <a:r>
              <a:rPr lang="it-IT" altLang="it-IT" sz="2000" b="1" kern="100" dirty="0"/>
              <a:t>€ 400.000,00.</a:t>
            </a:r>
          </a:p>
          <a:p>
            <a:pPr marL="0" indent="0">
              <a:spcBef>
                <a:spcPts val="0"/>
              </a:spcBef>
              <a:spcAft>
                <a:spcPts val="600"/>
              </a:spcAft>
              <a:buFontTx/>
              <a:buNone/>
              <a:defRPr/>
            </a:pPr>
            <a:r>
              <a:rPr lang="it-IT" altLang="it-IT" sz="2000" kern="100" dirty="0"/>
              <a:t>Percentuale massima: </a:t>
            </a:r>
            <a:r>
              <a:rPr lang="it-IT" altLang="it-IT" sz="2000" b="1" kern="100" dirty="0"/>
              <a:t>30%.</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b="1" kern="100" dirty="0"/>
              <a:t>ESEMPIO</a:t>
            </a:r>
          </a:p>
          <a:p>
            <a:pPr marL="0" indent="0">
              <a:spcBef>
                <a:spcPts val="0"/>
              </a:spcBef>
              <a:spcAft>
                <a:spcPts val="600"/>
              </a:spcAft>
              <a:buFontTx/>
              <a:buNone/>
              <a:defRPr/>
            </a:pPr>
            <a:r>
              <a:rPr lang="it-IT" altLang="it-IT" sz="2000" u="sng" kern="100" dirty="0"/>
              <a:t>Assunzione  lavoratore svantaggiato  1/7/2025.</a:t>
            </a:r>
          </a:p>
          <a:p>
            <a:pPr marL="0" indent="0">
              <a:spcBef>
                <a:spcPts val="0"/>
              </a:spcBef>
              <a:spcAft>
                <a:spcPts val="600"/>
              </a:spcAft>
              <a:buFontTx/>
              <a:buNone/>
              <a:defRPr/>
            </a:pPr>
            <a:r>
              <a:rPr lang="it-IT" altLang="it-IT" sz="2000" kern="100" dirty="0"/>
              <a:t>La domanda presentata nel 2026 dovrà contenere le spese sostenute dal 1/7/2025 al 31/12/2025. </a:t>
            </a:r>
          </a:p>
          <a:p>
            <a:pPr marL="0" indent="0">
              <a:spcBef>
                <a:spcPts val="0"/>
              </a:spcBef>
              <a:spcAft>
                <a:spcPts val="600"/>
              </a:spcAft>
              <a:buFontTx/>
              <a:buNone/>
              <a:defRPr/>
            </a:pPr>
            <a:r>
              <a:rPr lang="it-IT" altLang="it-IT" sz="2000" kern="100" dirty="0"/>
              <a:t>La restante parte (1/1/2026 – 30/6/2026) verrà presentata con la domanda 2027.</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a:extLst>
              <a:ext uri="{FF2B5EF4-FFF2-40B4-BE49-F238E27FC236}">
                <a16:creationId xmlns:a16="http://schemas.microsoft.com/office/drawing/2014/main" id="{8CBD40A2-2CAC-F96B-494D-C3BE7F6D88CE}"/>
              </a:ext>
            </a:extLst>
          </p:cNvPr>
          <p:cNvSpPr>
            <a:spLocks noGrp="1" noChangeArrowheads="1"/>
          </p:cNvSpPr>
          <p:nvPr>
            <p:ph type="title"/>
          </p:nvPr>
        </p:nvSpPr>
        <p:spPr>
          <a:xfrm>
            <a:off x="179388" y="990600"/>
            <a:ext cx="8785225" cy="493713"/>
          </a:xfrm>
        </p:spPr>
        <p:txBody>
          <a:bodyPr/>
          <a:lstStyle/>
          <a:p>
            <a:r>
              <a:rPr lang="it-IT" altLang="it-IT" sz="3200">
                <a:solidFill>
                  <a:schemeClr val="accent2"/>
                </a:solidFill>
                <a:ea typeface="inter"/>
                <a:cs typeface="inter"/>
              </a:rPr>
              <a:t>Assunzione lavoratori con disabilità </a:t>
            </a:r>
            <a:r>
              <a:rPr lang="it-IT" altLang="it-IT" sz="2400">
                <a:solidFill>
                  <a:schemeClr val="accent2"/>
                </a:solidFill>
                <a:ea typeface="inter"/>
                <a:cs typeface="inter"/>
              </a:rPr>
              <a:t>(artt. 28, 29 e 30)</a:t>
            </a:r>
            <a:endParaRPr lang="it-IT" altLang="it-IT" sz="2000">
              <a:solidFill>
                <a:schemeClr val="accent2"/>
              </a:solidFill>
            </a:endParaRPr>
          </a:p>
        </p:txBody>
      </p:sp>
      <p:sp>
        <p:nvSpPr>
          <p:cNvPr id="3" name="Segnaposto contenuto 2">
            <a:extLst>
              <a:ext uri="{FF2B5EF4-FFF2-40B4-BE49-F238E27FC236}">
                <a16:creationId xmlns:a16="http://schemas.microsoft.com/office/drawing/2014/main" id="{905389AF-6512-CDBD-54FD-2BAF7146D2CF}"/>
              </a:ext>
            </a:extLst>
          </p:cNvPr>
          <p:cNvSpPr>
            <a:spLocks noGrp="1" noChangeArrowheads="1"/>
          </p:cNvSpPr>
          <p:nvPr>
            <p:ph idx="1"/>
          </p:nvPr>
        </p:nvSpPr>
        <p:spPr>
          <a:xfrm>
            <a:off x="179388" y="2276475"/>
            <a:ext cx="8785225" cy="1800225"/>
          </a:xfrm>
        </p:spPr>
        <p:txBody>
          <a:bodyPr/>
          <a:lstStyle/>
          <a:p>
            <a:pPr marL="0" indent="0">
              <a:spcBef>
                <a:spcPts val="0"/>
              </a:spcBef>
              <a:spcAft>
                <a:spcPts val="600"/>
              </a:spcAft>
              <a:buFontTx/>
              <a:buNone/>
              <a:defRPr/>
            </a:pPr>
            <a:r>
              <a:rPr lang="it-IT" altLang="it-IT" sz="2000" kern="100" dirty="0"/>
              <a:t>Sono riconosciuti i costi salariali riferiti all’anno precedente quello di presentazione della domanda.</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kern="100" dirty="0"/>
              <a:t>Non è consentito nel 2026 presentare i costi relativi ai lavoratori disabili già riconosciuti a contributo concesso nell’anno 2025.</a:t>
            </a:r>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a:extLst>
              <a:ext uri="{FF2B5EF4-FFF2-40B4-BE49-F238E27FC236}">
                <a16:creationId xmlns:a16="http://schemas.microsoft.com/office/drawing/2014/main" id="{4D141710-E02D-1877-15C0-CE41443B68F9}"/>
              </a:ext>
            </a:extLst>
          </p:cNvPr>
          <p:cNvSpPr>
            <a:spLocks noGrp="1" noChangeArrowheads="1"/>
          </p:cNvSpPr>
          <p:nvPr>
            <p:ph type="title"/>
          </p:nvPr>
        </p:nvSpPr>
        <p:spPr>
          <a:xfrm>
            <a:off x="179388" y="908050"/>
            <a:ext cx="8964612" cy="422275"/>
          </a:xfrm>
        </p:spPr>
        <p:txBody>
          <a:bodyPr/>
          <a:lstStyle/>
          <a:p>
            <a:r>
              <a:rPr lang="it-IT" altLang="it-IT" sz="3200">
                <a:solidFill>
                  <a:schemeClr val="accent2"/>
                </a:solidFill>
                <a:ea typeface="inter"/>
                <a:cs typeface="inter"/>
              </a:rPr>
              <a:t>Assunzione lavoratori con disabilità </a:t>
            </a:r>
            <a:r>
              <a:rPr lang="it-IT" altLang="it-IT" sz="2800">
                <a:solidFill>
                  <a:schemeClr val="accent2"/>
                </a:solidFill>
                <a:ea typeface="inter"/>
                <a:cs typeface="inter"/>
              </a:rPr>
              <a:t>(artt. 28, 29 e 30) </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DD7462A1-B1BF-20EA-2C98-126C0AB68BED}"/>
              </a:ext>
            </a:extLst>
          </p:cNvPr>
          <p:cNvSpPr>
            <a:spLocks noGrp="1" noChangeArrowheads="1"/>
          </p:cNvSpPr>
          <p:nvPr>
            <p:ph idx="1"/>
          </p:nvPr>
        </p:nvSpPr>
        <p:spPr>
          <a:xfrm>
            <a:off x="179388" y="1341438"/>
            <a:ext cx="8785225" cy="4608512"/>
          </a:xfrm>
        </p:spPr>
        <p:txBody>
          <a:bodyPr/>
          <a:lstStyle/>
          <a:p>
            <a:pPr marL="0" indent="0">
              <a:spcBef>
                <a:spcPts val="0"/>
              </a:spcBef>
              <a:spcAft>
                <a:spcPts val="300"/>
              </a:spcAft>
              <a:buFontTx/>
              <a:buNone/>
              <a:defRPr/>
            </a:pPr>
            <a:r>
              <a:rPr lang="it-IT" altLang="it-IT" sz="2000" kern="100" dirty="0"/>
              <a:t>Regime di aiuti: </a:t>
            </a:r>
            <a:r>
              <a:rPr lang="it-IT" altLang="it-IT" sz="2000" b="1" kern="100" dirty="0"/>
              <a:t>Reg (UE) n. 651/2014.</a:t>
            </a:r>
          </a:p>
          <a:p>
            <a:pPr marL="0" indent="0">
              <a:spcBef>
                <a:spcPts val="0"/>
              </a:spcBef>
              <a:spcAft>
                <a:spcPts val="300"/>
              </a:spcAft>
              <a:buFontTx/>
              <a:buNone/>
              <a:defRPr/>
            </a:pPr>
            <a:r>
              <a:rPr lang="it-IT" altLang="it-IT" sz="2000" kern="100" dirty="0"/>
              <a:t>Spesa massima ammissibile a contributo: </a:t>
            </a:r>
            <a:r>
              <a:rPr lang="it-IT" altLang="it-IT" sz="2000" b="1" kern="100" dirty="0"/>
              <a:t>€ 400.000,00.</a:t>
            </a:r>
          </a:p>
          <a:p>
            <a:pPr marL="0" indent="0">
              <a:spcBef>
                <a:spcPts val="0"/>
              </a:spcBef>
              <a:spcAft>
                <a:spcPts val="300"/>
              </a:spcAft>
              <a:buFontTx/>
              <a:buNone/>
              <a:defRPr/>
            </a:pPr>
            <a:r>
              <a:rPr lang="it-IT" altLang="it-IT" sz="2000" kern="100" dirty="0"/>
              <a:t>Percentuale massima: </a:t>
            </a:r>
            <a:r>
              <a:rPr lang="it-IT" altLang="it-IT" sz="2000" b="1" kern="100" dirty="0"/>
              <a:t>30%.</a:t>
            </a:r>
          </a:p>
          <a:p>
            <a:pPr marL="0" indent="0">
              <a:spcBef>
                <a:spcPts val="0"/>
              </a:spcBef>
              <a:spcAft>
                <a:spcPts val="300"/>
              </a:spcAft>
              <a:buFontTx/>
              <a:buNone/>
              <a:defRPr/>
            </a:pPr>
            <a:endParaRPr lang="it-IT" altLang="it-IT" sz="2000" kern="100" dirty="0"/>
          </a:p>
          <a:p>
            <a:pPr marL="0" indent="0">
              <a:spcBef>
                <a:spcPts val="0"/>
              </a:spcBef>
              <a:spcAft>
                <a:spcPts val="300"/>
              </a:spcAft>
              <a:buFontTx/>
              <a:buNone/>
              <a:defRPr/>
            </a:pPr>
            <a:r>
              <a:rPr lang="it-IT" altLang="it-IT" sz="2000" b="1" kern="100" dirty="0"/>
              <a:t>ESEMPIO 1</a:t>
            </a:r>
          </a:p>
          <a:p>
            <a:pPr marL="0" indent="0">
              <a:spcBef>
                <a:spcPts val="0"/>
              </a:spcBef>
              <a:spcAft>
                <a:spcPts val="300"/>
              </a:spcAft>
              <a:buFontTx/>
              <a:buNone/>
              <a:defRPr/>
            </a:pPr>
            <a:r>
              <a:rPr lang="it-IT" altLang="it-IT" sz="2000" u="sng" kern="100" dirty="0"/>
              <a:t>Assunzione    1/4/2024.</a:t>
            </a:r>
          </a:p>
          <a:p>
            <a:pPr marL="0" indent="0">
              <a:spcBef>
                <a:spcPts val="0"/>
              </a:spcBef>
              <a:spcAft>
                <a:spcPts val="300"/>
              </a:spcAft>
              <a:buFontTx/>
              <a:buNone/>
              <a:defRPr/>
            </a:pPr>
            <a:r>
              <a:rPr lang="it-IT" altLang="it-IT" sz="2000" kern="100" dirty="0"/>
              <a:t>La domanda va presentata nel 2026 SOLO se non già inoltrata nel 2025;</a:t>
            </a:r>
          </a:p>
          <a:p>
            <a:pPr marL="0" indent="0">
              <a:spcBef>
                <a:spcPts val="0"/>
              </a:spcBef>
              <a:spcAft>
                <a:spcPts val="300"/>
              </a:spcAft>
              <a:buFontTx/>
              <a:buNone/>
              <a:defRPr/>
            </a:pPr>
            <a:r>
              <a:rPr lang="it-IT" altLang="it-IT" sz="2000" kern="100" dirty="0"/>
              <a:t>Spese dal 1/1/2025 al 31/12/2025.</a:t>
            </a:r>
          </a:p>
          <a:p>
            <a:pPr marL="0" indent="0">
              <a:spcBef>
                <a:spcPts val="0"/>
              </a:spcBef>
              <a:spcAft>
                <a:spcPts val="300"/>
              </a:spcAft>
              <a:buFontTx/>
              <a:buNone/>
              <a:defRPr/>
            </a:pPr>
            <a:endParaRPr lang="it-IT" altLang="it-IT" sz="2000" kern="100" dirty="0"/>
          </a:p>
          <a:p>
            <a:pPr marL="0" indent="0">
              <a:spcBef>
                <a:spcPts val="0"/>
              </a:spcBef>
              <a:spcAft>
                <a:spcPts val="300"/>
              </a:spcAft>
              <a:buFontTx/>
              <a:buNone/>
              <a:defRPr/>
            </a:pPr>
            <a:r>
              <a:rPr lang="it-IT" altLang="it-IT" sz="2000" b="1" kern="100" dirty="0"/>
              <a:t>ESEMPIO 2</a:t>
            </a:r>
          </a:p>
          <a:p>
            <a:pPr marL="0" indent="0">
              <a:spcBef>
                <a:spcPts val="0"/>
              </a:spcBef>
              <a:spcAft>
                <a:spcPts val="300"/>
              </a:spcAft>
              <a:buFontTx/>
              <a:buNone/>
              <a:defRPr/>
            </a:pPr>
            <a:r>
              <a:rPr lang="it-IT" altLang="it-IT" sz="2000" u="sng" kern="100" dirty="0"/>
              <a:t>Assunzione    1/9/2025.</a:t>
            </a:r>
          </a:p>
          <a:p>
            <a:pPr marL="0" indent="0">
              <a:spcBef>
                <a:spcPts val="0"/>
              </a:spcBef>
              <a:spcAft>
                <a:spcPts val="300"/>
              </a:spcAft>
              <a:buFontTx/>
              <a:buNone/>
              <a:defRPr/>
            </a:pPr>
            <a:r>
              <a:rPr lang="it-IT" altLang="it-IT" sz="2000" kern="100" dirty="0"/>
              <a:t>La domanda va presentata nel 2026;</a:t>
            </a:r>
          </a:p>
          <a:p>
            <a:pPr marL="0" indent="0">
              <a:spcBef>
                <a:spcPts val="0"/>
              </a:spcBef>
              <a:spcAft>
                <a:spcPts val="300"/>
              </a:spcAft>
              <a:buFontTx/>
              <a:buNone/>
              <a:defRPr/>
            </a:pPr>
            <a:r>
              <a:rPr lang="it-IT" altLang="it-IT" sz="2000" kern="100" dirty="0"/>
              <a:t>Spese dal 1/9/2025 al 31/12/2025. </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endParaRPr lang="it-IT" altLang="it-IT" sz="2000" kern="100" dirty="0"/>
          </a:p>
        </p:txBody>
      </p:sp>
      <p:pic>
        <p:nvPicPr>
          <p:cNvPr id="37892" name="Immagine 2" descr="Immagine che contiene nero, oscurità&#10;&#10;Il contenuto generato dall'IA potrebbe non essere corretto.">
            <a:extLst>
              <a:ext uri="{FF2B5EF4-FFF2-40B4-BE49-F238E27FC236}">
                <a16:creationId xmlns:a16="http://schemas.microsoft.com/office/drawing/2014/main" id="{6EF6A0C1-560A-F220-E8EE-F42E5064FC3C}"/>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4546600" y="2135188"/>
            <a:ext cx="4733925" cy="395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a:extLst>
              <a:ext uri="{FF2B5EF4-FFF2-40B4-BE49-F238E27FC236}">
                <a16:creationId xmlns:a16="http://schemas.microsoft.com/office/drawing/2014/main" id="{BAA35F71-BFB2-E6D9-604B-2D503CFE9897}"/>
              </a:ext>
            </a:extLst>
          </p:cNvPr>
          <p:cNvSpPr>
            <a:spLocks noGrp="1" noChangeArrowheads="1"/>
          </p:cNvSpPr>
          <p:nvPr>
            <p:ph type="title"/>
          </p:nvPr>
        </p:nvSpPr>
        <p:spPr>
          <a:xfrm>
            <a:off x="250825" y="908050"/>
            <a:ext cx="8785225" cy="855663"/>
          </a:xfrm>
        </p:spPr>
        <p:txBody>
          <a:bodyPr/>
          <a:lstStyle/>
          <a:p>
            <a:r>
              <a:rPr lang="it-IT" altLang="it-IT" sz="3200" dirty="0">
                <a:solidFill>
                  <a:schemeClr val="accent2"/>
                </a:solidFill>
                <a:ea typeface="inter"/>
                <a:cs typeface="inter"/>
              </a:rPr>
              <a:t>Mantenimento in occupazione di persone svantaggiate (artt. 31 e 32)</a:t>
            </a:r>
            <a:endParaRPr lang="it-IT" altLang="it-IT" sz="2000" dirty="0">
              <a:solidFill>
                <a:schemeClr val="accent2"/>
              </a:solidFill>
            </a:endParaRPr>
          </a:p>
        </p:txBody>
      </p:sp>
      <p:sp>
        <p:nvSpPr>
          <p:cNvPr id="3" name="Segnaposto contenuto 2">
            <a:extLst>
              <a:ext uri="{FF2B5EF4-FFF2-40B4-BE49-F238E27FC236}">
                <a16:creationId xmlns:a16="http://schemas.microsoft.com/office/drawing/2014/main" id="{2E843E1E-0DBE-4A8D-781F-34CB8740A590}"/>
              </a:ext>
            </a:extLst>
          </p:cNvPr>
          <p:cNvSpPr>
            <a:spLocks noGrp="1" noChangeArrowheads="1"/>
          </p:cNvSpPr>
          <p:nvPr>
            <p:ph idx="1"/>
          </p:nvPr>
        </p:nvSpPr>
        <p:spPr>
          <a:xfrm>
            <a:off x="179388" y="1844675"/>
            <a:ext cx="8785225" cy="4176713"/>
          </a:xfrm>
        </p:spPr>
        <p:txBody>
          <a:bodyPr/>
          <a:lstStyle/>
          <a:p>
            <a:pPr marL="0" indent="0" algn="just">
              <a:spcBef>
                <a:spcPts val="0"/>
              </a:spcBef>
              <a:spcAft>
                <a:spcPts val="600"/>
              </a:spcAft>
              <a:buFontTx/>
              <a:buNone/>
              <a:defRPr/>
            </a:pPr>
            <a:r>
              <a:rPr lang="it-IT" altLang="it-IT" sz="2000" kern="100" dirty="0"/>
              <a:t>Mantenimento in occupazione (art. 2, co.1, lett. h)): la permanenza della persona svantaggiata nella condizione di lavoratore occupato per una durata minima e continuativa di 12 mesi più 1 giorno.</a:t>
            </a:r>
          </a:p>
          <a:p>
            <a:pPr marL="0" indent="0">
              <a:spcBef>
                <a:spcPts val="0"/>
              </a:spcBef>
              <a:spcAft>
                <a:spcPts val="600"/>
              </a:spcAft>
              <a:buFontTx/>
              <a:buNone/>
              <a:defRPr/>
            </a:pPr>
            <a:r>
              <a:rPr lang="it-IT" altLang="it-IT" sz="2000" kern="100" dirty="0"/>
              <a:t>Il lavoratore deve risultare occupato alla data del 31/12 dell’anno precedente a quello di riferimento dei costi salariali presentati in domanda.</a:t>
            </a:r>
          </a:p>
          <a:p>
            <a:pPr marL="0" indent="0">
              <a:spcBef>
                <a:spcPts val="0"/>
              </a:spcBef>
              <a:spcAft>
                <a:spcPts val="600"/>
              </a:spcAft>
              <a:buFontTx/>
              <a:buNone/>
              <a:defRPr/>
            </a:pPr>
            <a:r>
              <a:rPr lang="it-IT" altLang="it-IT" sz="2000" kern="100" dirty="0"/>
              <a:t>Sono riconosciuti i costi salariali sostenuti nei 12 mesi dell’anno precedente a quello di presentazione della domanda.</a:t>
            </a:r>
          </a:p>
          <a:p>
            <a:pPr marL="0" indent="0">
              <a:spcBef>
                <a:spcPts val="0"/>
              </a:spcBef>
              <a:spcAft>
                <a:spcPts val="600"/>
              </a:spcAft>
              <a:buFontTx/>
              <a:buNone/>
              <a:defRPr/>
            </a:pPr>
            <a:r>
              <a:rPr lang="it-IT" altLang="it-IT" sz="2000" kern="100" dirty="0"/>
              <a:t>Sono ammesse alcune eccezioni, che consentono di ammettere costi che non coprono tutti i 12 mesi dell’anno precedente.</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kern="100" dirty="0"/>
              <a:t>Esempi: quiescenza, dimissioni, aspettativa,….</a:t>
            </a:r>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6" descr="Immagine che contiene statico, mela, schermata, puntina&#10;&#10;Il contenuto generato dall'IA potrebbe non essere corretto.">
            <a:extLst>
              <a:ext uri="{FF2B5EF4-FFF2-40B4-BE49-F238E27FC236}">
                <a16:creationId xmlns:a16="http://schemas.microsoft.com/office/drawing/2014/main" id="{CE6A5DBD-73D9-F454-FAEB-4EAC7DCED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200275"/>
            <a:ext cx="15843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olo 1">
            <a:extLst>
              <a:ext uri="{FF2B5EF4-FFF2-40B4-BE49-F238E27FC236}">
                <a16:creationId xmlns:a16="http://schemas.microsoft.com/office/drawing/2014/main" id="{8E9A989C-D17F-AFDE-BDC3-4BAEECFE8917}"/>
              </a:ext>
            </a:extLst>
          </p:cNvPr>
          <p:cNvSpPr>
            <a:spLocks noGrp="1" noChangeArrowheads="1"/>
          </p:cNvSpPr>
          <p:nvPr>
            <p:ph type="title"/>
          </p:nvPr>
        </p:nvSpPr>
        <p:spPr>
          <a:xfrm>
            <a:off x="250825" y="990600"/>
            <a:ext cx="8785225" cy="998538"/>
          </a:xfrm>
        </p:spPr>
        <p:txBody>
          <a:bodyPr/>
          <a:lstStyle/>
          <a:p>
            <a:r>
              <a:rPr lang="it-IT" altLang="it-IT" sz="3200">
                <a:solidFill>
                  <a:schemeClr val="accent2"/>
                </a:solidFill>
                <a:ea typeface="inter"/>
                <a:cs typeface="inter"/>
              </a:rPr>
              <a:t>Mantenimento in occupazione di lavoratori svantaggiati (artt. 31 e 32)</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9B50A716-71B4-52D5-9812-6D87819E8896}"/>
              </a:ext>
            </a:extLst>
          </p:cNvPr>
          <p:cNvSpPr>
            <a:spLocks noGrp="1" noChangeArrowheads="1"/>
          </p:cNvSpPr>
          <p:nvPr>
            <p:ph idx="1"/>
          </p:nvPr>
        </p:nvSpPr>
        <p:spPr>
          <a:xfrm>
            <a:off x="338138" y="1965325"/>
            <a:ext cx="8785225" cy="3600450"/>
          </a:xfrm>
        </p:spPr>
        <p:txBody>
          <a:bodyPr/>
          <a:lstStyle/>
          <a:p>
            <a:pPr marL="0" indent="0">
              <a:spcBef>
                <a:spcPts val="0"/>
              </a:spcBef>
              <a:spcAft>
                <a:spcPts val="600"/>
              </a:spcAft>
              <a:buFontTx/>
              <a:buNone/>
              <a:defRPr/>
            </a:pPr>
            <a:r>
              <a:rPr lang="it-IT" altLang="it-IT" sz="2000" kern="100" dirty="0"/>
              <a:t>Regime di aiuti: </a:t>
            </a:r>
            <a:r>
              <a:rPr lang="it-IT" altLang="it-IT" sz="2000" b="1" kern="100" dirty="0"/>
              <a:t>Regolamento “de </a:t>
            </a:r>
            <a:r>
              <a:rPr lang="it-IT" altLang="it-IT" sz="2000" b="1" kern="100" dirty="0" err="1"/>
              <a:t>minimis</a:t>
            </a:r>
            <a:r>
              <a:rPr lang="it-IT" altLang="it-IT" sz="2000" b="1" kern="100" dirty="0"/>
              <a:t>” generale o agricolo</a:t>
            </a:r>
          </a:p>
          <a:p>
            <a:pPr marL="0" indent="0">
              <a:spcBef>
                <a:spcPts val="0"/>
              </a:spcBef>
              <a:spcAft>
                <a:spcPts val="600"/>
              </a:spcAft>
              <a:buFontTx/>
              <a:buNone/>
              <a:defRPr/>
            </a:pPr>
            <a:r>
              <a:rPr lang="it-IT" altLang="it-IT" sz="2000" kern="100" dirty="0"/>
              <a:t>Spesa massima ammissibile a contributo: </a:t>
            </a:r>
            <a:r>
              <a:rPr lang="it-IT" altLang="it-IT" sz="2000" b="1" kern="100" dirty="0"/>
              <a:t>€ 400.000,00</a:t>
            </a:r>
          </a:p>
          <a:p>
            <a:pPr marL="0" indent="0">
              <a:spcBef>
                <a:spcPts val="0"/>
              </a:spcBef>
              <a:spcAft>
                <a:spcPts val="600"/>
              </a:spcAft>
              <a:buFontTx/>
              <a:buNone/>
              <a:defRPr/>
            </a:pPr>
            <a:r>
              <a:rPr lang="it-IT" altLang="it-IT" sz="2000" kern="100" dirty="0"/>
              <a:t>Percentuale massima: </a:t>
            </a:r>
            <a:r>
              <a:rPr lang="it-IT" altLang="it-IT" sz="2000" b="1" kern="100" dirty="0"/>
              <a:t>20%</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b="1" kern="100" dirty="0"/>
              <a:t>ESEMPIO</a:t>
            </a:r>
          </a:p>
          <a:p>
            <a:pPr marL="0" indent="0">
              <a:spcBef>
                <a:spcPts val="0"/>
              </a:spcBef>
              <a:spcAft>
                <a:spcPts val="600"/>
              </a:spcAft>
              <a:buFontTx/>
              <a:buNone/>
              <a:defRPr/>
            </a:pPr>
            <a:r>
              <a:rPr lang="it-IT" altLang="it-IT" sz="2000" u="sng" kern="100" dirty="0"/>
              <a:t>Domanda presentata nel 2026.</a:t>
            </a:r>
          </a:p>
          <a:p>
            <a:pPr marL="0" indent="0">
              <a:spcBef>
                <a:spcPts val="0"/>
              </a:spcBef>
              <a:spcAft>
                <a:spcPts val="600"/>
              </a:spcAft>
              <a:buFontTx/>
              <a:buNone/>
              <a:defRPr/>
            </a:pPr>
            <a:r>
              <a:rPr lang="it-IT" altLang="it-IT" sz="2000" kern="100" dirty="0"/>
              <a:t>Assunzione: entro il 31/12/2024 (se successiva: la domanda non potrà essere accolta);</a:t>
            </a:r>
          </a:p>
          <a:p>
            <a:pPr marL="0" indent="0">
              <a:spcBef>
                <a:spcPts val="0"/>
              </a:spcBef>
              <a:spcAft>
                <a:spcPts val="600"/>
              </a:spcAft>
              <a:buFontTx/>
              <a:buNone/>
              <a:defRPr/>
            </a:pPr>
            <a:r>
              <a:rPr lang="it-IT" altLang="it-IT" sz="2000" kern="100" dirty="0"/>
              <a:t>Spese dal 1/1/2025 al 31/12/2025.</a:t>
            </a:r>
          </a:p>
          <a:p>
            <a:pPr marL="0" indent="0">
              <a:spcBef>
                <a:spcPts val="0"/>
              </a:spcBef>
              <a:spcAft>
                <a:spcPts val="600"/>
              </a:spcAft>
              <a:buFontTx/>
              <a:buNone/>
              <a:defRPr/>
            </a:pPr>
            <a:endParaRPr lang="it-IT" altLang="it-IT" sz="2000" kern="100" dirty="0"/>
          </a:p>
        </p:txBody>
      </p:sp>
      <p:pic>
        <p:nvPicPr>
          <p:cNvPr id="39941" name="Immagine 2" descr="Immagine che contiene clessidra, design&#10;&#10;Il contenuto generato dall'IA potrebbe non essere corretto.">
            <a:extLst>
              <a:ext uri="{FF2B5EF4-FFF2-40B4-BE49-F238E27FC236}">
                <a16:creationId xmlns:a16="http://schemas.microsoft.com/office/drawing/2014/main" id="{1BC2DB73-19D8-18DA-EAB8-00F264CB6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425" y="692150"/>
            <a:ext cx="374332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magine 8" descr="Immagine che contiene silhouette, design, arte, illustrazione&#10;&#10;Il contenuto generato dall'IA potrebbe non essere corretto.">
            <a:extLst>
              <a:ext uri="{FF2B5EF4-FFF2-40B4-BE49-F238E27FC236}">
                <a16:creationId xmlns:a16="http://schemas.microsoft.com/office/drawing/2014/main" id="{7BCC018A-0CAA-7FA3-9486-455588B93D6F}"/>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611188" y="1223963"/>
            <a:ext cx="78835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olo 1">
            <a:extLst>
              <a:ext uri="{FF2B5EF4-FFF2-40B4-BE49-F238E27FC236}">
                <a16:creationId xmlns:a16="http://schemas.microsoft.com/office/drawing/2014/main" id="{794B819E-7F47-9DCC-B9A3-94BE3B36F383}"/>
              </a:ext>
            </a:extLst>
          </p:cNvPr>
          <p:cNvSpPr>
            <a:spLocks noGrp="1" noChangeArrowheads="1"/>
          </p:cNvSpPr>
          <p:nvPr>
            <p:ph type="title"/>
          </p:nvPr>
        </p:nvSpPr>
        <p:spPr>
          <a:xfrm>
            <a:off x="250825" y="990600"/>
            <a:ext cx="8785225" cy="1069975"/>
          </a:xfrm>
        </p:spPr>
        <p:txBody>
          <a:bodyPr/>
          <a:lstStyle/>
          <a:p>
            <a:r>
              <a:rPr lang="it-IT" altLang="it-IT" sz="3200">
                <a:solidFill>
                  <a:schemeClr val="accent2"/>
                </a:solidFill>
                <a:ea typeface="inter"/>
                <a:cs typeface="inter"/>
              </a:rPr>
              <a:t>Assistenza e formazione di persone svantaggiate (artt. 33, 34, 35 e 36)</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BD675CDA-DF9D-C8E1-BA50-2C284C100B7D}"/>
              </a:ext>
            </a:extLst>
          </p:cNvPr>
          <p:cNvSpPr>
            <a:spLocks noGrp="1" noChangeArrowheads="1"/>
          </p:cNvSpPr>
          <p:nvPr>
            <p:ph idx="1"/>
          </p:nvPr>
        </p:nvSpPr>
        <p:spPr>
          <a:xfrm>
            <a:off x="179388" y="2205038"/>
            <a:ext cx="8785225" cy="3527425"/>
          </a:xfrm>
        </p:spPr>
        <p:txBody>
          <a:bodyPr/>
          <a:lstStyle/>
          <a:p>
            <a:pPr marL="0" indent="0">
              <a:spcBef>
                <a:spcPts val="0"/>
              </a:spcBef>
              <a:spcAft>
                <a:spcPts val="600"/>
              </a:spcAft>
              <a:buFontTx/>
              <a:buNone/>
              <a:tabLst>
                <a:tab pos="360363" algn="l"/>
              </a:tabLst>
              <a:defRPr/>
            </a:pPr>
            <a:r>
              <a:rPr lang="it-IT" altLang="it-IT" sz="2000" kern="100" dirty="0"/>
              <a:t>-	Assistenza di lavoratori svantaggiati e molto svantaggiati;</a:t>
            </a:r>
          </a:p>
          <a:p>
            <a:pPr marL="0" indent="0">
              <a:spcBef>
                <a:spcPts val="0"/>
              </a:spcBef>
              <a:spcAft>
                <a:spcPts val="600"/>
              </a:spcAft>
              <a:buFontTx/>
              <a:buNone/>
              <a:tabLst>
                <a:tab pos="360363" algn="l"/>
              </a:tabLst>
              <a:defRPr/>
            </a:pPr>
            <a:r>
              <a:rPr lang="it-IT" altLang="it-IT" sz="2000" kern="100" dirty="0"/>
              <a:t>-	Assistenza di lavoratori con disabilità;</a:t>
            </a:r>
          </a:p>
          <a:p>
            <a:pPr marL="0" indent="0">
              <a:spcBef>
                <a:spcPts val="0"/>
              </a:spcBef>
              <a:spcAft>
                <a:spcPts val="600"/>
              </a:spcAft>
              <a:buFontTx/>
              <a:buNone/>
              <a:tabLst>
                <a:tab pos="360363" algn="l"/>
              </a:tabLst>
              <a:defRPr/>
            </a:pPr>
            <a:r>
              <a:rPr lang="it-IT" altLang="it-IT" sz="2000" kern="100" dirty="0"/>
              <a:t>-	Assistenza e formazione di persone svantaggiate mantenute in occupazione.</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kern="100" dirty="0"/>
              <a:t>Il contributo si riferisce unicamente alle ore di tutoraggio svolte.</a:t>
            </a:r>
          </a:p>
          <a:p>
            <a:pPr marL="0" indent="0" algn="just">
              <a:spcBef>
                <a:spcPts val="0"/>
              </a:spcBef>
              <a:spcAft>
                <a:spcPts val="600"/>
              </a:spcAft>
              <a:buFontTx/>
              <a:buNone/>
              <a:defRPr/>
            </a:pPr>
            <a:r>
              <a:rPr lang="it-IT" altLang="it-IT" sz="2000" kern="100" dirty="0"/>
              <a:t>Non devono più essere presentati i cv dei tutor, ma una dichiarazione del legale rappresentante o persona munita di poteri di rappresentanza attestante il possesso dei requisiti richiesti da parte dei tutor (titolo di studio o esperienza almeno triennale in attività di tutoraggio di persone svantaggiate).</a:t>
            </a:r>
          </a:p>
          <a:p>
            <a:pPr marL="0" indent="0">
              <a:spcBef>
                <a:spcPts val="0"/>
              </a:spcBef>
              <a:spcAft>
                <a:spcPts val="600"/>
              </a:spcAft>
              <a:buFontTx/>
              <a:buNone/>
              <a:defRPr/>
            </a:pPr>
            <a:endParaRPr lang="it-IT" altLang="it-IT" sz="2000" kern="100" dirty="0"/>
          </a:p>
        </p:txBody>
      </p:sp>
      <p:pic>
        <p:nvPicPr>
          <p:cNvPr id="40965" name="Immagine 4" descr="Immagine che contiene gadget, Dispositivo elettronico, Dispositivo portatile per comunicazioni, libro&#10;&#10;Il contenuto generato dall'IA potrebbe non essere corretto.">
            <a:extLst>
              <a:ext uri="{FF2B5EF4-FFF2-40B4-BE49-F238E27FC236}">
                <a16:creationId xmlns:a16="http://schemas.microsoft.com/office/drawing/2014/main" id="{5EA0700E-DB18-2B9E-702F-7A0C1A4E7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1700213"/>
            <a:ext cx="1763712"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a:extLst>
              <a:ext uri="{FF2B5EF4-FFF2-40B4-BE49-F238E27FC236}">
                <a16:creationId xmlns:a16="http://schemas.microsoft.com/office/drawing/2014/main" id="{B069E196-92EE-BA6E-8815-F330105525C5}"/>
              </a:ext>
            </a:extLst>
          </p:cNvPr>
          <p:cNvSpPr>
            <a:spLocks noGrp="1" noChangeArrowheads="1"/>
          </p:cNvSpPr>
          <p:nvPr>
            <p:ph type="title"/>
          </p:nvPr>
        </p:nvSpPr>
        <p:spPr>
          <a:xfrm>
            <a:off x="250825" y="1135063"/>
            <a:ext cx="8785225" cy="1069975"/>
          </a:xfrm>
        </p:spPr>
        <p:txBody>
          <a:bodyPr/>
          <a:lstStyle/>
          <a:p>
            <a:r>
              <a:rPr lang="it-IT" altLang="it-IT" sz="3200">
                <a:solidFill>
                  <a:schemeClr val="accent2"/>
                </a:solidFill>
                <a:ea typeface="inter"/>
                <a:cs typeface="inter"/>
              </a:rPr>
              <a:t>Spese ammissibili per tutoraggio di lavoratori svantaggiati e molto svantaggiati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EEC8C275-7EEB-F3D6-BE90-D625384A367A}"/>
              </a:ext>
            </a:extLst>
          </p:cNvPr>
          <p:cNvSpPr>
            <a:spLocks noGrp="1" noChangeArrowheads="1"/>
          </p:cNvSpPr>
          <p:nvPr>
            <p:ph idx="1"/>
          </p:nvPr>
        </p:nvSpPr>
        <p:spPr>
          <a:xfrm>
            <a:off x="179388" y="2349500"/>
            <a:ext cx="8785225" cy="2879725"/>
          </a:xfrm>
        </p:spPr>
        <p:txBody>
          <a:bodyPr/>
          <a:lstStyle/>
          <a:p>
            <a:pPr marL="0" indent="0">
              <a:spcBef>
                <a:spcPts val="0"/>
              </a:spcBef>
              <a:spcAft>
                <a:spcPts val="600"/>
              </a:spcAft>
              <a:buFontTx/>
              <a:buNone/>
              <a:tabLst>
                <a:tab pos="360363" algn="l"/>
              </a:tabLst>
              <a:defRPr/>
            </a:pPr>
            <a:r>
              <a:rPr lang="it-IT" altLang="it-IT" sz="2000" kern="100" dirty="0"/>
              <a:t>Spese sostenute nei 12 o 24 mesi successivi all’assunzione.</a:t>
            </a:r>
          </a:p>
          <a:p>
            <a:pPr>
              <a:spcBef>
                <a:spcPts val="0"/>
              </a:spcBef>
              <a:spcAft>
                <a:spcPts val="600"/>
              </a:spcAft>
              <a:buFontTx/>
              <a:buChar char="-"/>
              <a:tabLst>
                <a:tab pos="360363" algn="l"/>
              </a:tabLst>
              <a:defRPr/>
            </a:pPr>
            <a:endParaRPr lang="it-IT" altLang="it-IT" sz="2000" kern="100" dirty="0"/>
          </a:p>
          <a:p>
            <a:pPr marL="0" indent="0">
              <a:spcBef>
                <a:spcPts val="0"/>
              </a:spcBef>
              <a:spcAft>
                <a:spcPts val="600"/>
              </a:spcAft>
              <a:buFontTx/>
              <a:buNone/>
              <a:tabLst>
                <a:tab pos="360363" algn="l"/>
              </a:tabLst>
              <a:defRPr/>
            </a:pPr>
            <a:r>
              <a:rPr lang="it-IT" altLang="it-IT" sz="2000" kern="100" dirty="0"/>
              <a:t>La domanda conterrà le spese sostenute </a:t>
            </a:r>
            <a:r>
              <a:rPr lang="it-IT" altLang="it-IT" sz="2000" b="1" kern="100" dirty="0"/>
              <a:t>unicamente</a:t>
            </a:r>
            <a:r>
              <a:rPr lang="it-IT" altLang="it-IT" sz="2000" kern="100" dirty="0"/>
              <a:t> nell’anno precedente a quello di presentazione della domanda. Saranno presentate, verosimilmente, più domande in annualità consecutive per il riconoscimento dei costi dell’intero periodo.</a:t>
            </a:r>
          </a:p>
          <a:p>
            <a:pPr marL="0" indent="0">
              <a:spcBef>
                <a:spcPts val="0"/>
              </a:spcBef>
              <a:spcAft>
                <a:spcPts val="600"/>
              </a:spcAft>
              <a:buFontTx/>
              <a:buNone/>
              <a:defRPr/>
            </a:pPr>
            <a:endParaRPr lang="it-IT" altLang="it-IT" sz="2000" kern="100" dirty="0"/>
          </a:p>
        </p:txBody>
      </p:sp>
      <p:pic>
        <p:nvPicPr>
          <p:cNvPr id="41988" name="Immagine 3" descr="Immagine che contiene schermata, Rettangolo, quadrato, design&#10;&#10;Il contenuto generato dall'IA potrebbe non essere corretto.">
            <a:extLst>
              <a:ext uri="{FF2B5EF4-FFF2-40B4-BE49-F238E27FC236}">
                <a16:creationId xmlns:a16="http://schemas.microsoft.com/office/drawing/2014/main" id="{C50F1179-6BDC-E933-696D-7BA697E8A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89908">
            <a:off x="631825" y="4502150"/>
            <a:ext cx="750888"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Immagine 4" descr="Immagine che contiene schermata, Rettangolo, quadrato, design&#10;&#10;Il contenuto generato dall'IA potrebbe non essere corretto.">
            <a:extLst>
              <a:ext uri="{FF2B5EF4-FFF2-40B4-BE49-F238E27FC236}">
                <a16:creationId xmlns:a16="http://schemas.microsoft.com/office/drawing/2014/main" id="{2278945F-F773-A609-1C91-8D29B8892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95948">
            <a:off x="2771775" y="4538663"/>
            <a:ext cx="731838"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o di addizione 6">
            <a:extLst>
              <a:ext uri="{FF2B5EF4-FFF2-40B4-BE49-F238E27FC236}">
                <a16:creationId xmlns:a16="http://schemas.microsoft.com/office/drawing/2014/main" id="{98A1E079-4F2A-E8B2-AFA7-AD31B67251C3}"/>
              </a:ext>
            </a:extLst>
          </p:cNvPr>
          <p:cNvSpPr/>
          <p:nvPr/>
        </p:nvSpPr>
        <p:spPr bwMode="auto">
          <a:xfrm>
            <a:off x="1835150" y="4652963"/>
            <a:ext cx="360363" cy="360362"/>
          </a:xfrm>
          <a:prstGeom prst="mathPlus">
            <a:avLst/>
          </a:prstGeom>
          <a:solidFill>
            <a:srgbClr val="0070C0"/>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it-IT"/>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1">
            <a:extLst>
              <a:ext uri="{FF2B5EF4-FFF2-40B4-BE49-F238E27FC236}">
                <a16:creationId xmlns:a16="http://schemas.microsoft.com/office/drawing/2014/main" id="{D4C178FC-E39F-9269-3C21-035CE19F9562}"/>
              </a:ext>
            </a:extLst>
          </p:cNvPr>
          <p:cNvSpPr>
            <a:spLocks noGrp="1" noChangeArrowheads="1"/>
          </p:cNvSpPr>
          <p:nvPr>
            <p:ph type="title"/>
          </p:nvPr>
        </p:nvSpPr>
        <p:spPr>
          <a:xfrm>
            <a:off x="250825" y="765175"/>
            <a:ext cx="8785225" cy="1069975"/>
          </a:xfrm>
        </p:spPr>
        <p:txBody>
          <a:bodyPr/>
          <a:lstStyle/>
          <a:p>
            <a:r>
              <a:rPr lang="it-IT" altLang="it-IT" sz="3200">
                <a:solidFill>
                  <a:schemeClr val="accent2"/>
                </a:solidFill>
                <a:ea typeface="inter"/>
                <a:cs typeface="inter"/>
              </a:rPr>
              <a:t>Spese ammissibili per tutoraggio di lavoratori svantaggiati e molto svantaggiati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F34CDEE6-0D16-5E2E-F35A-77EE58F5F8C1}"/>
              </a:ext>
            </a:extLst>
          </p:cNvPr>
          <p:cNvSpPr>
            <a:spLocks noGrp="1" noChangeArrowheads="1"/>
          </p:cNvSpPr>
          <p:nvPr>
            <p:ph idx="1"/>
          </p:nvPr>
        </p:nvSpPr>
        <p:spPr>
          <a:xfrm>
            <a:off x="179388" y="1916113"/>
            <a:ext cx="8785225" cy="3889375"/>
          </a:xfrm>
        </p:spPr>
        <p:txBody>
          <a:bodyPr/>
          <a:lstStyle/>
          <a:p>
            <a:pPr marL="0" indent="0">
              <a:spcBef>
                <a:spcPts val="0"/>
              </a:spcBef>
              <a:spcAft>
                <a:spcPts val="600"/>
              </a:spcAft>
              <a:buFontTx/>
              <a:buNone/>
              <a:tabLst>
                <a:tab pos="360363" algn="l"/>
              </a:tabLst>
              <a:defRPr/>
            </a:pPr>
            <a:r>
              <a:rPr lang="it-IT" altLang="it-IT" sz="2000" b="1" kern="100" dirty="0"/>
              <a:t>ESEMPIO</a:t>
            </a:r>
            <a:r>
              <a:rPr lang="it-IT" altLang="it-IT" sz="2000" kern="100" dirty="0"/>
              <a:t>:</a:t>
            </a:r>
          </a:p>
          <a:p>
            <a:pPr marL="180975" indent="0">
              <a:spcBef>
                <a:spcPts val="0"/>
              </a:spcBef>
              <a:spcAft>
                <a:spcPts val="600"/>
              </a:spcAft>
              <a:buFontTx/>
              <a:buNone/>
              <a:tabLst>
                <a:tab pos="444500" algn="l"/>
              </a:tabLst>
              <a:defRPr/>
            </a:pPr>
            <a:r>
              <a:rPr lang="it-IT" altLang="it-IT" sz="2000" kern="100" dirty="0"/>
              <a:t>•	</a:t>
            </a:r>
            <a:r>
              <a:rPr lang="it-IT" altLang="it-IT" sz="2000" u="sng" kern="100" dirty="0"/>
              <a:t>lavoratori svantaggiati (12 mesi).</a:t>
            </a:r>
          </a:p>
          <a:p>
            <a:pPr marL="722313" indent="0">
              <a:spcBef>
                <a:spcPts val="0"/>
              </a:spcBef>
              <a:spcAft>
                <a:spcPts val="600"/>
              </a:spcAft>
              <a:buFontTx/>
              <a:buNone/>
              <a:defRPr/>
            </a:pPr>
            <a:r>
              <a:rPr lang="it-IT" altLang="it-IT" sz="2000" kern="100" dirty="0"/>
              <a:t>tutoraggio svolto dal 10/2/2025 al 9/2/2026:</a:t>
            </a:r>
          </a:p>
          <a:p>
            <a:pPr marL="722313" indent="0">
              <a:spcBef>
                <a:spcPts val="0"/>
              </a:spcBef>
              <a:spcAft>
                <a:spcPts val="600"/>
              </a:spcAft>
              <a:buFontTx/>
              <a:buNone/>
              <a:defRPr/>
            </a:pPr>
            <a:r>
              <a:rPr lang="it-IT" altLang="it-IT" sz="2000" kern="100" dirty="0"/>
              <a:t>domanda presentata nel 2026: costi sostenuti dal 10/2/2025 al 31/12/2025;</a:t>
            </a:r>
          </a:p>
          <a:p>
            <a:pPr marL="722313" indent="0">
              <a:spcBef>
                <a:spcPts val="0"/>
              </a:spcBef>
              <a:spcAft>
                <a:spcPts val="600"/>
              </a:spcAft>
              <a:buFontTx/>
              <a:buNone/>
              <a:defRPr/>
            </a:pPr>
            <a:r>
              <a:rPr lang="it-IT" altLang="it-IT" sz="2000" kern="100" dirty="0"/>
              <a:t>domanda presentata nel 2027: costi sostenuti dal 1/1/2026 al 9/2/2026.</a:t>
            </a:r>
          </a:p>
          <a:p>
            <a:pPr marL="180975" indent="0">
              <a:spcBef>
                <a:spcPts val="0"/>
              </a:spcBef>
              <a:spcAft>
                <a:spcPts val="600"/>
              </a:spcAft>
              <a:buFontTx/>
              <a:buNone/>
              <a:tabLst>
                <a:tab pos="444500" algn="l"/>
              </a:tabLst>
              <a:defRPr/>
            </a:pPr>
            <a:r>
              <a:rPr lang="it-IT" altLang="it-IT" sz="2000" kern="100" dirty="0"/>
              <a:t>•	</a:t>
            </a:r>
            <a:r>
              <a:rPr lang="it-IT" altLang="it-IT" sz="2000" u="sng" kern="100" dirty="0"/>
              <a:t>lavoratori molto svantaggiati (24 mesi).</a:t>
            </a:r>
          </a:p>
          <a:p>
            <a:pPr marL="722313" indent="0">
              <a:spcBef>
                <a:spcPts val="0"/>
              </a:spcBef>
              <a:spcAft>
                <a:spcPts val="600"/>
              </a:spcAft>
              <a:buFontTx/>
              <a:buNone/>
              <a:tabLst>
                <a:tab pos="722313" algn="l"/>
              </a:tabLst>
              <a:defRPr/>
            </a:pPr>
            <a:r>
              <a:rPr lang="it-IT" altLang="it-IT" sz="2000" kern="100" dirty="0"/>
              <a:t>Tutoraggio svolto dal 10/2/2025 al 9/2/2027:</a:t>
            </a:r>
          </a:p>
          <a:p>
            <a:pPr marL="722313" indent="0">
              <a:spcBef>
                <a:spcPts val="0"/>
              </a:spcBef>
              <a:spcAft>
                <a:spcPts val="600"/>
              </a:spcAft>
              <a:buFontTx/>
              <a:buNone/>
              <a:tabLst>
                <a:tab pos="722313" algn="l"/>
              </a:tabLst>
              <a:defRPr/>
            </a:pPr>
            <a:r>
              <a:rPr lang="it-IT" altLang="it-IT" sz="2000" kern="100" dirty="0"/>
              <a:t>domanda presentata nel 2026: costi sostenuti dal 10/2/2025 al 31/12/2025;</a:t>
            </a:r>
          </a:p>
          <a:p>
            <a:pPr marL="722313" indent="0">
              <a:spcBef>
                <a:spcPts val="0"/>
              </a:spcBef>
              <a:spcAft>
                <a:spcPts val="600"/>
              </a:spcAft>
              <a:buFontTx/>
              <a:buNone/>
              <a:tabLst>
                <a:tab pos="722313" algn="l"/>
              </a:tabLst>
              <a:defRPr/>
            </a:pPr>
            <a:r>
              <a:rPr lang="it-IT" altLang="it-IT" sz="2000" kern="100" dirty="0"/>
              <a:t>domanda presentata nel 2027: costi sostenuti dal 1/1/2026 al 31/12/2026;</a:t>
            </a:r>
          </a:p>
          <a:p>
            <a:pPr marL="722313" indent="0">
              <a:spcBef>
                <a:spcPts val="0"/>
              </a:spcBef>
              <a:spcAft>
                <a:spcPts val="600"/>
              </a:spcAft>
              <a:buFontTx/>
              <a:buNone/>
              <a:tabLst>
                <a:tab pos="722313" algn="l"/>
              </a:tabLst>
              <a:defRPr/>
            </a:pPr>
            <a:r>
              <a:rPr lang="it-IT" altLang="it-IT" sz="2000" kern="100" dirty="0"/>
              <a:t>domanda presentata nel 2028: costi sostenuti dal 1/1/2027 al 9/2/2027.</a:t>
            </a:r>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a:extLst>
              <a:ext uri="{FF2B5EF4-FFF2-40B4-BE49-F238E27FC236}">
                <a16:creationId xmlns:a16="http://schemas.microsoft.com/office/drawing/2014/main" id="{A0613705-3E7F-A246-E7A2-5F505A48AE67}"/>
              </a:ext>
            </a:extLst>
          </p:cNvPr>
          <p:cNvSpPr>
            <a:spLocks noGrp="1" noChangeArrowheads="1"/>
          </p:cNvSpPr>
          <p:nvPr>
            <p:ph type="title"/>
          </p:nvPr>
        </p:nvSpPr>
        <p:spPr>
          <a:xfrm>
            <a:off x="250825" y="1052513"/>
            <a:ext cx="8785225" cy="1439862"/>
          </a:xfrm>
        </p:spPr>
        <p:txBody>
          <a:bodyPr/>
          <a:lstStyle/>
          <a:p>
            <a:r>
              <a:rPr lang="it-IT" altLang="it-IT" sz="3200" dirty="0">
                <a:solidFill>
                  <a:schemeClr val="accent2"/>
                </a:solidFill>
              </a:rPr>
              <a:t>Spese ammissibili per tutoraggio di lavoratori con disabilità e persone svantaggiate mantenute in occupazione</a:t>
            </a:r>
          </a:p>
        </p:txBody>
      </p:sp>
      <p:sp>
        <p:nvSpPr>
          <p:cNvPr id="3" name="Segnaposto contenuto 2">
            <a:extLst>
              <a:ext uri="{FF2B5EF4-FFF2-40B4-BE49-F238E27FC236}">
                <a16:creationId xmlns:a16="http://schemas.microsoft.com/office/drawing/2014/main" id="{C6401D10-66A3-523C-DCB6-7A44A387B681}"/>
              </a:ext>
            </a:extLst>
          </p:cNvPr>
          <p:cNvSpPr>
            <a:spLocks noGrp="1" noChangeArrowheads="1"/>
          </p:cNvSpPr>
          <p:nvPr>
            <p:ph idx="1"/>
          </p:nvPr>
        </p:nvSpPr>
        <p:spPr>
          <a:xfrm>
            <a:off x="179388" y="2565400"/>
            <a:ext cx="8785225" cy="3167063"/>
          </a:xfrm>
        </p:spPr>
        <p:txBody>
          <a:bodyPr/>
          <a:lstStyle/>
          <a:p>
            <a:pPr marL="0" indent="0">
              <a:spcBef>
                <a:spcPts val="0"/>
              </a:spcBef>
              <a:spcAft>
                <a:spcPts val="600"/>
              </a:spcAft>
              <a:buFontTx/>
              <a:buNone/>
              <a:tabLst>
                <a:tab pos="360363" algn="l"/>
              </a:tabLst>
              <a:defRPr/>
            </a:pPr>
            <a:endParaRPr lang="it-IT" altLang="it-IT" sz="2000" kern="100" dirty="0"/>
          </a:p>
          <a:p>
            <a:pPr>
              <a:spcBef>
                <a:spcPts val="0"/>
              </a:spcBef>
              <a:spcAft>
                <a:spcPts val="600"/>
              </a:spcAft>
              <a:buFontTx/>
              <a:buChar char="-"/>
              <a:tabLst>
                <a:tab pos="360363" algn="l"/>
              </a:tabLst>
              <a:defRPr/>
            </a:pPr>
            <a:r>
              <a:rPr lang="it-IT" altLang="it-IT" sz="2000" kern="100" dirty="0"/>
              <a:t>Assistenza lavoratori con disabilità: spese sostenute nell’anno precedente a quello di presentazione della domanda.</a:t>
            </a:r>
            <a:br>
              <a:rPr lang="it-IT" altLang="it-IT" sz="2000" kern="100" dirty="0"/>
            </a:br>
            <a:r>
              <a:rPr lang="it-IT" altLang="it-IT" sz="2000" kern="100" dirty="0"/>
              <a:t>La domanda va presentata nel 2026 SOLO se non già inoltrata nel 2025.</a:t>
            </a:r>
          </a:p>
          <a:p>
            <a:pPr marL="358775" indent="-358775">
              <a:spcBef>
                <a:spcPts val="0"/>
              </a:spcBef>
              <a:spcAft>
                <a:spcPts val="600"/>
              </a:spcAft>
              <a:buFontTx/>
              <a:buNone/>
              <a:tabLst>
                <a:tab pos="360363" algn="l"/>
              </a:tabLst>
              <a:defRPr/>
            </a:pPr>
            <a:endParaRPr lang="it-IT" altLang="it-IT" sz="2000" kern="100" dirty="0"/>
          </a:p>
          <a:p>
            <a:pPr marL="358775" indent="-358775">
              <a:spcBef>
                <a:spcPts val="0"/>
              </a:spcBef>
              <a:spcAft>
                <a:spcPts val="600"/>
              </a:spcAft>
              <a:buFontTx/>
              <a:buNone/>
              <a:tabLst>
                <a:tab pos="360363" algn="l"/>
              </a:tabLst>
              <a:defRPr/>
            </a:pPr>
            <a:r>
              <a:rPr lang="it-IT" altLang="it-IT" sz="2000" kern="100" dirty="0"/>
              <a:t>-	Assistenza e formazione di persone svantaggiate mantenute in occupazione: spese sostenute nell’anno precedente a quello di presentazione della domanda.</a:t>
            </a:r>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001D869A-5C1E-825B-3D8D-6410D24B0723}"/>
              </a:ext>
            </a:extLst>
          </p:cNvPr>
          <p:cNvSpPr>
            <a:spLocks noGrp="1" noChangeArrowheads="1"/>
          </p:cNvSpPr>
          <p:nvPr>
            <p:ph type="title"/>
          </p:nvPr>
        </p:nvSpPr>
        <p:spPr>
          <a:xfrm>
            <a:off x="250825" y="990600"/>
            <a:ext cx="8207375" cy="854075"/>
          </a:xfrm>
        </p:spPr>
        <p:txBody>
          <a:bodyPr/>
          <a:lstStyle/>
          <a:p>
            <a:br>
              <a:rPr lang="it-IT" altLang="it-IT" sz="2000">
                <a:solidFill>
                  <a:srgbClr val="000000"/>
                </a:solidFill>
                <a:ea typeface="inter"/>
                <a:cs typeface="inter"/>
              </a:rPr>
            </a:br>
            <a:br>
              <a:rPr lang="it-IT" altLang="it-IT" sz="2000">
                <a:solidFill>
                  <a:srgbClr val="000000"/>
                </a:solidFill>
                <a:ea typeface="inter"/>
                <a:cs typeface="inter"/>
              </a:rPr>
            </a:br>
            <a:r>
              <a:rPr lang="it-IT" altLang="it-IT" sz="3200">
                <a:solidFill>
                  <a:schemeClr val="accent2"/>
                </a:solidFill>
              </a:rPr>
              <a:t>Dotazione finanziaria</a:t>
            </a:r>
            <a:br>
              <a:rPr lang="it-IT" altLang="it-IT" sz="2000">
                <a:latin typeface="Georgia" panose="02040502050405020303" pitchFamily="18" charset="0"/>
                <a:ea typeface="Aptos" panose="020B0004020202020204" pitchFamily="34" charset="0"/>
                <a:cs typeface="Times New Roman" panose="02020603050405020304" pitchFamily="18" charset="0"/>
              </a:rPr>
            </a:br>
            <a:r>
              <a:rPr lang="it-IT" altLang="it-IT" sz="2000">
                <a:solidFill>
                  <a:schemeClr val="accent2"/>
                </a:solidFill>
              </a:rPr>
              <a:t>.</a:t>
            </a:r>
            <a:br>
              <a:rPr lang="it-IT" altLang="it-IT" sz="2000">
                <a:solidFill>
                  <a:schemeClr val="accent2"/>
                </a:solidFill>
              </a:rPr>
            </a:br>
            <a:br>
              <a:rPr lang="it-IT" altLang="it-IT" sz="2000">
                <a:solidFill>
                  <a:schemeClr val="accent2"/>
                </a:solidFill>
              </a:rPr>
            </a:br>
            <a:endParaRPr lang="it-IT" altLang="it-IT" sz="2000">
              <a:solidFill>
                <a:schemeClr val="accent2"/>
              </a:solidFill>
            </a:endParaRPr>
          </a:p>
        </p:txBody>
      </p:sp>
      <p:sp>
        <p:nvSpPr>
          <p:cNvPr id="8195" name="Segnaposto contenuto 2">
            <a:extLst>
              <a:ext uri="{FF2B5EF4-FFF2-40B4-BE49-F238E27FC236}">
                <a16:creationId xmlns:a16="http://schemas.microsoft.com/office/drawing/2014/main" id="{08008908-FDE6-EDD0-0CA8-0F0E82DF6B99}"/>
              </a:ext>
            </a:extLst>
          </p:cNvPr>
          <p:cNvSpPr>
            <a:spLocks noGrp="1" noChangeArrowheads="1"/>
          </p:cNvSpPr>
          <p:nvPr>
            <p:ph idx="1"/>
          </p:nvPr>
        </p:nvSpPr>
        <p:spPr>
          <a:xfrm>
            <a:off x="250825" y="1557338"/>
            <a:ext cx="8785225" cy="4310062"/>
          </a:xfrm>
        </p:spPr>
        <p:txBody>
          <a:bodyPr/>
          <a:lstStyle/>
          <a:p>
            <a:pPr marL="0" indent="0" algn="just">
              <a:lnSpc>
                <a:spcPct val="150000"/>
              </a:lnSpc>
              <a:spcAft>
                <a:spcPts val="1050"/>
              </a:spcAft>
              <a:buFontTx/>
              <a:buNone/>
            </a:pPr>
            <a:r>
              <a:rPr lang="it-IT" altLang="it-IT" sz="2000">
                <a:solidFill>
                  <a:srgbClr val="000000"/>
                </a:solidFill>
              </a:rPr>
              <a:t>Per il perseguimento delle finalità di cui all’articolo 1, con legge regionale di stabilità sono stanziate annualmente le risorse annualmente le risorse, suddivise per ciascuna misura contributiva di cui al Titolo II del Regolamento.</a:t>
            </a:r>
          </a:p>
          <a:p>
            <a:pPr marL="0" indent="0" algn="just">
              <a:lnSpc>
                <a:spcPct val="150000"/>
              </a:lnSpc>
              <a:spcAft>
                <a:spcPts val="1050"/>
              </a:spcAft>
              <a:buFontTx/>
              <a:buNone/>
            </a:pPr>
            <a:r>
              <a:rPr lang="it-IT" altLang="it-IT" sz="2000">
                <a:solidFill>
                  <a:srgbClr val="000000"/>
                </a:solidFill>
              </a:rPr>
              <a:t>Il contributo è concesso mediante riparto delle risorse stanziate, tra le domande ammesse, proporzionalmente all’importo di spesa ammesso a contributo e nei limiti della misura massima indicata nei rispettivi articoli.</a:t>
            </a:r>
          </a:p>
          <a:p>
            <a:pPr marL="0" indent="0">
              <a:buFontTx/>
              <a:buNone/>
            </a:pPr>
            <a:endParaRPr lang="it-IT" altLang="it-IT"/>
          </a:p>
        </p:txBody>
      </p:sp>
      <p:pic>
        <p:nvPicPr>
          <p:cNvPr id="5" name="Immagine 4" descr="Immagine che contiene design&#10;&#10;Il contenuto generato dall'IA potrebbe non essere corretto.">
            <a:extLst>
              <a:ext uri="{FF2B5EF4-FFF2-40B4-BE49-F238E27FC236}">
                <a16:creationId xmlns:a16="http://schemas.microsoft.com/office/drawing/2014/main" id="{3718C535-2C8F-EC29-0E65-589A4F2040C2}"/>
              </a:ext>
            </a:extLst>
          </p:cNvPr>
          <p:cNvPicPr>
            <a:picLocks noChangeAspect="1"/>
          </p:cNvPicPr>
          <p:nvPr/>
        </p:nvPicPr>
        <p:blipFill>
          <a:blip r:embed="rId2"/>
          <a:stretch>
            <a:fillRect/>
          </a:stretch>
        </p:blipFill>
        <p:spPr>
          <a:xfrm>
            <a:off x="3971048" y="4530563"/>
            <a:ext cx="1490828" cy="1490828"/>
          </a:xfrm>
          <a:prstGeom prst="rect">
            <a:avLst/>
          </a:prstGeom>
          <a:ln>
            <a:noFill/>
          </a:ln>
          <a:effectLst>
            <a:softEdge rad="112500"/>
          </a:effectLst>
        </p:spPr>
      </p:pic>
      <p:pic>
        <p:nvPicPr>
          <p:cNvPr id="8197" name="Immagine 6" descr="Immagine che contiene linea, schermata, Diagramma, testo&#10;&#10;Il contenuto generato dall'IA potrebbe non essere corretto.">
            <a:extLst>
              <a:ext uri="{FF2B5EF4-FFF2-40B4-BE49-F238E27FC236}">
                <a16:creationId xmlns:a16="http://schemas.microsoft.com/office/drawing/2014/main" id="{FD835165-4B4C-C501-1EB9-329C0C13A8FD}"/>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2041525" y="908050"/>
            <a:ext cx="5349875"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a:extLst>
              <a:ext uri="{FF2B5EF4-FFF2-40B4-BE49-F238E27FC236}">
                <a16:creationId xmlns:a16="http://schemas.microsoft.com/office/drawing/2014/main" id="{FE6B20BE-A98F-B146-A4D6-22BD5F1B1A0A}"/>
              </a:ext>
            </a:extLst>
          </p:cNvPr>
          <p:cNvSpPr>
            <a:spLocks noGrp="1" noChangeArrowheads="1"/>
          </p:cNvSpPr>
          <p:nvPr>
            <p:ph type="title"/>
          </p:nvPr>
        </p:nvSpPr>
        <p:spPr>
          <a:xfrm>
            <a:off x="250825" y="990600"/>
            <a:ext cx="8785225" cy="1069975"/>
          </a:xfrm>
        </p:spPr>
        <p:txBody>
          <a:bodyPr/>
          <a:lstStyle/>
          <a:p>
            <a:r>
              <a:rPr lang="it-IT" altLang="it-IT" sz="3200">
                <a:solidFill>
                  <a:schemeClr val="accent2"/>
                </a:solidFill>
                <a:ea typeface="inter"/>
                <a:cs typeface="inter"/>
              </a:rPr>
              <a:t>Assistenza e formazione di persone svantaggiate (artt. 33, 34, 35 e 36) </a:t>
            </a:r>
            <a:r>
              <a:rPr lang="it-IT" altLang="it-IT" sz="4000">
                <a:solidFill>
                  <a:schemeClr val="accent2"/>
                </a:solidFill>
                <a:ea typeface="inter"/>
                <a:cs typeface="inter"/>
              </a:rPr>
              <a:t>-</a:t>
            </a:r>
            <a:r>
              <a:rPr lang="it-IT" altLang="it-IT" sz="2800">
                <a:solidFill>
                  <a:schemeClr val="accent2"/>
                </a:solidFill>
                <a:ea typeface="inter"/>
                <a:cs typeface="inter"/>
              </a:rPr>
              <a:t> Regime e intensità degli aiuti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E0B420DA-1A3C-4F8E-14E6-6C400878D73A}"/>
              </a:ext>
            </a:extLst>
          </p:cNvPr>
          <p:cNvSpPr>
            <a:spLocks noGrp="1" noChangeArrowheads="1"/>
          </p:cNvSpPr>
          <p:nvPr>
            <p:ph idx="1"/>
          </p:nvPr>
        </p:nvSpPr>
        <p:spPr>
          <a:xfrm>
            <a:off x="179388" y="2276475"/>
            <a:ext cx="8785225" cy="3889375"/>
          </a:xfrm>
        </p:spPr>
        <p:txBody>
          <a:bodyPr/>
          <a:lstStyle/>
          <a:p>
            <a:pPr marL="0" indent="0">
              <a:spcBef>
                <a:spcPts val="0"/>
              </a:spcBef>
              <a:spcAft>
                <a:spcPts val="600"/>
              </a:spcAft>
              <a:buFontTx/>
              <a:buNone/>
              <a:defRPr/>
            </a:pPr>
            <a:r>
              <a:rPr lang="it-IT" altLang="it-IT" sz="2000" b="1" kern="100" dirty="0"/>
              <a:t>Tutoraggio lavoratori svantaggiati/molto svantaggiati e con disabilità:</a:t>
            </a:r>
          </a:p>
          <a:p>
            <a:pPr marL="360363" indent="0">
              <a:spcBef>
                <a:spcPts val="0"/>
              </a:spcBef>
              <a:spcAft>
                <a:spcPts val="600"/>
              </a:spcAft>
              <a:buFontTx/>
              <a:buNone/>
              <a:defRPr/>
            </a:pPr>
            <a:r>
              <a:rPr lang="it-IT" altLang="it-IT" sz="2000" kern="100" dirty="0"/>
              <a:t>Regime di aiuti: </a:t>
            </a:r>
            <a:r>
              <a:rPr lang="it-IT" altLang="it-IT" sz="2000" b="1" kern="100" dirty="0"/>
              <a:t>Regolamento (UE) n.651/2014.</a:t>
            </a:r>
          </a:p>
          <a:p>
            <a:pPr marL="360363" indent="0">
              <a:spcBef>
                <a:spcPts val="0"/>
              </a:spcBef>
              <a:spcAft>
                <a:spcPts val="600"/>
              </a:spcAft>
              <a:buFontTx/>
              <a:buNone/>
              <a:defRPr/>
            </a:pPr>
            <a:r>
              <a:rPr lang="it-IT" altLang="it-IT" sz="2000" kern="100" dirty="0"/>
              <a:t>Spesa massima ammissibile a contributo: </a:t>
            </a:r>
            <a:r>
              <a:rPr lang="it-IT" altLang="it-IT" sz="2000" b="1" kern="100" dirty="0"/>
              <a:t>€ 40.000,00.</a:t>
            </a:r>
          </a:p>
          <a:p>
            <a:pPr marL="360363" indent="0">
              <a:spcBef>
                <a:spcPts val="0"/>
              </a:spcBef>
              <a:spcAft>
                <a:spcPts val="600"/>
              </a:spcAft>
              <a:buFontTx/>
              <a:buNone/>
              <a:defRPr/>
            </a:pPr>
            <a:r>
              <a:rPr lang="it-IT" altLang="it-IT" sz="2000" kern="100" dirty="0"/>
              <a:t>Percentuale massima: </a:t>
            </a:r>
            <a:r>
              <a:rPr lang="it-IT" altLang="it-IT" sz="2000" b="1" kern="100" dirty="0"/>
              <a:t>20%.</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b="1" kern="100" dirty="0"/>
              <a:t>Tutoraggio persone svantaggiate mantenute in occupazione:</a:t>
            </a:r>
          </a:p>
          <a:p>
            <a:pPr marL="360363" indent="0">
              <a:spcBef>
                <a:spcPts val="0"/>
              </a:spcBef>
              <a:spcAft>
                <a:spcPts val="600"/>
              </a:spcAft>
              <a:buFontTx/>
              <a:buNone/>
              <a:defRPr/>
            </a:pPr>
            <a:r>
              <a:rPr lang="it-IT" altLang="it-IT" sz="2000" kern="100" dirty="0"/>
              <a:t>Regime di aiuti: </a:t>
            </a:r>
            <a:r>
              <a:rPr lang="it-IT" altLang="it-IT" sz="2000" b="1" kern="100" dirty="0"/>
              <a:t>Regolamento “de </a:t>
            </a:r>
            <a:r>
              <a:rPr lang="it-IT" altLang="it-IT" sz="2000" b="1" kern="100" dirty="0" err="1"/>
              <a:t>minimis</a:t>
            </a:r>
            <a:r>
              <a:rPr lang="it-IT" altLang="it-IT" sz="2000" b="1" kern="100" dirty="0"/>
              <a:t>” generale o agricolo.</a:t>
            </a:r>
          </a:p>
          <a:p>
            <a:pPr marL="360363" indent="0">
              <a:spcBef>
                <a:spcPts val="0"/>
              </a:spcBef>
              <a:spcAft>
                <a:spcPts val="600"/>
              </a:spcAft>
              <a:buFontTx/>
              <a:buNone/>
              <a:defRPr/>
            </a:pPr>
            <a:r>
              <a:rPr lang="it-IT" altLang="it-IT" sz="2000" kern="100" dirty="0"/>
              <a:t>Spesa massima ammissibile a contributo: </a:t>
            </a:r>
            <a:r>
              <a:rPr lang="it-IT" altLang="it-IT" sz="2000" b="1" kern="100" dirty="0"/>
              <a:t>€ 20.000,00.</a:t>
            </a:r>
          </a:p>
          <a:p>
            <a:pPr marL="360363" indent="0">
              <a:spcBef>
                <a:spcPts val="0"/>
              </a:spcBef>
              <a:spcAft>
                <a:spcPts val="600"/>
              </a:spcAft>
              <a:buFontTx/>
              <a:buNone/>
              <a:defRPr/>
            </a:pPr>
            <a:r>
              <a:rPr lang="it-IT" altLang="it-IT" sz="2000" kern="100" dirty="0"/>
              <a:t>Percentuale massima: </a:t>
            </a:r>
            <a:r>
              <a:rPr lang="it-IT" altLang="it-IT" sz="2000" b="1" kern="100" dirty="0"/>
              <a:t>20%.</a:t>
            </a:r>
          </a:p>
          <a:p>
            <a:pPr marL="0" indent="0">
              <a:spcBef>
                <a:spcPts val="0"/>
              </a:spcBef>
              <a:spcAft>
                <a:spcPts val="600"/>
              </a:spcAft>
              <a:buFontTx/>
              <a:buNone/>
              <a:tabLst>
                <a:tab pos="360363" algn="l"/>
              </a:tabLst>
              <a:defRPr/>
            </a:pPr>
            <a:endParaRPr lang="it-IT" altLang="it-IT" sz="2400" b="1" kern="100" dirty="0"/>
          </a:p>
          <a:p>
            <a:pPr marL="0" indent="0">
              <a:spcBef>
                <a:spcPts val="0"/>
              </a:spcBef>
              <a:spcAft>
                <a:spcPts val="600"/>
              </a:spcAft>
              <a:buFontTx/>
              <a:buNone/>
              <a:defRPr/>
            </a:pPr>
            <a:endParaRPr lang="it-IT" altLang="it-IT" sz="2000" kern="100" dirty="0"/>
          </a:p>
        </p:txBody>
      </p:sp>
      <p:pic>
        <p:nvPicPr>
          <p:cNvPr id="45060" name="Immagine 1" descr="Immagine che contiene statico, mela, schermata, puntina&#10;&#10;Il contenuto generato dall'IA potrebbe non essere corretto.">
            <a:extLst>
              <a:ext uri="{FF2B5EF4-FFF2-40B4-BE49-F238E27FC236}">
                <a16:creationId xmlns:a16="http://schemas.microsoft.com/office/drawing/2014/main" id="{0133EEAC-20B9-3EAD-F4F5-4292E51B6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2781300"/>
            <a:ext cx="15843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24">
            <a:extLst>
              <a:ext uri="{FF2B5EF4-FFF2-40B4-BE49-F238E27FC236}">
                <a16:creationId xmlns:a16="http://schemas.microsoft.com/office/drawing/2014/main" id="{F00BC90A-9E82-144F-CFC5-6BFE718E5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3" name="Text Box 25">
            <a:extLst>
              <a:ext uri="{FF2B5EF4-FFF2-40B4-BE49-F238E27FC236}">
                <a16:creationId xmlns:a16="http://schemas.microsoft.com/office/drawing/2014/main" id="{C18AE3BB-56CE-37F1-B13A-BADFD12478A3}"/>
              </a:ext>
            </a:extLst>
          </p:cNvPr>
          <p:cNvSpPr txBox="1">
            <a:spLocks noChangeArrowheads="1"/>
          </p:cNvSpPr>
          <p:nvPr/>
        </p:nvSpPr>
        <p:spPr bwMode="auto">
          <a:xfrm>
            <a:off x="107950" y="1628775"/>
            <a:ext cx="885666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342900">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889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lvl="3" algn="ctr"/>
            <a:r>
              <a:rPr lang="it-IT" altLang="it-IT" sz="3200" b="1">
                <a:solidFill>
                  <a:schemeClr val="bg1"/>
                </a:solidFill>
              </a:rPr>
              <a:t>Misura contributiva:</a:t>
            </a:r>
          </a:p>
          <a:p>
            <a:pPr lvl="3" algn="ctr"/>
            <a:endParaRPr lang="it-IT" altLang="it-IT" sz="3200" b="1">
              <a:solidFill>
                <a:schemeClr val="bg1"/>
              </a:solidFill>
            </a:endParaRPr>
          </a:p>
          <a:p>
            <a:pPr lvl="3" algn="ctr"/>
            <a:r>
              <a:rPr lang="it-IT" altLang="it-IT" sz="3200" b="1">
                <a:solidFill>
                  <a:schemeClr val="bg1"/>
                </a:solidFill>
              </a:rPr>
              <a:t>CONSULENZE STRATEGICHE E</a:t>
            </a:r>
          </a:p>
          <a:p>
            <a:pPr lvl="3" algn="ctr"/>
            <a:r>
              <a:rPr lang="it-IT" altLang="it-IT" sz="3200" b="1">
                <a:solidFill>
                  <a:schemeClr val="bg1"/>
                </a:solidFill>
              </a:rPr>
              <a:t> PROGETTI DI SVILUPPO E RICERCA</a:t>
            </a:r>
            <a:endParaRPr lang="it-IT" altLang="it-IT" sz="2200">
              <a:solidFill>
                <a:schemeClr val="bg1"/>
              </a:solidFill>
            </a:endParaRPr>
          </a:p>
          <a:p>
            <a:pPr lvl="3" algn="ctr"/>
            <a:endParaRPr lang="it-IT" altLang="it-IT" sz="2200">
              <a:solidFill>
                <a:schemeClr val="bg1"/>
              </a:solidFill>
            </a:endParaRPr>
          </a:p>
          <a:p>
            <a:pPr lvl="3" algn="ctr"/>
            <a:r>
              <a:rPr lang="it-IT" altLang="it-IT" sz="2200">
                <a:solidFill>
                  <a:schemeClr val="bg1"/>
                </a:solidFill>
              </a:rPr>
              <a:t>(Titolo II Capo IV del regolamento)</a:t>
            </a:r>
          </a:p>
          <a:p>
            <a:pPr lvl="3" algn="ctr"/>
            <a:endParaRPr lang="it-IT" altLang="it-IT" sz="2200" b="1">
              <a:solidFill>
                <a:schemeClr val="bg1"/>
              </a:solidFill>
            </a:endParaRPr>
          </a:p>
        </p:txBody>
      </p:sp>
      <p:sp>
        <p:nvSpPr>
          <p:cNvPr id="22555" name="Text Box 27">
            <a:extLst>
              <a:ext uri="{FF2B5EF4-FFF2-40B4-BE49-F238E27FC236}">
                <a16:creationId xmlns:a16="http://schemas.microsoft.com/office/drawing/2014/main" id="{07473CFE-CED5-CDEA-5619-98632DBD9B0A}"/>
              </a:ext>
            </a:extLst>
          </p:cNvPr>
          <p:cNvSpPr txBox="1">
            <a:spLocks noChangeArrowheads="1"/>
          </p:cNvSpPr>
          <p:nvPr/>
        </p:nvSpPr>
        <p:spPr bwMode="auto">
          <a:xfrm>
            <a:off x="9525" y="6075363"/>
            <a:ext cx="9144000"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algn="ctr" eaLnBrk="1" hangingPunct="1">
              <a:spcBef>
                <a:spcPct val="50000"/>
              </a:spcBef>
              <a:buClrTx/>
              <a:buFontTx/>
              <a:buNone/>
            </a:pPr>
            <a:r>
              <a:rPr lang="it-IT" altLang="it-IT" sz="1800">
                <a:solidFill>
                  <a:schemeClr val="bg1"/>
                </a:solidFill>
              </a:rPr>
              <a:t>Direzione centrale salute, politiche sociali e disabilita’</a:t>
            </a:r>
          </a:p>
          <a:p>
            <a:pPr algn="ctr" eaLnBrk="1" hangingPunct="1">
              <a:spcBef>
                <a:spcPct val="50000"/>
              </a:spcBef>
              <a:buClrTx/>
              <a:buFontTx/>
              <a:buNone/>
            </a:pPr>
            <a:r>
              <a:rPr lang="it-IT" altLang="it-IT" sz="1400">
                <a:solidFill>
                  <a:schemeClr val="bg1"/>
                </a:solidFill>
              </a:rPr>
              <a:t>unità operativa specialistica (uos) di bilancio e coordinamento strategico</a:t>
            </a:r>
          </a:p>
        </p:txBody>
      </p:sp>
    </p:spTree>
    <p:custDataLst>
      <p:tags r:id="rId1"/>
    </p:custDataLst>
  </p:cSld>
  <p:clrMapOvr>
    <a:masterClrMapping/>
  </p:clrMapOvr>
  <p:transition spd="slow" advTm="37176">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2553"/>
                                        </p:tgtEl>
                                        <p:attrNameLst>
                                          <p:attrName>style.visibility</p:attrName>
                                        </p:attrNameLst>
                                      </p:cBhvr>
                                      <p:to>
                                        <p:strVal val="visible"/>
                                      </p:to>
                                    </p:set>
                                    <p:animEffect transition="in" filter="wipe(right)">
                                      <p:cBhvr>
                                        <p:cTn id="7" dur="500"/>
                                        <p:tgtEl>
                                          <p:spTgt spid="225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55"/>
                                        </p:tgtEl>
                                        <p:attrNameLst>
                                          <p:attrName>style.visibility</p:attrName>
                                        </p:attrNameLst>
                                      </p:cBhvr>
                                      <p:to>
                                        <p:strVal val="visible"/>
                                      </p:to>
                                    </p:set>
                                    <p:animEffect transition="in" filter="fade">
                                      <p:cBhvr>
                                        <p:cTn id="12" dur="500"/>
                                        <p:tgtEl>
                                          <p:spTgt spid="22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logo, simbolo, bianco, Elementi grafici&#10;&#10;Il contenuto generato dall'IA potrebbe non essere corretto.">
            <a:extLst>
              <a:ext uri="{FF2B5EF4-FFF2-40B4-BE49-F238E27FC236}">
                <a16:creationId xmlns:a16="http://schemas.microsoft.com/office/drawing/2014/main" id="{5ADEB317-430F-8FAB-97A3-FB98EADD9B1E}"/>
              </a:ext>
            </a:extLst>
          </p:cNvPr>
          <p:cNvPicPr>
            <a:picLocks noChangeAspect="1"/>
          </p:cNvPicPr>
          <p:nvPr/>
        </p:nvPicPr>
        <p:blipFill>
          <a:blip r:embed="rId2">
            <a:alphaModFix amt="20000"/>
          </a:blip>
          <a:stretch>
            <a:fillRect/>
          </a:stretch>
        </p:blipFill>
        <p:spPr>
          <a:xfrm rot="457058">
            <a:off x="5024438" y="1200150"/>
            <a:ext cx="2398712" cy="4799013"/>
          </a:xfrm>
          <a:prstGeom prst="rect">
            <a:avLst/>
          </a:prstGeom>
          <a:ln>
            <a:noFill/>
          </a:ln>
          <a:effectLst>
            <a:outerShdw blurRad="292100" dist="139700" dir="2700000" algn="tl" rotWithShape="0">
              <a:srgbClr val="333333">
                <a:alpha val="65000"/>
              </a:srgbClr>
            </a:outerShdw>
          </a:effectLst>
        </p:spPr>
      </p:pic>
      <p:sp>
        <p:nvSpPr>
          <p:cNvPr id="47107" name="Titolo 1">
            <a:extLst>
              <a:ext uri="{FF2B5EF4-FFF2-40B4-BE49-F238E27FC236}">
                <a16:creationId xmlns:a16="http://schemas.microsoft.com/office/drawing/2014/main" id="{DC94F2E2-3CC2-828C-7E18-162C6FC9DF89}"/>
              </a:ext>
            </a:extLst>
          </p:cNvPr>
          <p:cNvSpPr>
            <a:spLocks noGrp="1" noChangeArrowheads="1"/>
          </p:cNvSpPr>
          <p:nvPr>
            <p:ph type="title"/>
          </p:nvPr>
        </p:nvSpPr>
        <p:spPr>
          <a:xfrm>
            <a:off x="250825" y="1196975"/>
            <a:ext cx="8785225" cy="422275"/>
          </a:xfrm>
        </p:spPr>
        <p:txBody>
          <a:bodyPr/>
          <a:lstStyle/>
          <a:p>
            <a:r>
              <a:rPr lang="it-IT" altLang="it-IT" sz="3200">
                <a:solidFill>
                  <a:schemeClr val="accent2"/>
                </a:solidFill>
                <a:ea typeface="inter"/>
                <a:cs typeface="inter"/>
              </a:rPr>
              <a:t>Beneficiari degli incentivi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EF2D41B9-E903-4CB4-A35A-D49D3392F25A}"/>
              </a:ext>
            </a:extLst>
          </p:cNvPr>
          <p:cNvSpPr>
            <a:spLocks noGrp="1" noChangeArrowheads="1"/>
          </p:cNvSpPr>
          <p:nvPr>
            <p:ph idx="1"/>
          </p:nvPr>
        </p:nvSpPr>
        <p:spPr>
          <a:xfrm>
            <a:off x="179388" y="1989138"/>
            <a:ext cx="8785225" cy="3960812"/>
          </a:xfrm>
        </p:spPr>
        <p:txBody>
          <a:bodyPr/>
          <a:lstStyle/>
          <a:p>
            <a:pPr marL="0" indent="0">
              <a:spcBef>
                <a:spcPts val="0"/>
              </a:spcBef>
              <a:spcAft>
                <a:spcPts val="600"/>
              </a:spcAft>
              <a:buFontTx/>
              <a:buNone/>
              <a:defRPr/>
            </a:pPr>
            <a:r>
              <a:rPr lang="it-IT" altLang="it-IT" sz="2000" kern="100" dirty="0"/>
              <a:t>I soggetti beneficiari sono:</a:t>
            </a:r>
          </a:p>
          <a:p>
            <a:pPr>
              <a:spcBef>
                <a:spcPts val="0"/>
              </a:spcBef>
              <a:spcAft>
                <a:spcPts val="600"/>
              </a:spcAft>
              <a:defRPr/>
            </a:pPr>
            <a:r>
              <a:rPr lang="it-IT" altLang="it-IT" sz="2000" b="1" kern="100" dirty="0"/>
              <a:t>per i servizi di consulenza strategica:</a:t>
            </a:r>
            <a:r>
              <a:rPr lang="it-IT" altLang="it-IT" sz="2000" kern="100" dirty="0"/>
              <a:t> le cooperative sociali che forniscono servizi sociosanitari, socioassistenziali ed educativi, iscritte nella sezione a) dell’Albo, le cooperative sociali iscritte nella sezione b) dell’Albo, i consorzi di cooperative sociali di cui all’articolo 8 della legge 381/1991, iscritti nella sezione c) dell’Albo;</a:t>
            </a:r>
          </a:p>
          <a:p>
            <a:pPr>
              <a:spcBef>
                <a:spcPts val="0"/>
              </a:spcBef>
              <a:spcAft>
                <a:spcPts val="600"/>
              </a:spcAft>
              <a:defRPr/>
            </a:pPr>
            <a:endParaRPr lang="it-IT" altLang="it-IT" sz="2000" kern="100" dirty="0"/>
          </a:p>
          <a:p>
            <a:pPr>
              <a:spcBef>
                <a:spcPts val="0"/>
              </a:spcBef>
              <a:spcAft>
                <a:spcPts val="600"/>
              </a:spcAft>
              <a:defRPr/>
            </a:pPr>
            <a:r>
              <a:rPr lang="it-IT" altLang="it-IT" sz="2000" b="1" kern="100" dirty="0"/>
              <a:t>per i progetti di sviluppo e ricerca:</a:t>
            </a:r>
            <a:r>
              <a:rPr lang="it-IT" altLang="it-IT" sz="2000" kern="100" dirty="0"/>
              <a:t> le associazioni regionali di rappresentanza, assistenza e tutela del movimento cooperativo.</a:t>
            </a:r>
          </a:p>
          <a:p>
            <a:pPr>
              <a:spcBef>
                <a:spcPts val="0"/>
              </a:spcBef>
              <a:spcAft>
                <a:spcPts val="600"/>
              </a:spcAft>
              <a:defRPr/>
            </a:pPr>
            <a:endParaRPr lang="it-IT" altLang="it-IT" sz="2000" kern="100" dirty="0"/>
          </a:p>
          <a:p>
            <a:pPr marL="0" indent="0">
              <a:spcBef>
                <a:spcPts val="0"/>
              </a:spcBef>
              <a:spcAft>
                <a:spcPts val="600"/>
              </a:spcAft>
              <a:buFontTx/>
              <a:buNone/>
              <a:defRPr/>
            </a:pPr>
            <a:r>
              <a:rPr lang="it-IT" sz="2000" kern="100" dirty="0"/>
              <a:t>I requisiti soggettivi sopra elencati sono condizione per la concessione del contributo e devono sussistere sino alla liquidazione.</a:t>
            </a:r>
            <a:endParaRPr lang="it-IT" altLang="it-IT" sz="2000" kern="100" dirty="0"/>
          </a:p>
          <a:p>
            <a:pPr marL="0" indent="0">
              <a:spcBef>
                <a:spcPts val="0"/>
              </a:spcBef>
              <a:spcAft>
                <a:spcPts val="600"/>
              </a:spcAft>
              <a:buFontTx/>
              <a:buNone/>
              <a:defRPr/>
            </a:pPr>
            <a:endParaRPr lang="it-IT" altLang="it-IT" sz="2000" kern="100" dirty="0">
              <a:solidFill>
                <a:srgbClr val="FF0000"/>
              </a:solidFill>
            </a:endParaRPr>
          </a:p>
        </p:txBody>
      </p:sp>
      <p:pic>
        <p:nvPicPr>
          <p:cNvPr id="3" name="Immagine 2" descr="Immagine che contiene logo, simbolo, bianco, Elementi grafici&#10;&#10;Il contenuto generato dall'IA potrebbe non essere corretto.">
            <a:extLst>
              <a:ext uri="{FF2B5EF4-FFF2-40B4-BE49-F238E27FC236}">
                <a16:creationId xmlns:a16="http://schemas.microsoft.com/office/drawing/2014/main" id="{3FCAE710-15EC-BB0E-3F4E-931BDD9A493D}"/>
              </a:ext>
            </a:extLst>
          </p:cNvPr>
          <p:cNvPicPr>
            <a:picLocks noChangeAspect="1"/>
          </p:cNvPicPr>
          <p:nvPr/>
        </p:nvPicPr>
        <p:blipFill>
          <a:blip r:embed="rId2"/>
          <a:stretch>
            <a:fillRect/>
          </a:stretch>
        </p:blipFill>
        <p:spPr>
          <a:xfrm rot="699595">
            <a:off x="4859338" y="1012825"/>
            <a:ext cx="627062" cy="1250950"/>
          </a:xfrm>
          <a:prstGeom prst="rect">
            <a:avLst/>
          </a:prstGeom>
          <a:ln>
            <a:noFill/>
          </a:ln>
          <a:effectLst>
            <a:outerShdw blurRad="292100" dist="139700" dir="2700000" algn="tl" rotWithShape="0">
              <a:srgbClr val="333333">
                <a:alpha val="65000"/>
              </a:srgbClr>
            </a:outerShdw>
          </a:effectLst>
        </p:spPr>
      </p:pic>
      <p:pic>
        <p:nvPicPr>
          <p:cNvPr id="5" name="Immagine 4" descr="Immagine che contiene logo, simbolo, bianco, Elementi grafici&#10;&#10;Il contenuto generato dall'IA potrebbe non essere corretto.">
            <a:extLst>
              <a:ext uri="{FF2B5EF4-FFF2-40B4-BE49-F238E27FC236}">
                <a16:creationId xmlns:a16="http://schemas.microsoft.com/office/drawing/2014/main" id="{E0364331-3A94-B49B-4A8C-600A42660853}"/>
              </a:ext>
            </a:extLst>
          </p:cNvPr>
          <p:cNvPicPr>
            <a:picLocks noChangeAspect="1"/>
          </p:cNvPicPr>
          <p:nvPr/>
        </p:nvPicPr>
        <p:blipFill>
          <a:blip r:embed="rId2"/>
          <a:stretch>
            <a:fillRect/>
          </a:stretch>
        </p:blipFill>
        <p:spPr>
          <a:xfrm rot="457058">
            <a:off x="7445375" y="1089025"/>
            <a:ext cx="555625" cy="11096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2464BE-8F21-7771-2CC6-715FE38AD79F}"/>
              </a:ext>
            </a:extLst>
          </p:cNvPr>
          <p:cNvSpPr txBox="1">
            <a:spLocks noChangeArrowheads="1"/>
          </p:cNvSpPr>
          <p:nvPr/>
        </p:nvSpPr>
        <p:spPr bwMode="auto">
          <a:xfrm>
            <a:off x="261938" y="981075"/>
            <a:ext cx="8785225" cy="576263"/>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Iniziative oggetto di contributo</a:t>
            </a:r>
            <a:endParaRPr lang="it-IT" altLang="it-IT" sz="2000" kern="0" dirty="0">
              <a:solidFill>
                <a:schemeClr val="accent2"/>
              </a:solidFill>
            </a:endParaRPr>
          </a:p>
        </p:txBody>
      </p:sp>
      <p:sp>
        <p:nvSpPr>
          <p:cNvPr id="3" name="Segnaposto contenuto 2">
            <a:extLst>
              <a:ext uri="{FF2B5EF4-FFF2-40B4-BE49-F238E27FC236}">
                <a16:creationId xmlns:a16="http://schemas.microsoft.com/office/drawing/2014/main" id="{E322923E-7068-82CD-922B-CA2ED15CFC42}"/>
              </a:ext>
            </a:extLst>
          </p:cNvPr>
          <p:cNvSpPr txBox="1">
            <a:spLocks noChangeArrowheads="1"/>
          </p:cNvSpPr>
          <p:nvPr/>
        </p:nvSpPr>
        <p:spPr bwMode="auto">
          <a:xfrm>
            <a:off x="239713" y="1700213"/>
            <a:ext cx="8653462" cy="4176712"/>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lgn="just">
              <a:spcBef>
                <a:spcPts val="0"/>
              </a:spcBef>
              <a:spcAft>
                <a:spcPts val="600"/>
              </a:spcAft>
              <a:buFontTx/>
              <a:buNone/>
              <a:defRPr/>
            </a:pPr>
            <a:r>
              <a:rPr lang="it-IT" altLang="it-IT" sz="2000" b="1" kern="100" dirty="0"/>
              <a:t>Per i servizi di consulenza strategica </a:t>
            </a:r>
            <a:r>
              <a:rPr lang="it-IT" altLang="it-IT" sz="2000" kern="100" dirty="0"/>
              <a:t>si intendono e sono finanziabili le iniziative volte all’acquisizione di </a:t>
            </a:r>
            <a:r>
              <a:rPr lang="it-IT" sz="2000" kern="100" dirty="0"/>
              <a:t>servizi per la definizione di strategie d’impresa, finalizzati allo sviluppo e alla crescita, non continuativi, non ripetibili e non attinenti all’ordinaria amministrazione dell’impresa, prestati da consulenti esterni.</a:t>
            </a:r>
            <a:endParaRPr lang="it-IT" altLang="it-IT" sz="2000" kern="100" dirty="0"/>
          </a:p>
          <a:p>
            <a:pPr marL="0" indent="0" algn="just">
              <a:spcBef>
                <a:spcPts val="0"/>
              </a:spcBef>
              <a:spcAft>
                <a:spcPts val="600"/>
              </a:spcAft>
              <a:buFontTx/>
              <a:buNone/>
              <a:defRPr/>
            </a:pPr>
            <a:endParaRPr lang="it-IT" altLang="it-IT" sz="2000" kern="100" dirty="0"/>
          </a:p>
          <a:p>
            <a:pPr marL="0" indent="0" algn="just">
              <a:spcBef>
                <a:spcPts val="0"/>
              </a:spcBef>
              <a:spcAft>
                <a:spcPts val="600"/>
              </a:spcAft>
              <a:buFontTx/>
              <a:buNone/>
              <a:defRPr/>
            </a:pPr>
            <a:r>
              <a:rPr lang="it-IT" altLang="it-IT" sz="2000" b="1" kern="100" dirty="0"/>
              <a:t>Per progetti di sviluppo e ricerca </a:t>
            </a:r>
            <a:r>
              <a:rPr lang="it-IT" altLang="it-IT" sz="2000" kern="100" dirty="0"/>
              <a:t>si intendono e sono finanziabili i progetti attinenti a servizi non aventi natura economica e privi di riflessi economici sui servizi offerti, di durata non superiore a due anni, concernenti la promozione della cooperazione sociale, lo sviluppo dell'occupazione nel settore, la promozione e diffusione degli strumenti di relazione tra cooperative sociali ed enti pubblici, la creazione di reti informatiche, l'individuazione di fabbisogni formativi del settore, l'istituzione di osservatori sulla cooperazione sociale e la raccolta ed elaborazione di dati relativi alle attività svolte e ai risultati ottenuti dalle cooperative sociali.</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2596F4-C296-1835-F0C2-2B78F7BE65AF}"/>
              </a:ext>
            </a:extLst>
          </p:cNvPr>
          <p:cNvSpPr txBox="1">
            <a:spLocks noChangeArrowheads="1"/>
          </p:cNvSpPr>
          <p:nvPr/>
        </p:nvSpPr>
        <p:spPr bwMode="auto">
          <a:xfrm>
            <a:off x="261938" y="981075"/>
            <a:ext cx="8785225" cy="576263"/>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Regime e intensità degli aiuti</a:t>
            </a:r>
            <a:endParaRPr lang="it-IT" altLang="it-IT" sz="2000" kern="0" dirty="0">
              <a:solidFill>
                <a:schemeClr val="accent2"/>
              </a:solidFill>
            </a:endParaRPr>
          </a:p>
        </p:txBody>
      </p:sp>
      <p:sp>
        <p:nvSpPr>
          <p:cNvPr id="3" name="Segnaposto contenuto 2">
            <a:extLst>
              <a:ext uri="{FF2B5EF4-FFF2-40B4-BE49-F238E27FC236}">
                <a16:creationId xmlns:a16="http://schemas.microsoft.com/office/drawing/2014/main" id="{0343A804-F781-F8FB-361C-6C229E90F947}"/>
              </a:ext>
            </a:extLst>
          </p:cNvPr>
          <p:cNvSpPr txBox="1">
            <a:spLocks noChangeArrowheads="1"/>
          </p:cNvSpPr>
          <p:nvPr/>
        </p:nvSpPr>
        <p:spPr bwMode="auto">
          <a:xfrm>
            <a:off x="239713" y="1557338"/>
            <a:ext cx="8785225" cy="4319587"/>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spcBef>
                <a:spcPts val="0"/>
              </a:spcBef>
              <a:spcAft>
                <a:spcPts val="600"/>
              </a:spcAft>
              <a:buFontTx/>
              <a:buNone/>
              <a:defRPr/>
            </a:pPr>
            <a:r>
              <a:rPr lang="it-IT" altLang="it-IT" sz="2000" b="1" kern="100" dirty="0"/>
              <a:t>Per i servizi di consulenza strategica:</a:t>
            </a:r>
            <a:endParaRPr lang="it-IT" altLang="it-IT" sz="2000" kern="100" dirty="0"/>
          </a:p>
          <a:p>
            <a:pPr marL="0" indent="0">
              <a:spcBef>
                <a:spcPts val="0"/>
              </a:spcBef>
              <a:spcAft>
                <a:spcPts val="600"/>
              </a:spcAft>
              <a:buFontTx/>
              <a:buNone/>
              <a:defRPr/>
            </a:pPr>
            <a:r>
              <a:rPr lang="it-IT" altLang="it-IT" sz="2000" kern="100" dirty="0"/>
              <a:t>I contributi vengono concessi esclusivamente in regime di aiuti </a:t>
            </a:r>
            <a:r>
              <a:rPr lang="it-IT" altLang="it-IT" sz="2000" b="1" kern="100" dirty="0"/>
              <a:t>“De minimis” generale di cui al Regolamento (UE) n. 2023/2831 e nel settore agricolo di cui al Regolamento (UE) n. 1408/2013 e ss.mm.ii..</a:t>
            </a:r>
          </a:p>
          <a:p>
            <a:pPr marL="0" indent="0">
              <a:spcBef>
                <a:spcPts val="0"/>
              </a:spcBef>
              <a:spcAft>
                <a:spcPts val="600"/>
              </a:spcAft>
              <a:buFontTx/>
              <a:buNone/>
              <a:defRPr/>
            </a:pPr>
            <a:r>
              <a:rPr lang="it-IT" altLang="it-IT" sz="2000" kern="100" dirty="0"/>
              <a:t>La </a:t>
            </a:r>
            <a:r>
              <a:rPr lang="it-IT" altLang="it-IT" sz="2000" b="1" kern="100" dirty="0"/>
              <a:t>misura massima  dei contributi </a:t>
            </a:r>
            <a:r>
              <a:rPr lang="it-IT" altLang="it-IT" sz="2000" kern="100" dirty="0"/>
              <a:t>non può essere superiore al </a:t>
            </a:r>
            <a:r>
              <a:rPr lang="it-IT" altLang="it-IT" sz="2000" b="1" kern="100" dirty="0"/>
              <a:t>40%</a:t>
            </a:r>
            <a:r>
              <a:rPr lang="it-IT" altLang="it-IT" sz="2000" kern="100" dirty="0"/>
              <a:t> della spesa ammessa che a sua volta non può essere superiore a </a:t>
            </a:r>
            <a:r>
              <a:rPr lang="it-IT" altLang="it-IT" sz="2000" b="1" kern="100" dirty="0"/>
              <a:t>30.000,00 </a:t>
            </a:r>
            <a:r>
              <a:rPr lang="it-IT" altLang="it-IT" sz="2000" kern="100" dirty="0"/>
              <a:t>euro.</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b="1" kern="100" dirty="0"/>
              <a:t>Per progetti di sviluppo e ricerca:</a:t>
            </a:r>
          </a:p>
          <a:p>
            <a:pPr marL="0" indent="0">
              <a:spcBef>
                <a:spcPts val="0"/>
              </a:spcBef>
              <a:spcAft>
                <a:spcPts val="600"/>
              </a:spcAft>
              <a:buFontTx/>
              <a:buNone/>
              <a:defRPr/>
            </a:pPr>
            <a:r>
              <a:rPr lang="it-IT" altLang="it-IT" sz="2000" kern="100" dirty="0"/>
              <a:t>I contributi </a:t>
            </a:r>
            <a:r>
              <a:rPr lang="it-IT" altLang="it-IT" sz="2000" b="1" kern="100" dirty="0"/>
              <a:t>non costituiscono aiuto di Stato</a:t>
            </a:r>
          </a:p>
          <a:p>
            <a:pPr marL="0" indent="0">
              <a:spcBef>
                <a:spcPts val="0"/>
              </a:spcBef>
              <a:spcAft>
                <a:spcPts val="600"/>
              </a:spcAft>
              <a:buFontTx/>
              <a:buNone/>
              <a:defRPr/>
            </a:pPr>
            <a:r>
              <a:rPr lang="it-IT" altLang="it-IT" sz="2000" kern="100" dirty="0"/>
              <a:t>La </a:t>
            </a:r>
            <a:r>
              <a:rPr lang="it-IT" altLang="it-IT" sz="2000" b="1" kern="100" dirty="0"/>
              <a:t>misura massima  dei contributi </a:t>
            </a:r>
            <a:r>
              <a:rPr lang="it-IT" altLang="it-IT" sz="2000" kern="100" dirty="0"/>
              <a:t>non può essere superiore al </a:t>
            </a:r>
            <a:r>
              <a:rPr lang="it-IT" altLang="it-IT" sz="2000" b="1" kern="100" dirty="0"/>
              <a:t>40%</a:t>
            </a:r>
            <a:r>
              <a:rPr lang="it-IT" altLang="it-IT" sz="2000" kern="100" dirty="0"/>
              <a:t> della spesa ammessa che a sua volta non può essere superiore a </a:t>
            </a:r>
            <a:r>
              <a:rPr lang="it-IT" altLang="it-IT" sz="2000" b="1" kern="100" dirty="0"/>
              <a:t>50.000,00 </a:t>
            </a:r>
            <a:r>
              <a:rPr lang="it-IT" altLang="it-IT" sz="2000" kern="100" dirty="0"/>
              <a:t>euro.</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magine 5" descr="Immagine che contiene orologio, Orologio da parete, Orologio al quarzo, cerchio&#10;&#10;Il contenuto generato dall'IA potrebbe non essere corretto.">
            <a:extLst>
              <a:ext uri="{FF2B5EF4-FFF2-40B4-BE49-F238E27FC236}">
                <a16:creationId xmlns:a16="http://schemas.microsoft.com/office/drawing/2014/main" id="{F99C6183-21C8-C67A-EB9C-018D8826D9BE}"/>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476375" y="1773238"/>
            <a:ext cx="370205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a:extLst>
              <a:ext uri="{FF2B5EF4-FFF2-40B4-BE49-F238E27FC236}">
                <a16:creationId xmlns:a16="http://schemas.microsoft.com/office/drawing/2014/main" id="{0160C950-AFED-7FA7-F23A-F80BF38C547E}"/>
              </a:ext>
            </a:extLst>
          </p:cNvPr>
          <p:cNvSpPr txBox="1">
            <a:spLocks noChangeArrowheads="1"/>
          </p:cNvSpPr>
          <p:nvPr/>
        </p:nvSpPr>
        <p:spPr bwMode="auto">
          <a:xfrm>
            <a:off x="323850" y="1135063"/>
            <a:ext cx="8280400"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lgn="just">
              <a:defRPr/>
            </a:pPr>
            <a:r>
              <a:rPr lang="it-IT" altLang="it-IT" sz="3200" kern="0" dirty="0">
                <a:solidFill>
                  <a:schemeClr val="accent2"/>
                </a:solidFill>
                <a:ea typeface="inter"/>
                <a:cs typeface="inter"/>
              </a:rPr>
              <a:t>Termini di realizzazione delle iniziative</a:t>
            </a:r>
            <a:endParaRPr lang="it-IT" altLang="it-IT" sz="2000" kern="0" dirty="0">
              <a:solidFill>
                <a:schemeClr val="accent2"/>
              </a:solidFill>
            </a:endParaRPr>
          </a:p>
        </p:txBody>
      </p:sp>
      <p:sp>
        <p:nvSpPr>
          <p:cNvPr id="4" name="Segnaposto contenuto 2">
            <a:extLst>
              <a:ext uri="{FF2B5EF4-FFF2-40B4-BE49-F238E27FC236}">
                <a16:creationId xmlns:a16="http://schemas.microsoft.com/office/drawing/2014/main" id="{550BD076-1327-1E90-A6D9-AF78A6854E8A}"/>
              </a:ext>
            </a:extLst>
          </p:cNvPr>
          <p:cNvSpPr txBox="1">
            <a:spLocks noChangeArrowheads="1"/>
          </p:cNvSpPr>
          <p:nvPr/>
        </p:nvSpPr>
        <p:spPr bwMode="auto">
          <a:xfrm>
            <a:off x="250825" y="1773238"/>
            <a:ext cx="8785225" cy="3835400"/>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lgn="just">
              <a:spcBef>
                <a:spcPts val="0"/>
              </a:spcBef>
              <a:spcAft>
                <a:spcPts val="600"/>
              </a:spcAft>
              <a:buFontTx/>
              <a:buNone/>
              <a:defRPr/>
            </a:pPr>
            <a:r>
              <a:rPr lang="it-IT" altLang="it-IT" sz="2000" kern="100" dirty="0"/>
              <a:t>Tenuto conto della loro natura sono ammesse a contributo le iniziative avviate e le relative spese (sostenute e fatturate) dall’1 gennaio del secondo anno antecedente a quello di presentazione della domanda e fino al 31 dicembre dell’anno antecedente a quello di presentazione della domanda. </a:t>
            </a:r>
          </a:p>
          <a:p>
            <a:pPr marL="0" indent="0" algn="just">
              <a:spcBef>
                <a:spcPts val="0"/>
              </a:spcBef>
              <a:spcAft>
                <a:spcPts val="600"/>
              </a:spcAft>
              <a:buFontTx/>
              <a:buNone/>
              <a:defRPr/>
            </a:pPr>
            <a:endParaRPr lang="it-IT" altLang="it-IT" sz="2000" kern="100" dirty="0"/>
          </a:p>
          <a:p>
            <a:pPr marL="0" indent="0" algn="just">
              <a:spcBef>
                <a:spcPts val="0"/>
              </a:spcBef>
              <a:spcAft>
                <a:spcPts val="600"/>
              </a:spcAft>
              <a:buFontTx/>
              <a:buNone/>
              <a:defRPr/>
            </a:pPr>
            <a:r>
              <a:rPr lang="it-IT" altLang="it-IT" sz="2000" kern="100" dirty="0"/>
              <a:t>Per avvio dell’iniziativa si intende la data di inizio dell’attività di consulenza o del progetto o, se non disponibile, la data della prima fattura o documento equivalente.</a:t>
            </a:r>
          </a:p>
          <a:p>
            <a:pPr marL="0" indent="0" algn="just">
              <a:spcBef>
                <a:spcPts val="0"/>
              </a:spcBef>
              <a:spcAft>
                <a:spcPts val="600"/>
              </a:spcAft>
              <a:buFontTx/>
              <a:buNone/>
              <a:defRPr/>
            </a:pPr>
            <a:endParaRPr lang="it-IT" altLang="it-IT" sz="2000" kern="100" dirty="0"/>
          </a:p>
          <a:p>
            <a:pPr marL="0" indent="0" algn="just">
              <a:spcBef>
                <a:spcPts val="0"/>
              </a:spcBef>
              <a:spcAft>
                <a:spcPts val="600"/>
              </a:spcAft>
              <a:buFontTx/>
              <a:buNone/>
              <a:defRPr/>
            </a:pPr>
            <a:r>
              <a:rPr lang="it-IT" altLang="it-IT" sz="2000" kern="100" dirty="0"/>
              <a:t>Per conclusione dell’iniziativa si intende la data di ultimazione del servizio o progetto, o, in mancanza, dalla data della fattura di saldo o documento equivalente.</a:t>
            </a:r>
          </a:p>
        </p:txBody>
      </p:sp>
      <p:pic>
        <p:nvPicPr>
          <p:cNvPr id="50181" name="Immagine 4" descr="Immagine che contiene orologio, Orologio da parete, Orologio al quarzo, cerchio&#10;&#10;Il contenuto generato dall'IA potrebbe non essere corretto.">
            <a:extLst>
              <a:ext uri="{FF2B5EF4-FFF2-40B4-BE49-F238E27FC236}">
                <a16:creationId xmlns:a16="http://schemas.microsoft.com/office/drawing/2014/main" id="{826B5A0D-D5E6-7761-E646-EA8133F87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981075"/>
            <a:ext cx="5857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olo 1">
            <a:extLst>
              <a:ext uri="{FF2B5EF4-FFF2-40B4-BE49-F238E27FC236}">
                <a16:creationId xmlns:a16="http://schemas.microsoft.com/office/drawing/2014/main" id="{A6DB2262-BED8-C88C-B7F2-721B071FEBD1}"/>
              </a:ext>
            </a:extLst>
          </p:cNvPr>
          <p:cNvSpPr>
            <a:spLocks noGrp="1" noChangeArrowheads="1"/>
          </p:cNvSpPr>
          <p:nvPr>
            <p:ph type="title"/>
          </p:nvPr>
        </p:nvSpPr>
        <p:spPr>
          <a:xfrm>
            <a:off x="192088" y="1104900"/>
            <a:ext cx="8785225" cy="595313"/>
          </a:xfrm>
        </p:spPr>
        <p:txBody>
          <a:bodyPr/>
          <a:lstStyle/>
          <a:p>
            <a:r>
              <a:rPr lang="it-IT" altLang="it-IT" sz="3200">
                <a:solidFill>
                  <a:schemeClr val="accent2"/>
                </a:solidFill>
                <a:ea typeface="inter"/>
                <a:cs typeface="inter"/>
              </a:rPr>
              <a:t>Spese e pagamenti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AB08AED7-CB49-F7FB-2BCC-3E8DCE6DA38D}"/>
              </a:ext>
            </a:extLst>
          </p:cNvPr>
          <p:cNvSpPr>
            <a:spLocks noGrp="1" noChangeArrowheads="1"/>
          </p:cNvSpPr>
          <p:nvPr>
            <p:ph idx="1"/>
          </p:nvPr>
        </p:nvSpPr>
        <p:spPr>
          <a:xfrm>
            <a:off x="179388" y="1773238"/>
            <a:ext cx="8785225" cy="4103687"/>
          </a:xfrm>
        </p:spPr>
        <p:txBody>
          <a:bodyPr/>
          <a:lstStyle/>
          <a:p>
            <a:pPr marL="0" indent="0">
              <a:buFontTx/>
              <a:buNone/>
              <a:defRPr/>
            </a:pPr>
            <a:r>
              <a:rPr lang="it-IT" altLang="it-IT" sz="2000" kern="100" dirty="0"/>
              <a:t>Sono ammesse le spese dei consulenti e i costi di personale e materiali per la realizzazione del progetto e per l’assistenza tecnica.</a:t>
            </a:r>
          </a:p>
          <a:p>
            <a:pPr marL="0" indent="0">
              <a:buFontTx/>
              <a:buNone/>
              <a:defRPr/>
            </a:pPr>
            <a:endParaRPr lang="it-IT" altLang="it-IT" sz="2000" b="1" kern="100" dirty="0"/>
          </a:p>
          <a:p>
            <a:pPr marL="0" indent="0">
              <a:buFontTx/>
              <a:buNone/>
              <a:defRPr/>
            </a:pPr>
            <a:r>
              <a:rPr lang="it-IT" altLang="it-IT" sz="2000" b="1" kern="100" dirty="0"/>
              <a:t>Per i servizi di consulenza strategica </a:t>
            </a:r>
            <a:r>
              <a:rPr lang="it-IT" altLang="it-IT" sz="2000" kern="100" dirty="0"/>
              <a:t>sono ammessi </a:t>
            </a:r>
            <a:r>
              <a:rPr lang="it-IT" altLang="it-IT" sz="2000" b="1" kern="100" dirty="0"/>
              <a:t>esclusivamente</a:t>
            </a:r>
            <a:r>
              <a:rPr lang="it-IT" altLang="it-IT" sz="2000" kern="100" dirty="0"/>
              <a:t> costi di personale esterno. </a:t>
            </a:r>
            <a:r>
              <a:rPr lang="it-IT" altLang="it-IT" sz="2000" u="sng" kern="100" dirty="0"/>
              <a:t>N</a:t>
            </a:r>
            <a:r>
              <a:rPr lang="it-IT" sz="2000" u="sng" kern="100" dirty="0"/>
              <a:t>on sono ammesse spese riferite ai costi salariali del personale dipendente e dei titolari di cariche sociali del richiedente.</a:t>
            </a:r>
            <a:endParaRPr lang="it-IT" altLang="it-IT" sz="2000" u="sng" kern="100" dirty="0"/>
          </a:p>
          <a:p>
            <a:pPr marL="0" indent="0">
              <a:buFontTx/>
              <a:buNone/>
              <a:defRPr/>
            </a:pPr>
            <a:endParaRPr lang="it-IT" altLang="it-IT" sz="2000" b="1" kern="100" dirty="0"/>
          </a:p>
          <a:p>
            <a:pPr marL="0" indent="0">
              <a:buFontTx/>
              <a:buNone/>
              <a:defRPr/>
            </a:pPr>
            <a:r>
              <a:rPr lang="it-IT" altLang="it-IT" sz="2000" b="1" kern="100" dirty="0"/>
              <a:t>Per progetti di sviluppo e ricerca </a:t>
            </a:r>
            <a:r>
              <a:rPr lang="it-IT" altLang="it-IT" sz="2000" kern="100" dirty="0"/>
              <a:t> sono ammesse anche spese per costi salariali del personale dipendente dell’associazione richiedente nella </a:t>
            </a:r>
            <a:r>
              <a:rPr lang="it-IT" altLang="it-IT" sz="2000" b="1" kern="100" dirty="0"/>
              <a:t>misura massima del 30% </a:t>
            </a:r>
            <a:r>
              <a:rPr lang="it-IT" altLang="it-IT" sz="2000" kern="100" dirty="0"/>
              <a:t>del contributo concedibile e non sono ammesse spese riferite a costi salariali di titolari di cariche sociali dell’associazione richiedente.</a:t>
            </a:r>
          </a:p>
        </p:txBody>
      </p:sp>
      <p:pic>
        <p:nvPicPr>
          <p:cNvPr id="51204" name="Immagine 2" descr="Immagine che contiene giallo&#10;&#10;Il contenuto generato dall'IA potrebbe non essere corretto.">
            <a:extLst>
              <a:ext uri="{FF2B5EF4-FFF2-40B4-BE49-F238E27FC236}">
                <a16:creationId xmlns:a16="http://schemas.microsoft.com/office/drawing/2014/main" id="{A5C0D8CF-B2B3-AA96-4DDA-E8466652BB58}"/>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1244600" y="836613"/>
            <a:ext cx="665480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Immagine 4">
            <a:extLst>
              <a:ext uri="{FF2B5EF4-FFF2-40B4-BE49-F238E27FC236}">
                <a16:creationId xmlns:a16="http://schemas.microsoft.com/office/drawing/2014/main" id="{19EB7888-9379-6A15-A7D9-39430C16D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754063"/>
            <a:ext cx="12954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olo 1">
            <a:extLst>
              <a:ext uri="{FF2B5EF4-FFF2-40B4-BE49-F238E27FC236}">
                <a16:creationId xmlns:a16="http://schemas.microsoft.com/office/drawing/2014/main" id="{35C7A67F-7751-D542-2FD8-8E9612E1B55C}"/>
              </a:ext>
            </a:extLst>
          </p:cNvPr>
          <p:cNvSpPr>
            <a:spLocks noGrp="1" noChangeArrowheads="1"/>
          </p:cNvSpPr>
          <p:nvPr>
            <p:ph type="title"/>
          </p:nvPr>
        </p:nvSpPr>
        <p:spPr>
          <a:xfrm>
            <a:off x="250825" y="1052513"/>
            <a:ext cx="8785225" cy="373062"/>
          </a:xfrm>
        </p:spPr>
        <p:txBody>
          <a:bodyPr/>
          <a:lstStyle/>
          <a:p>
            <a:r>
              <a:rPr lang="it-IT" altLang="it-IT" sz="2000">
                <a:solidFill>
                  <a:schemeClr val="accent2"/>
                </a:solidFill>
                <a:ea typeface="inter"/>
                <a:cs typeface="inter"/>
              </a:rPr>
              <a:t>Spese e pagamenti </a:t>
            </a:r>
            <a:r>
              <a:rPr lang="it-IT" altLang="it-IT" sz="2000" b="0">
                <a:solidFill>
                  <a:schemeClr val="accent2"/>
                </a:solidFill>
                <a:ea typeface="inter"/>
                <a:cs typeface="inter"/>
              </a:rPr>
              <a:t>(segue)</a:t>
            </a:r>
            <a:endParaRPr lang="it-IT" altLang="it-IT" sz="2000" b="0">
              <a:solidFill>
                <a:schemeClr val="accent2"/>
              </a:solidFill>
            </a:endParaRPr>
          </a:p>
        </p:txBody>
      </p:sp>
      <p:sp>
        <p:nvSpPr>
          <p:cNvPr id="12291" name="Segnaposto contenuto 2">
            <a:extLst>
              <a:ext uri="{FF2B5EF4-FFF2-40B4-BE49-F238E27FC236}">
                <a16:creationId xmlns:a16="http://schemas.microsoft.com/office/drawing/2014/main" id="{CF04ECE4-1720-136A-AE55-5D7D45C01F57}"/>
              </a:ext>
            </a:extLst>
          </p:cNvPr>
          <p:cNvSpPr>
            <a:spLocks noGrp="1" noChangeArrowheads="1"/>
          </p:cNvSpPr>
          <p:nvPr>
            <p:ph idx="1"/>
          </p:nvPr>
        </p:nvSpPr>
        <p:spPr>
          <a:xfrm>
            <a:off x="179388" y="1557338"/>
            <a:ext cx="8785225" cy="4392612"/>
          </a:xfrm>
        </p:spPr>
        <p:txBody>
          <a:bodyPr/>
          <a:lstStyle/>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b="1" kern="100" dirty="0"/>
              <a:t>È ammessa a contributo  una sola domanda per ciascuna iniziativa da presentarsi nell’annualità contributiva successiva alla conclusione dell’iniziativa stessa.</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kern="100" dirty="0"/>
              <a:t>I pagamenti devono essere effettuati (</a:t>
            </a:r>
            <a:r>
              <a:rPr lang="it-IT" altLang="it-IT" sz="2000" b="1" kern="100" dirty="0"/>
              <a:t>avvenuto pagamento</a:t>
            </a:r>
            <a:r>
              <a:rPr lang="it-IT" altLang="it-IT" sz="2000" kern="100" dirty="0"/>
              <a:t>) con modalità atte a consentire la tracciabilità: bonifico bancario, assegno bancario, </a:t>
            </a:r>
            <a:r>
              <a:rPr lang="it-IT" altLang="it-IT" sz="2000" kern="100" dirty="0" err="1"/>
              <a:t>Ri.Ba</a:t>
            </a:r>
            <a:r>
              <a:rPr lang="it-IT" altLang="it-IT" sz="2000" kern="100" dirty="0"/>
              <a:t> (ricevuta bancaria) e strumenti elettronici di pagamento </a:t>
            </a:r>
            <a:r>
              <a:rPr lang="it-IT" altLang="it-IT" sz="2000" b="1" kern="100" dirty="0"/>
              <a:t>entro la data di presentazione della domanda</a:t>
            </a:r>
            <a:r>
              <a:rPr lang="it-IT" altLang="it-IT" sz="2000" kern="100" dirty="0"/>
              <a:t>.</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kern="100" dirty="0"/>
              <a:t>Tutti i pagamenti devono avvenire </a:t>
            </a:r>
            <a:r>
              <a:rPr lang="it-IT" altLang="it-IT" sz="2000" b="1" kern="100" dirty="0"/>
              <a:t>direttamente dal beneficiario </a:t>
            </a:r>
            <a:r>
              <a:rPr lang="it-IT" altLang="it-IT" sz="2000" kern="100" dirty="0"/>
              <a:t>(collegati ad un conto corrente bancario o postale intestato al beneficiario)</a:t>
            </a:r>
            <a:r>
              <a:rPr lang="it-IT" altLang="it-IT" sz="2000" b="1" kern="100" dirty="0"/>
              <a:t> al fornitore</a:t>
            </a:r>
            <a:r>
              <a:rPr lang="it-IT" altLang="it-IT" sz="2000" kern="100" dirty="0"/>
              <a:t>.</a:t>
            </a:r>
          </a:p>
        </p:txBody>
      </p:sp>
      <p:pic>
        <p:nvPicPr>
          <p:cNvPr id="52228" name="Immagine 2">
            <a:extLst>
              <a:ext uri="{FF2B5EF4-FFF2-40B4-BE49-F238E27FC236}">
                <a16:creationId xmlns:a16="http://schemas.microsoft.com/office/drawing/2014/main" id="{1F6BEBD3-96C8-36EF-4A23-D9CA7ADBB252}"/>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43000" y="-17145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Immagine 4" descr="Immagine che contiene giallo&#10;&#10;Il contenuto generato dall'IA potrebbe non essere corretto.">
            <a:extLst>
              <a:ext uri="{FF2B5EF4-FFF2-40B4-BE49-F238E27FC236}">
                <a16:creationId xmlns:a16="http://schemas.microsoft.com/office/drawing/2014/main" id="{2B672CEA-2134-C0F6-75FD-3B0BEEF01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063" y="5300663"/>
            <a:ext cx="871537"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magine 5" descr="Immagine che contiene giallo&#10;&#10;Il contenuto generato dall'IA potrebbe non essere corretto.">
            <a:extLst>
              <a:ext uri="{FF2B5EF4-FFF2-40B4-BE49-F238E27FC236}">
                <a16:creationId xmlns:a16="http://schemas.microsoft.com/office/drawing/2014/main" id="{56D19D5C-0B54-4AF3-D6B5-550C40A9F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338" y="5253038"/>
            <a:ext cx="8731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24">
            <a:extLst>
              <a:ext uri="{FF2B5EF4-FFF2-40B4-BE49-F238E27FC236}">
                <a16:creationId xmlns:a16="http://schemas.microsoft.com/office/drawing/2014/main" id="{3BEDC7AE-A975-4457-AA91-BF883EF75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3" name="Text Box 25">
            <a:extLst>
              <a:ext uri="{FF2B5EF4-FFF2-40B4-BE49-F238E27FC236}">
                <a16:creationId xmlns:a16="http://schemas.microsoft.com/office/drawing/2014/main" id="{CA56B793-9032-06A9-930E-081FEB20B868}"/>
              </a:ext>
            </a:extLst>
          </p:cNvPr>
          <p:cNvSpPr txBox="1">
            <a:spLocks noChangeArrowheads="1"/>
          </p:cNvSpPr>
          <p:nvPr/>
        </p:nvSpPr>
        <p:spPr bwMode="auto">
          <a:xfrm>
            <a:off x="107950" y="1985963"/>
            <a:ext cx="8856663"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342900">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889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lvl="3" algn="ctr"/>
            <a:r>
              <a:rPr lang="it-IT" altLang="it-IT" sz="3200" b="1">
                <a:solidFill>
                  <a:schemeClr val="bg1"/>
                </a:solidFill>
              </a:rPr>
              <a:t>IL PROCEDIMENTO CONTRIBUTIVO</a:t>
            </a:r>
            <a:endParaRPr lang="it-IT" altLang="it-IT" sz="2200">
              <a:solidFill>
                <a:schemeClr val="bg1"/>
              </a:solidFill>
            </a:endParaRPr>
          </a:p>
          <a:p>
            <a:pPr lvl="3" algn="ctr"/>
            <a:endParaRPr lang="it-IT" altLang="it-IT" sz="2200">
              <a:solidFill>
                <a:schemeClr val="bg1"/>
              </a:solidFill>
            </a:endParaRPr>
          </a:p>
          <a:p>
            <a:pPr lvl="3" algn="ctr"/>
            <a:endParaRPr lang="it-IT" altLang="it-IT" sz="2200">
              <a:solidFill>
                <a:schemeClr val="bg1"/>
              </a:solidFill>
            </a:endParaRPr>
          </a:p>
          <a:p>
            <a:pPr lvl="3" algn="ctr"/>
            <a:endParaRPr lang="it-IT" altLang="it-IT" sz="2200" b="1">
              <a:solidFill>
                <a:schemeClr val="bg1"/>
              </a:solidFill>
            </a:endParaRPr>
          </a:p>
        </p:txBody>
      </p:sp>
      <p:sp>
        <p:nvSpPr>
          <p:cNvPr id="22555" name="Text Box 27">
            <a:extLst>
              <a:ext uri="{FF2B5EF4-FFF2-40B4-BE49-F238E27FC236}">
                <a16:creationId xmlns:a16="http://schemas.microsoft.com/office/drawing/2014/main" id="{E396E752-8225-ADDB-7A9E-D282E6F8DB0A}"/>
              </a:ext>
            </a:extLst>
          </p:cNvPr>
          <p:cNvSpPr txBox="1">
            <a:spLocks noChangeArrowheads="1"/>
          </p:cNvSpPr>
          <p:nvPr/>
        </p:nvSpPr>
        <p:spPr bwMode="auto">
          <a:xfrm>
            <a:off x="9525" y="6075363"/>
            <a:ext cx="9144000"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algn="ctr" eaLnBrk="1" hangingPunct="1">
              <a:spcBef>
                <a:spcPct val="50000"/>
              </a:spcBef>
              <a:buClrTx/>
              <a:buFontTx/>
              <a:buNone/>
            </a:pPr>
            <a:r>
              <a:rPr lang="it-IT" altLang="it-IT" sz="1800">
                <a:solidFill>
                  <a:schemeClr val="bg1"/>
                </a:solidFill>
              </a:rPr>
              <a:t>Direzione centrale salute, politiche sociali e disabilita’</a:t>
            </a:r>
          </a:p>
          <a:p>
            <a:pPr algn="ctr" eaLnBrk="1" hangingPunct="1">
              <a:spcBef>
                <a:spcPct val="50000"/>
              </a:spcBef>
              <a:buClrTx/>
              <a:buFontTx/>
              <a:buNone/>
            </a:pPr>
            <a:r>
              <a:rPr lang="it-IT" altLang="it-IT" sz="1400">
                <a:solidFill>
                  <a:schemeClr val="bg1"/>
                </a:solidFill>
              </a:rPr>
              <a:t>unità operativa specialistica (uos) di bilancio e coordinamento strategico</a:t>
            </a:r>
          </a:p>
        </p:txBody>
      </p:sp>
    </p:spTree>
    <p:custDataLst>
      <p:tags r:id="rId1"/>
    </p:custDataLst>
  </p:cSld>
  <p:clrMapOvr>
    <a:masterClrMapping/>
  </p:clrMapOvr>
  <p:transition spd="slow" advTm="37176">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2553"/>
                                        </p:tgtEl>
                                        <p:attrNameLst>
                                          <p:attrName>style.visibility</p:attrName>
                                        </p:attrNameLst>
                                      </p:cBhvr>
                                      <p:to>
                                        <p:strVal val="visible"/>
                                      </p:to>
                                    </p:set>
                                    <p:animEffect transition="in" filter="wipe(right)">
                                      <p:cBhvr>
                                        <p:cTn id="7" dur="500"/>
                                        <p:tgtEl>
                                          <p:spTgt spid="225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55"/>
                                        </p:tgtEl>
                                        <p:attrNameLst>
                                          <p:attrName>style.visibility</p:attrName>
                                        </p:attrNameLst>
                                      </p:cBhvr>
                                      <p:to>
                                        <p:strVal val="visible"/>
                                      </p:to>
                                    </p:set>
                                    <p:animEffect transition="in" filter="fade">
                                      <p:cBhvr>
                                        <p:cTn id="12" dur="500"/>
                                        <p:tgtEl>
                                          <p:spTgt spid="22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5"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olo 1">
            <a:extLst>
              <a:ext uri="{FF2B5EF4-FFF2-40B4-BE49-F238E27FC236}">
                <a16:creationId xmlns:a16="http://schemas.microsoft.com/office/drawing/2014/main" id="{43513155-34E8-4E70-35EF-F99F5354C7CB}"/>
              </a:ext>
            </a:extLst>
          </p:cNvPr>
          <p:cNvSpPr>
            <a:spLocks noGrp="1" noChangeArrowheads="1"/>
          </p:cNvSpPr>
          <p:nvPr>
            <p:ph type="title"/>
          </p:nvPr>
        </p:nvSpPr>
        <p:spPr>
          <a:xfrm>
            <a:off x="250825" y="990600"/>
            <a:ext cx="8785225" cy="422275"/>
          </a:xfrm>
        </p:spPr>
        <p:txBody>
          <a:bodyPr/>
          <a:lstStyle/>
          <a:p>
            <a:r>
              <a:rPr lang="it-IT" altLang="it-IT" sz="3200">
                <a:solidFill>
                  <a:schemeClr val="accent2"/>
                </a:solidFill>
                <a:ea typeface="inter"/>
                <a:cs typeface="inter"/>
              </a:rPr>
              <a:t>Presentazione delle domande</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0F40A7EE-5E1C-EBA8-9C11-8ECE52A38F7C}"/>
              </a:ext>
            </a:extLst>
          </p:cNvPr>
          <p:cNvSpPr>
            <a:spLocks noGrp="1" noChangeArrowheads="1"/>
          </p:cNvSpPr>
          <p:nvPr>
            <p:ph idx="1"/>
          </p:nvPr>
        </p:nvSpPr>
        <p:spPr>
          <a:xfrm>
            <a:off x="179388" y="1557338"/>
            <a:ext cx="8785225" cy="4310062"/>
          </a:xfrm>
        </p:spPr>
        <p:txBody>
          <a:bodyPr/>
          <a:lstStyle/>
          <a:p>
            <a:pPr marL="0" indent="0" algn="just">
              <a:spcBef>
                <a:spcPts val="0"/>
              </a:spcBef>
              <a:spcAft>
                <a:spcPts val="600"/>
              </a:spcAft>
              <a:buFontTx/>
              <a:buNone/>
              <a:defRPr/>
            </a:pPr>
            <a:r>
              <a:rPr lang="it-IT" altLang="it-IT" sz="2000" kern="100" dirty="0"/>
              <a:t>La domanda è presentata:</a:t>
            </a:r>
          </a:p>
          <a:p>
            <a:pPr algn="just">
              <a:spcBef>
                <a:spcPts val="0"/>
              </a:spcBef>
              <a:spcAft>
                <a:spcPts val="600"/>
              </a:spcAft>
              <a:defRPr/>
            </a:pPr>
            <a:r>
              <a:rPr lang="it-IT" altLang="it-IT" sz="2000" kern="100" dirty="0"/>
              <a:t>tra il 15 gennaio e il 31 marzo (per il solo 2026 dal 2 marzo 2026 al 30 aprile) </a:t>
            </a:r>
            <a:r>
              <a:rPr lang="it-IT" altLang="it-IT" sz="2000" b="1" kern="100" dirty="0"/>
              <a:t>esclusivamente</a:t>
            </a:r>
            <a:r>
              <a:rPr lang="it-IT" altLang="it-IT" sz="2000" kern="100" dirty="0"/>
              <a:t> tramite il sistema on line dedicato (IOL) </a:t>
            </a:r>
          </a:p>
          <a:p>
            <a:pPr algn="just">
              <a:spcBef>
                <a:spcPts val="0"/>
              </a:spcBef>
              <a:spcAft>
                <a:spcPts val="600"/>
              </a:spcAft>
              <a:defRPr/>
            </a:pPr>
            <a:r>
              <a:rPr lang="it-IT" altLang="it-IT" sz="2000" kern="100" dirty="0"/>
              <a:t>esclusivamente dal </a:t>
            </a:r>
            <a:r>
              <a:rPr lang="it-IT" altLang="it-IT" sz="2000" b="1" kern="100" dirty="0"/>
              <a:t>legale rappresentante o da persona munita di poteri di rappresentanza </a:t>
            </a:r>
            <a:r>
              <a:rPr lang="it-IT" altLang="it-IT" sz="2000" kern="100" dirty="0"/>
              <a:t>del soggetto richiedente (legale rappresentante, suo sostituto o soggetto munito di procura notarile).</a:t>
            </a:r>
          </a:p>
          <a:p>
            <a:pPr marL="0" indent="0" algn="just">
              <a:spcBef>
                <a:spcPts val="0"/>
              </a:spcBef>
              <a:spcAft>
                <a:spcPts val="600"/>
              </a:spcAft>
              <a:buFontTx/>
              <a:buNone/>
              <a:defRPr/>
            </a:pPr>
            <a:endParaRPr lang="it-IT" altLang="it-IT" sz="2000" kern="100" dirty="0"/>
          </a:p>
          <a:p>
            <a:pPr marL="0" indent="0" algn="just">
              <a:spcBef>
                <a:spcPts val="0"/>
              </a:spcBef>
              <a:spcAft>
                <a:spcPts val="600"/>
              </a:spcAft>
              <a:buFontTx/>
              <a:buNone/>
              <a:defRPr/>
            </a:pPr>
            <a:r>
              <a:rPr lang="it-IT" altLang="it-IT" sz="2000" kern="100" dirty="0"/>
              <a:t>La convalida della domanda è attestata dallo IOL.</a:t>
            </a:r>
          </a:p>
          <a:p>
            <a:pPr marL="0" indent="0" algn="just">
              <a:spcBef>
                <a:spcPts val="0"/>
              </a:spcBef>
              <a:spcAft>
                <a:spcPts val="600"/>
              </a:spcAft>
              <a:buFontTx/>
              <a:buNone/>
              <a:defRPr/>
            </a:pPr>
            <a:endParaRPr lang="it-IT" altLang="it-IT" sz="2000" kern="100" dirty="0"/>
          </a:p>
          <a:p>
            <a:pPr marL="0" indent="0" algn="just">
              <a:spcBef>
                <a:spcPts val="0"/>
              </a:spcBef>
              <a:spcAft>
                <a:spcPts val="600"/>
              </a:spcAft>
              <a:buFontTx/>
              <a:buNone/>
              <a:defRPr/>
            </a:pPr>
            <a:r>
              <a:rPr lang="it-IT" altLang="it-IT" sz="2000" kern="100" dirty="0"/>
              <a:t>Per ogni singola misura  si accede alla domanda dalla relativa sezione del sito istituzionale della Regione nella parte  dedicata alla cooperazione sociale.</a:t>
            </a:r>
          </a:p>
        </p:txBody>
      </p:sp>
      <p:pic>
        <p:nvPicPr>
          <p:cNvPr id="3" name="Immagine 2" descr="Immagine che contiene schizzo, cartone animato, silhouette, bianco e nero&#10;&#10;Il contenuto generato dall'IA potrebbe non essere corretto.">
            <a:extLst>
              <a:ext uri="{FF2B5EF4-FFF2-40B4-BE49-F238E27FC236}">
                <a16:creationId xmlns:a16="http://schemas.microsoft.com/office/drawing/2014/main" id="{74A72E80-A44D-60C1-DA72-E6149D780664}"/>
              </a:ext>
            </a:extLst>
          </p:cNvPr>
          <p:cNvPicPr>
            <a:picLocks noChangeAspect="1"/>
          </p:cNvPicPr>
          <p:nvPr/>
        </p:nvPicPr>
        <p:blipFill>
          <a:blip r:embed="rId2">
            <a:duotone>
              <a:srgbClr val="2D2DB9">
                <a:shade val="45000"/>
                <a:satMod val="135000"/>
              </a:srgbClr>
              <a:prstClr val="white"/>
            </a:duotone>
          </a:blip>
          <a:stretch>
            <a:fillRect/>
          </a:stretch>
        </p:blipFill>
        <p:spPr>
          <a:xfrm>
            <a:off x="6300192" y="3419784"/>
            <a:ext cx="1081920"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E029AE6A-2EF6-C5DF-246A-A7B47DDF76B3}"/>
              </a:ext>
            </a:extLst>
          </p:cNvPr>
          <p:cNvSpPr>
            <a:spLocks noGrp="1" noChangeArrowheads="1"/>
          </p:cNvSpPr>
          <p:nvPr>
            <p:ph type="title"/>
          </p:nvPr>
        </p:nvSpPr>
        <p:spPr>
          <a:xfrm>
            <a:off x="250825" y="990600"/>
            <a:ext cx="8207375" cy="854075"/>
          </a:xfrm>
        </p:spPr>
        <p:txBody>
          <a:bodyPr/>
          <a:lstStyle/>
          <a:p>
            <a:br>
              <a:rPr lang="it-IT" altLang="it-IT" sz="2000">
                <a:solidFill>
                  <a:srgbClr val="000000"/>
                </a:solidFill>
                <a:ea typeface="inter"/>
                <a:cs typeface="inter"/>
              </a:rPr>
            </a:br>
            <a:br>
              <a:rPr lang="it-IT" altLang="it-IT" sz="2000">
                <a:solidFill>
                  <a:srgbClr val="000000"/>
                </a:solidFill>
                <a:ea typeface="inter"/>
                <a:cs typeface="inter"/>
              </a:rPr>
            </a:br>
            <a:r>
              <a:rPr lang="it-IT" altLang="it-IT" sz="3200">
                <a:solidFill>
                  <a:schemeClr val="accent2"/>
                </a:solidFill>
              </a:rPr>
              <a:t>Misure contributive</a:t>
            </a:r>
            <a:br>
              <a:rPr lang="it-IT" altLang="it-IT" sz="2000">
                <a:latin typeface="Georgia" panose="02040502050405020303" pitchFamily="18" charset="0"/>
                <a:ea typeface="Aptos" panose="020B0004020202020204" pitchFamily="34" charset="0"/>
                <a:cs typeface="Times New Roman" panose="02020603050405020304" pitchFamily="18" charset="0"/>
              </a:rPr>
            </a:br>
            <a:br>
              <a:rPr lang="it-IT" altLang="it-IT" sz="2000">
                <a:solidFill>
                  <a:schemeClr val="accent2"/>
                </a:solidFill>
              </a:rPr>
            </a:br>
            <a:br>
              <a:rPr lang="it-IT" altLang="it-IT" sz="2000">
                <a:solidFill>
                  <a:schemeClr val="accent2"/>
                </a:solidFill>
              </a:rPr>
            </a:br>
            <a:endParaRPr lang="it-IT" altLang="it-IT" sz="2000">
              <a:solidFill>
                <a:schemeClr val="accent2"/>
              </a:solidFill>
            </a:endParaRPr>
          </a:p>
        </p:txBody>
      </p:sp>
      <p:sp>
        <p:nvSpPr>
          <p:cNvPr id="3" name="Segnaposto contenuto 2">
            <a:extLst>
              <a:ext uri="{FF2B5EF4-FFF2-40B4-BE49-F238E27FC236}">
                <a16:creationId xmlns:a16="http://schemas.microsoft.com/office/drawing/2014/main" id="{1F4B041A-BD47-CFC5-5E3B-E70A0C6E73CD}"/>
              </a:ext>
            </a:extLst>
          </p:cNvPr>
          <p:cNvSpPr>
            <a:spLocks noGrp="1"/>
          </p:cNvSpPr>
          <p:nvPr>
            <p:ph idx="1"/>
          </p:nvPr>
        </p:nvSpPr>
        <p:spPr>
          <a:xfrm>
            <a:off x="179388" y="2060575"/>
            <a:ext cx="8785225" cy="3240088"/>
          </a:xfrm>
        </p:spPr>
        <p:txBody>
          <a:bodyPr/>
          <a:lstStyle/>
          <a:p>
            <a:pPr marL="0" indent="0" algn="just">
              <a:spcAft>
                <a:spcPts val="1050"/>
              </a:spcAft>
              <a:buFontTx/>
              <a:buNone/>
              <a:defRPr/>
            </a:pPr>
            <a:r>
              <a:rPr lang="it-IT" sz="2000" b="1" dirty="0">
                <a:solidFill>
                  <a:srgbClr val="000000"/>
                </a:solidFill>
              </a:rPr>
              <a:t>Le misure contributive previste dal nuovo regolamento sono le seguenti:</a:t>
            </a:r>
          </a:p>
          <a:p>
            <a:pPr algn="just">
              <a:spcBef>
                <a:spcPts val="600"/>
              </a:spcBef>
              <a:spcAft>
                <a:spcPts val="600"/>
              </a:spcAft>
              <a:buFont typeface="+mj-lt"/>
              <a:buAutoNum type="alphaLcPeriod"/>
              <a:defRPr/>
            </a:pPr>
            <a:r>
              <a:rPr lang="it-IT" sz="2000" dirty="0">
                <a:solidFill>
                  <a:srgbClr val="000000"/>
                </a:solidFill>
              </a:rPr>
              <a:t>- </a:t>
            </a:r>
            <a:r>
              <a:rPr lang="it-IT" sz="2000" b="1" dirty="0">
                <a:solidFill>
                  <a:srgbClr val="000000"/>
                </a:solidFill>
              </a:rPr>
              <a:t>INVESTIMENTI AZIENDALI </a:t>
            </a:r>
            <a:r>
              <a:rPr lang="it-IT" sz="2000" dirty="0">
                <a:solidFill>
                  <a:srgbClr val="000000"/>
                </a:solidFill>
              </a:rPr>
              <a:t>(rif. Titolo II, Capo I)  (cd. Misura 1).</a:t>
            </a:r>
          </a:p>
          <a:p>
            <a:pPr algn="just">
              <a:spcBef>
                <a:spcPts val="600"/>
              </a:spcBef>
              <a:spcAft>
                <a:spcPts val="600"/>
              </a:spcAft>
              <a:buFont typeface="+mj-lt"/>
              <a:buAutoNum type="alphaLcPeriod"/>
              <a:defRPr/>
            </a:pPr>
            <a:r>
              <a:rPr lang="it-IT" sz="2000" dirty="0">
                <a:solidFill>
                  <a:srgbClr val="000000"/>
                </a:solidFill>
              </a:rPr>
              <a:t>- </a:t>
            </a:r>
            <a:r>
              <a:rPr lang="it-IT" sz="2000" b="1" dirty="0">
                <a:solidFill>
                  <a:srgbClr val="000000"/>
                </a:solidFill>
              </a:rPr>
              <a:t>INTERVENTI AVENTI RILEVANZA URBANISTICO O EDILIZIA </a:t>
            </a:r>
            <a:r>
              <a:rPr lang="it-IT" sz="2000" dirty="0">
                <a:solidFill>
                  <a:srgbClr val="000000"/>
                </a:solidFill>
              </a:rPr>
              <a:t>(rif. Titolo II, Capo II) (cd. Misura 2).</a:t>
            </a:r>
          </a:p>
          <a:p>
            <a:pPr algn="just">
              <a:spcBef>
                <a:spcPts val="600"/>
              </a:spcBef>
              <a:spcAft>
                <a:spcPts val="600"/>
              </a:spcAft>
              <a:buFont typeface="+mj-lt"/>
              <a:buAutoNum type="alphaLcPeriod"/>
              <a:defRPr/>
            </a:pPr>
            <a:r>
              <a:rPr lang="it-IT" sz="2000" dirty="0">
                <a:solidFill>
                  <a:srgbClr val="000000"/>
                </a:solidFill>
              </a:rPr>
              <a:t>- </a:t>
            </a:r>
            <a:r>
              <a:rPr lang="it-IT" sz="2000" b="1" dirty="0">
                <a:solidFill>
                  <a:srgbClr val="000000"/>
                </a:solidFill>
              </a:rPr>
              <a:t>OCCUPAZIONE</a:t>
            </a:r>
            <a:r>
              <a:rPr lang="it-IT" sz="2000" dirty="0">
                <a:solidFill>
                  <a:srgbClr val="000000"/>
                </a:solidFill>
              </a:rPr>
              <a:t> (rif. Titolo II, Capo III) (cd. Misura 3).</a:t>
            </a:r>
          </a:p>
          <a:p>
            <a:pPr algn="just">
              <a:spcBef>
                <a:spcPts val="600"/>
              </a:spcBef>
              <a:spcAft>
                <a:spcPts val="600"/>
              </a:spcAft>
              <a:buFont typeface="+mj-lt"/>
              <a:buAutoNum type="alphaLcPeriod"/>
              <a:defRPr/>
            </a:pPr>
            <a:r>
              <a:rPr lang="it-IT" sz="2000" dirty="0">
                <a:solidFill>
                  <a:srgbClr val="000000"/>
                </a:solidFill>
              </a:rPr>
              <a:t>- </a:t>
            </a:r>
            <a:r>
              <a:rPr lang="it-IT" sz="2000" b="1" dirty="0">
                <a:solidFill>
                  <a:srgbClr val="000000"/>
                </a:solidFill>
              </a:rPr>
              <a:t>CONSULENZE STRATEGICHE E PROGETTI DI SVILUPPO E RICERCA </a:t>
            </a:r>
            <a:r>
              <a:rPr lang="it-IT" sz="2000" dirty="0">
                <a:solidFill>
                  <a:srgbClr val="000000"/>
                </a:solidFill>
              </a:rPr>
              <a:t>(rif. Titolo II, Capo IV) (cd. Misura 4).</a:t>
            </a:r>
          </a:p>
          <a:p>
            <a:pPr marL="0" indent="0">
              <a:buFontTx/>
              <a:buNone/>
              <a:defRPr/>
            </a:pPr>
            <a:endParaRPr lang="it-IT" dirty="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olo 1">
            <a:extLst>
              <a:ext uri="{FF2B5EF4-FFF2-40B4-BE49-F238E27FC236}">
                <a16:creationId xmlns:a16="http://schemas.microsoft.com/office/drawing/2014/main" id="{B40D21B0-03AE-C70C-0F06-625CA9C83139}"/>
              </a:ext>
            </a:extLst>
          </p:cNvPr>
          <p:cNvSpPr>
            <a:spLocks noGrp="1" noChangeArrowheads="1"/>
          </p:cNvSpPr>
          <p:nvPr>
            <p:ph type="title"/>
          </p:nvPr>
        </p:nvSpPr>
        <p:spPr>
          <a:xfrm>
            <a:off x="250825" y="990600"/>
            <a:ext cx="8785225" cy="422275"/>
          </a:xfrm>
        </p:spPr>
        <p:txBody>
          <a:bodyPr/>
          <a:lstStyle/>
          <a:p>
            <a:r>
              <a:rPr lang="it-IT" altLang="it-IT" sz="3200">
                <a:solidFill>
                  <a:schemeClr val="accent2"/>
                </a:solidFill>
                <a:ea typeface="inter"/>
                <a:cs typeface="inter"/>
              </a:rPr>
              <a:t>Contenuto della domanda</a:t>
            </a:r>
            <a:endParaRPr lang="it-IT" altLang="it-IT" sz="2000">
              <a:solidFill>
                <a:schemeClr val="accent2"/>
              </a:solidFill>
            </a:endParaRPr>
          </a:p>
        </p:txBody>
      </p:sp>
      <p:sp>
        <p:nvSpPr>
          <p:cNvPr id="2" name="Segnaposto contenuto 2">
            <a:extLst>
              <a:ext uri="{FF2B5EF4-FFF2-40B4-BE49-F238E27FC236}">
                <a16:creationId xmlns:a16="http://schemas.microsoft.com/office/drawing/2014/main" id="{360ADA74-2E08-6A6B-C3F5-141170BB5AAA}"/>
              </a:ext>
            </a:extLst>
          </p:cNvPr>
          <p:cNvSpPr txBox="1">
            <a:spLocks noChangeArrowheads="1"/>
          </p:cNvSpPr>
          <p:nvPr/>
        </p:nvSpPr>
        <p:spPr bwMode="auto">
          <a:xfrm>
            <a:off x="179388" y="1412875"/>
            <a:ext cx="8785225" cy="4176713"/>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spcBef>
                <a:spcPts val="0"/>
              </a:spcBef>
              <a:spcAft>
                <a:spcPts val="600"/>
              </a:spcAft>
              <a:buFontTx/>
              <a:buNone/>
              <a:defRPr/>
            </a:pPr>
            <a:r>
              <a:rPr lang="it-IT" altLang="it-IT" sz="2000" kern="100" dirty="0"/>
              <a:t>La domanda deve contenere, a seconda della misura contributiva richiesta, la documentazione indicata all’articolo 44 del regolamento.</a:t>
            </a:r>
          </a:p>
          <a:p>
            <a:pPr marL="0" indent="0">
              <a:spcBef>
                <a:spcPts val="0"/>
              </a:spcBef>
              <a:spcAft>
                <a:spcPts val="600"/>
              </a:spcAft>
              <a:buFontTx/>
              <a:buNone/>
              <a:defRPr/>
            </a:pPr>
            <a:r>
              <a:rPr lang="it-IT" altLang="it-IT" sz="2000" kern="100" dirty="0"/>
              <a:t>Al comma 1 sono indicati i contenuti comuni a tutte le misure contributive ovvero:</a:t>
            </a:r>
          </a:p>
          <a:p>
            <a:pPr marL="0" indent="0">
              <a:spcBef>
                <a:spcPts val="0"/>
              </a:spcBef>
              <a:spcAft>
                <a:spcPts val="600"/>
              </a:spcAft>
              <a:buFontTx/>
              <a:buNone/>
              <a:defRPr/>
            </a:pPr>
            <a:r>
              <a:rPr lang="it-IT" sz="2000" kern="100" dirty="0"/>
              <a:t> - </a:t>
            </a:r>
            <a:r>
              <a:rPr lang="it-IT" sz="2000" b="1" kern="100" dirty="0"/>
              <a:t>alla lettera a):  </a:t>
            </a:r>
            <a:r>
              <a:rPr lang="it-IT" sz="2000" kern="100" dirty="0"/>
              <a:t>i dati identificativi del soggetto richiedente, il possesso dei requisiti generali e specifici per ciascuna iniziativa, l’elenco analitico delle spese sostenute per l’iniziativa (</a:t>
            </a:r>
            <a:r>
              <a:rPr lang="it-IT" altLang="it-IT" sz="2000" b="1" kern="100" dirty="0"/>
              <a:t>dichiarazione sostitutiva di atto notorio </a:t>
            </a:r>
            <a:r>
              <a:rPr lang="it-IT" altLang="it-IT" sz="2000" kern="100" dirty="0"/>
              <a:t> ex D.P.R. 445/2000 art. 46 e 47);</a:t>
            </a:r>
          </a:p>
          <a:p>
            <a:pPr marL="0" indent="0">
              <a:spcBef>
                <a:spcPts val="0"/>
              </a:spcBef>
              <a:spcAft>
                <a:spcPts val="600"/>
              </a:spcAft>
              <a:buFontTx/>
              <a:buChar char="-"/>
              <a:defRPr/>
            </a:pPr>
            <a:r>
              <a:rPr lang="it-IT" altLang="it-IT" sz="2000" kern="100" dirty="0"/>
              <a:t> </a:t>
            </a:r>
            <a:r>
              <a:rPr lang="it-IT" altLang="it-IT" sz="2000" b="1" kern="100" dirty="0"/>
              <a:t>alla lettera b): </a:t>
            </a:r>
            <a:r>
              <a:rPr lang="it-IT" altLang="it-IT" sz="2000" kern="100" dirty="0"/>
              <a:t>il rispetto dalla normativa in materia di sicurezza sul lavoro, il regime di aiuti di Stato, l’avvenuta preso visione delle disposizioni contenute nel Regolamento, la presa visione dell’informativa in materia di Privacy, l’impegno a conservare per dieci anni la documentazione di spesa e l’impegno a comunicare al Servizio ogni variazione rilevante ai fini del procedimento contributivo (dichiarazione semplice).</a:t>
            </a:r>
          </a:p>
          <a:p>
            <a:pPr marL="179388" indent="-179388">
              <a:spcBef>
                <a:spcPts val="0"/>
              </a:spcBef>
              <a:spcAft>
                <a:spcPts val="600"/>
              </a:spcAft>
              <a:buFontTx/>
              <a:buChar char="-"/>
              <a:defRPr/>
            </a:pPr>
            <a:r>
              <a:rPr lang="it-IT" altLang="it-IT" sz="2000" b="1" kern="100" dirty="0"/>
              <a:t>I commi da 3 a 6 indicano i contenuti richiesti per ciascuna misura contributiva.</a:t>
            </a:r>
          </a:p>
          <a:p>
            <a:pPr marL="0" indent="0">
              <a:spcBef>
                <a:spcPts val="0"/>
              </a:spcBef>
              <a:spcAft>
                <a:spcPts val="600"/>
              </a:spcAft>
              <a:buFontTx/>
              <a:buNone/>
              <a:defRPr/>
            </a:pPr>
            <a:endParaRPr lang="it-IT" altLang="it-IT" sz="2000" b="1" kern="100" dirty="0"/>
          </a:p>
          <a:p>
            <a:pPr>
              <a:spcBef>
                <a:spcPts val="0"/>
              </a:spcBef>
              <a:spcAft>
                <a:spcPts val="600"/>
              </a:spcAft>
              <a:buFontTx/>
              <a:buChar char="-"/>
              <a:defRPr/>
            </a:pPr>
            <a:endParaRPr lang="it-IT" altLang="it-IT" sz="2000" kern="100" dirty="0"/>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olo 1">
            <a:extLst>
              <a:ext uri="{FF2B5EF4-FFF2-40B4-BE49-F238E27FC236}">
                <a16:creationId xmlns:a16="http://schemas.microsoft.com/office/drawing/2014/main" id="{4D11B091-C052-413C-5E72-7580F0808D65}"/>
              </a:ext>
            </a:extLst>
          </p:cNvPr>
          <p:cNvSpPr>
            <a:spLocks noGrp="1" noChangeArrowheads="1"/>
          </p:cNvSpPr>
          <p:nvPr>
            <p:ph type="title"/>
          </p:nvPr>
        </p:nvSpPr>
        <p:spPr>
          <a:xfrm>
            <a:off x="250825" y="1206500"/>
            <a:ext cx="8785225" cy="422275"/>
          </a:xfrm>
        </p:spPr>
        <p:txBody>
          <a:bodyPr/>
          <a:lstStyle/>
          <a:p>
            <a:r>
              <a:rPr lang="it-IT" altLang="it-IT" sz="3200">
                <a:solidFill>
                  <a:schemeClr val="accent2"/>
                </a:solidFill>
                <a:ea typeface="inter"/>
                <a:cs typeface="inter"/>
              </a:rPr>
              <a:t>Rendicontazione della spesa</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90B9F945-3BC2-7124-6F6E-073DB3A0A7A4}"/>
              </a:ext>
            </a:extLst>
          </p:cNvPr>
          <p:cNvSpPr>
            <a:spLocks noGrp="1" noChangeArrowheads="1"/>
          </p:cNvSpPr>
          <p:nvPr>
            <p:ph idx="1"/>
          </p:nvPr>
        </p:nvSpPr>
        <p:spPr>
          <a:xfrm>
            <a:off x="179388" y="1917700"/>
            <a:ext cx="8785225" cy="863600"/>
          </a:xfrm>
        </p:spPr>
        <p:txBody>
          <a:bodyPr/>
          <a:lstStyle/>
          <a:p>
            <a:pPr marL="0" indent="0">
              <a:spcBef>
                <a:spcPts val="0"/>
              </a:spcBef>
              <a:spcAft>
                <a:spcPts val="600"/>
              </a:spcAft>
              <a:buFontTx/>
              <a:buNone/>
              <a:defRPr/>
            </a:pPr>
            <a:r>
              <a:rPr lang="it-IT" altLang="it-IT" sz="2000" kern="100" dirty="0"/>
              <a:t>La documentazione presentata ai fini della domanda è valida ai fini della rendicontazione della spesa.</a:t>
            </a:r>
          </a:p>
        </p:txBody>
      </p:sp>
      <p:sp>
        <p:nvSpPr>
          <p:cNvPr id="2" name="Titolo 1">
            <a:extLst>
              <a:ext uri="{FF2B5EF4-FFF2-40B4-BE49-F238E27FC236}">
                <a16:creationId xmlns:a16="http://schemas.microsoft.com/office/drawing/2014/main" id="{86534E43-3FB9-432A-83F1-B461F7AF47E8}"/>
              </a:ext>
            </a:extLst>
          </p:cNvPr>
          <p:cNvSpPr txBox="1">
            <a:spLocks noChangeArrowheads="1"/>
          </p:cNvSpPr>
          <p:nvPr/>
        </p:nvSpPr>
        <p:spPr bwMode="auto">
          <a:xfrm>
            <a:off x="323850" y="3294063"/>
            <a:ext cx="8785225"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Avvio e termine del procedimento</a:t>
            </a:r>
            <a:endParaRPr lang="it-IT" altLang="it-IT" sz="2000" kern="0" dirty="0">
              <a:solidFill>
                <a:schemeClr val="accent2"/>
              </a:solidFill>
            </a:endParaRPr>
          </a:p>
        </p:txBody>
      </p:sp>
      <p:sp>
        <p:nvSpPr>
          <p:cNvPr id="3" name="Segnaposto contenuto 2">
            <a:extLst>
              <a:ext uri="{FF2B5EF4-FFF2-40B4-BE49-F238E27FC236}">
                <a16:creationId xmlns:a16="http://schemas.microsoft.com/office/drawing/2014/main" id="{048280B0-1EB1-4899-1427-7BEF1354D43B}"/>
              </a:ext>
            </a:extLst>
          </p:cNvPr>
          <p:cNvSpPr txBox="1">
            <a:spLocks noChangeArrowheads="1"/>
          </p:cNvSpPr>
          <p:nvPr/>
        </p:nvSpPr>
        <p:spPr bwMode="auto">
          <a:xfrm>
            <a:off x="252413" y="3986213"/>
            <a:ext cx="8785225" cy="955675"/>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spcBef>
                <a:spcPts val="0"/>
              </a:spcBef>
              <a:spcAft>
                <a:spcPts val="600"/>
              </a:spcAft>
              <a:buFontTx/>
              <a:buNone/>
              <a:defRPr/>
            </a:pPr>
            <a:r>
              <a:rPr lang="it-IT" altLang="it-IT" sz="2000" kern="100" dirty="0"/>
              <a:t>Il procedimento inizia a decorre dalla data finale stabilita per la presentazione delle domande e si conclude entro 180 giorni, salvo interruzioni.</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endParaRPr lang="it-IT" altLang="it-IT" sz="2000" kern="100" dirty="0"/>
          </a:p>
        </p:txBody>
      </p:sp>
      <p:pic>
        <p:nvPicPr>
          <p:cNvPr id="5" name="Immagine 4" descr="Immagine che contiene giocattolo&#10;&#10;Il contenuto generato dall'IA potrebbe non essere corretto.">
            <a:extLst>
              <a:ext uri="{FF2B5EF4-FFF2-40B4-BE49-F238E27FC236}">
                <a16:creationId xmlns:a16="http://schemas.microsoft.com/office/drawing/2014/main" id="{841A5BB5-DB8A-D3C2-3DD1-3239149EA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8520" y="4529783"/>
            <a:ext cx="1363960" cy="1363960"/>
          </a:xfrm>
          <a:prstGeom prst="rect">
            <a:avLst/>
          </a:prstGeom>
        </p:spPr>
      </p:pic>
      <p:pic>
        <p:nvPicPr>
          <p:cNvPr id="7" name="Immagine 6" descr="Immagine che contiene Elementi grafici, rosso, simbolo, Carminio&#10;&#10;Il contenuto generato dall'IA potrebbe non essere corretto.">
            <a:extLst>
              <a:ext uri="{FF2B5EF4-FFF2-40B4-BE49-F238E27FC236}">
                <a16:creationId xmlns:a16="http://schemas.microsoft.com/office/drawing/2014/main" id="{EC8B3CC4-F7A4-8A9F-A4D6-26956A0CC0B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156176" y="5045212"/>
            <a:ext cx="1005749" cy="579092"/>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imbolo, Elementi grafici, creatività&#10;&#10;Il contenuto generato dall'IA potrebbe non essere corretto.">
            <a:extLst>
              <a:ext uri="{FF2B5EF4-FFF2-40B4-BE49-F238E27FC236}">
                <a16:creationId xmlns:a16="http://schemas.microsoft.com/office/drawing/2014/main" id="{37692CA4-9FE0-92D9-823C-40080CD7E250}"/>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79387" y="995684"/>
            <a:ext cx="7128917" cy="4845436"/>
          </a:xfrm>
          <a:prstGeom prst="rect">
            <a:avLst/>
          </a:prstGeom>
        </p:spPr>
      </p:pic>
      <p:sp>
        <p:nvSpPr>
          <p:cNvPr id="57346" name="Titolo 1">
            <a:extLst>
              <a:ext uri="{FF2B5EF4-FFF2-40B4-BE49-F238E27FC236}">
                <a16:creationId xmlns:a16="http://schemas.microsoft.com/office/drawing/2014/main" id="{1591024C-0E0A-9589-AB1B-9E88FC2F1B09}"/>
              </a:ext>
            </a:extLst>
          </p:cNvPr>
          <p:cNvSpPr>
            <a:spLocks noGrp="1" noChangeArrowheads="1"/>
          </p:cNvSpPr>
          <p:nvPr>
            <p:ph type="title"/>
          </p:nvPr>
        </p:nvSpPr>
        <p:spPr>
          <a:xfrm>
            <a:off x="250825" y="1135063"/>
            <a:ext cx="8785225" cy="422275"/>
          </a:xfrm>
        </p:spPr>
        <p:txBody>
          <a:bodyPr/>
          <a:lstStyle/>
          <a:p>
            <a:r>
              <a:rPr lang="it-IT" altLang="it-IT" sz="3200">
                <a:solidFill>
                  <a:schemeClr val="accent2"/>
                </a:solidFill>
                <a:ea typeface="inter"/>
                <a:cs typeface="inter"/>
              </a:rPr>
              <a:t>Improcedibilità ed inammissibilità della domanda</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B14BF5AA-EFF7-C053-FF76-D942AE953053}"/>
              </a:ext>
            </a:extLst>
          </p:cNvPr>
          <p:cNvSpPr>
            <a:spLocks noGrp="1" noChangeArrowheads="1"/>
          </p:cNvSpPr>
          <p:nvPr>
            <p:ph idx="1"/>
          </p:nvPr>
        </p:nvSpPr>
        <p:spPr>
          <a:xfrm>
            <a:off x="179388" y="1917700"/>
            <a:ext cx="8785225" cy="3095625"/>
          </a:xfrm>
        </p:spPr>
        <p:txBody>
          <a:bodyPr/>
          <a:lstStyle/>
          <a:p>
            <a:pPr marL="0" indent="0">
              <a:spcBef>
                <a:spcPts val="0"/>
              </a:spcBef>
              <a:spcAft>
                <a:spcPts val="600"/>
              </a:spcAft>
              <a:buFontTx/>
              <a:buNone/>
              <a:defRPr/>
            </a:pPr>
            <a:r>
              <a:rPr lang="it-IT" altLang="it-IT" sz="2000" b="1" kern="100" dirty="0"/>
              <a:t>La domanda è improcedibile</a:t>
            </a:r>
            <a:r>
              <a:rPr lang="it-IT" altLang="it-IT" sz="2000" kern="100" dirty="0"/>
              <a:t> e non viene presa in considerazione nei seguenti casi:</a:t>
            </a:r>
          </a:p>
          <a:p>
            <a:pPr>
              <a:spcBef>
                <a:spcPts val="0"/>
              </a:spcBef>
              <a:spcAft>
                <a:spcPts val="600"/>
              </a:spcAft>
              <a:defRPr/>
            </a:pPr>
            <a:r>
              <a:rPr lang="it-IT" altLang="it-IT" sz="2000" kern="100" dirty="0"/>
              <a:t>non è sottoscritta;</a:t>
            </a:r>
          </a:p>
          <a:p>
            <a:pPr>
              <a:spcBef>
                <a:spcPts val="0"/>
              </a:spcBef>
              <a:spcAft>
                <a:spcPts val="600"/>
              </a:spcAft>
              <a:defRPr/>
            </a:pPr>
            <a:r>
              <a:rPr lang="it-IT" altLang="it-IT" sz="2000" kern="100" dirty="0"/>
              <a:t>non è presentata per via telematica tramite il sistema on line dedicato (IOL);</a:t>
            </a:r>
          </a:p>
          <a:p>
            <a:pPr>
              <a:spcBef>
                <a:spcPts val="0"/>
              </a:spcBef>
              <a:spcAft>
                <a:spcPts val="600"/>
              </a:spcAft>
              <a:defRPr/>
            </a:pPr>
            <a:r>
              <a:rPr lang="it-IT" altLang="it-IT" sz="2000" kern="100" dirty="0"/>
              <a:t>non è presentata nei termini stabiliti;</a:t>
            </a:r>
          </a:p>
          <a:p>
            <a:pPr>
              <a:spcBef>
                <a:spcPts val="0"/>
              </a:spcBef>
              <a:spcAft>
                <a:spcPts val="600"/>
              </a:spcAft>
              <a:defRPr/>
            </a:pPr>
            <a:r>
              <a:rPr lang="it-IT" altLang="it-IT" sz="2000" kern="100" dirty="0"/>
              <a:t>è stata presentata una successiva domanda per la medesima iniziativa (fatti salvi i casi previsti dal regolamento).</a:t>
            </a:r>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olo 1">
            <a:extLst>
              <a:ext uri="{FF2B5EF4-FFF2-40B4-BE49-F238E27FC236}">
                <a16:creationId xmlns:a16="http://schemas.microsoft.com/office/drawing/2014/main" id="{C1235E36-4543-F9A7-556E-9CE66DFAB369}"/>
              </a:ext>
            </a:extLst>
          </p:cNvPr>
          <p:cNvSpPr>
            <a:spLocks noGrp="1" noChangeArrowheads="1"/>
          </p:cNvSpPr>
          <p:nvPr>
            <p:ph type="title"/>
          </p:nvPr>
        </p:nvSpPr>
        <p:spPr>
          <a:xfrm>
            <a:off x="250825" y="981075"/>
            <a:ext cx="8785225" cy="422275"/>
          </a:xfrm>
        </p:spPr>
        <p:txBody>
          <a:bodyPr/>
          <a:lstStyle/>
          <a:p>
            <a:r>
              <a:rPr lang="it-IT" altLang="it-IT" sz="2000">
                <a:solidFill>
                  <a:schemeClr val="accent2"/>
                </a:solidFill>
                <a:ea typeface="inter"/>
                <a:cs typeface="inter"/>
              </a:rPr>
              <a:t>Improcedibilità ed inammissibilità della domanda </a:t>
            </a:r>
            <a:r>
              <a:rPr lang="it-IT" altLang="it-IT" sz="2000" b="0">
                <a:solidFill>
                  <a:schemeClr val="accent2"/>
                </a:solidFill>
                <a:ea typeface="inter"/>
                <a:cs typeface="inter"/>
              </a:rPr>
              <a:t>(segue)</a:t>
            </a:r>
            <a:endParaRPr lang="it-IT" altLang="it-IT" sz="2000" b="0">
              <a:solidFill>
                <a:schemeClr val="accent2"/>
              </a:solidFill>
            </a:endParaRPr>
          </a:p>
        </p:txBody>
      </p:sp>
      <p:sp>
        <p:nvSpPr>
          <p:cNvPr id="12291" name="Segnaposto contenuto 2">
            <a:extLst>
              <a:ext uri="{FF2B5EF4-FFF2-40B4-BE49-F238E27FC236}">
                <a16:creationId xmlns:a16="http://schemas.microsoft.com/office/drawing/2014/main" id="{54A093E8-BA65-0DAC-27EF-72FF4974E30D}"/>
              </a:ext>
            </a:extLst>
          </p:cNvPr>
          <p:cNvSpPr>
            <a:spLocks noGrp="1" noChangeArrowheads="1"/>
          </p:cNvSpPr>
          <p:nvPr>
            <p:ph idx="1"/>
          </p:nvPr>
        </p:nvSpPr>
        <p:spPr>
          <a:xfrm>
            <a:off x="179388" y="1557338"/>
            <a:ext cx="8785225" cy="4464050"/>
          </a:xfrm>
        </p:spPr>
        <p:txBody>
          <a:bodyPr/>
          <a:lstStyle/>
          <a:p>
            <a:pPr marL="0" indent="0">
              <a:spcBef>
                <a:spcPts val="0"/>
              </a:spcBef>
              <a:spcAft>
                <a:spcPts val="600"/>
              </a:spcAft>
              <a:buFontTx/>
              <a:buNone/>
              <a:defRPr/>
            </a:pPr>
            <a:r>
              <a:rPr lang="it-IT" altLang="it-IT" sz="2000" b="1" kern="100" dirty="0"/>
              <a:t>La domanda è inammissibile</a:t>
            </a:r>
            <a:r>
              <a:rPr lang="it-IT" altLang="it-IT" sz="2000" kern="100" dirty="0"/>
              <a:t> nei seguenti casi:</a:t>
            </a:r>
          </a:p>
          <a:p>
            <a:pPr>
              <a:spcBef>
                <a:spcPts val="0"/>
              </a:spcBef>
              <a:spcAft>
                <a:spcPts val="600"/>
              </a:spcAft>
              <a:defRPr/>
            </a:pPr>
            <a:r>
              <a:rPr lang="it-IT" altLang="it-IT" sz="2000" kern="100" dirty="0"/>
              <a:t>non è sottoscritta dal legale rappresentante o da persona munita di poteri di rappresentanza del soggetto richiedente;</a:t>
            </a:r>
          </a:p>
          <a:p>
            <a:pPr>
              <a:spcBef>
                <a:spcPts val="0"/>
              </a:spcBef>
              <a:spcAft>
                <a:spcPts val="600"/>
              </a:spcAft>
              <a:defRPr/>
            </a:pPr>
            <a:r>
              <a:rPr lang="it-IT" altLang="it-IT" sz="2000" kern="100" dirty="0"/>
              <a:t>la spesa ammissibile risulta inferiore all’importo minimo stabilito (se previsto);</a:t>
            </a:r>
          </a:p>
          <a:p>
            <a:pPr>
              <a:spcBef>
                <a:spcPts val="0"/>
              </a:spcBef>
              <a:spcAft>
                <a:spcPts val="600"/>
              </a:spcAft>
              <a:defRPr/>
            </a:pPr>
            <a:r>
              <a:rPr lang="it-IT" altLang="it-IT" sz="2000" kern="100" dirty="0"/>
              <a:t>per mancato rispetto delle disposizioni stabilite dall’articolo 31 della legge regionale 7/2000, (conflitti di interessi);</a:t>
            </a:r>
          </a:p>
          <a:p>
            <a:pPr>
              <a:spcBef>
                <a:spcPts val="0"/>
              </a:spcBef>
              <a:spcAft>
                <a:spcPts val="600"/>
              </a:spcAft>
              <a:defRPr/>
            </a:pPr>
            <a:r>
              <a:rPr lang="it-IT" altLang="it-IT" sz="2000" kern="100" dirty="0"/>
              <a:t>per carenze sostanziali dei contenuti della domanda (carenze non sanabili).</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kern="100" dirty="0"/>
              <a:t>Nei casi di inammissibilità il responsabile del procedimento attiva il soccorso istruttorio e qualora la documentazione permanga irregolare  </a:t>
            </a:r>
            <a:r>
              <a:rPr lang="it-IT" sz="2000" kern="100" dirty="0"/>
              <a:t>il Servizio procede sulla base della documentazione agli atti.</a:t>
            </a:r>
            <a:endParaRPr lang="it-IT" altLang="it-IT" sz="2000" kern="100" dirty="0"/>
          </a:p>
          <a:p>
            <a:pPr marL="0" indent="0">
              <a:spcBef>
                <a:spcPts val="0"/>
              </a:spcBef>
              <a:spcAft>
                <a:spcPts val="600"/>
              </a:spcAft>
              <a:buFontTx/>
              <a:buNone/>
              <a:defRPr/>
            </a:pPr>
            <a:endParaRPr lang="it-IT" altLang="it-IT" sz="2000" kern="100" dirty="0"/>
          </a:p>
        </p:txBody>
      </p:sp>
      <p:pic>
        <p:nvPicPr>
          <p:cNvPr id="2" name="Immagine 1" descr="Immagine che contiene simbolo, Elementi grafici, creatività&#10;&#10;Il contenuto generato dall'IA potrebbe non essere corretto.">
            <a:extLst>
              <a:ext uri="{FF2B5EF4-FFF2-40B4-BE49-F238E27FC236}">
                <a16:creationId xmlns:a16="http://schemas.microsoft.com/office/drawing/2014/main" id="{44B1DA32-7D89-A0CC-0A8C-F1F7F316ADD8}"/>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179387" y="995684"/>
            <a:ext cx="7128917" cy="4845436"/>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chizzo, bianco, Rettangolo, Elementi grafici&#10;&#10;Il contenuto generato dall'IA potrebbe non essere corretto.">
            <a:extLst>
              <a:ext uri="{FF2B5EF4-FFF2-40B4-BE49-F238E27FC236}">
                <a16:creationId xmlns:a16="http://schemas.microsoft.com/office/drawing/2014/main" id="{422CC922-A8E1-F564-84F0-A21D88F8D710}"/>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4788024" y="980355"/>
            <a:ext cx="4736020" cy="4680520"/>
          </a:xfrm>
          <a:prstGeom prst="rect">
            <a:avLst/>
          </a:prstGeom>
        </p:spPr>
      </p:pic>
      <p:sp>
        <p:nvSpPr>
          <p:cNvPr id="59394" name="Titolo 1">
            <a:extLst>
              <a:ext uri="{FF2B5EF4-FFF2-40B4-BE49-F238E27FC236}">
                <a16:creationId xmlns:a16="http://schemas.microsoft.com/office/drawing/2014/main" id="{75ECABC8-058E-A805-E4ED-9EDB5A5A0596}"/>
              </a:ext>
            </a:extLst>
          </p:cNvPr>
          <p:cNvSpPr>
            <a:spLocks noGrp="1" noChangeArrowheads="1"/>
          </p:cNvSpPr>
          <p:nvPr>
            <p:ph type="title"/>
          </p:nvPr>
        </p:nvSpPr>
        <p:spPr>
          <a:xfrm>
            <a:off x="250825" y="1196975"/>
            <a:ext cx="8785225" cy="422275"/>
          </a:xfrm>
        </p:spPr>
        <p:txBody>
          <a:bodyPr/>
          <a:lstStyle/>
          <a:p>
            <a:r>
              <a:rPr lang="it-IT" altLang="it-IT" sz="3200">
                <a:solidFill>
                  <a:schemeClr val="accent2"/>
                </a:solidFill>
                <a:ea typeface="inter"/>
                <a:cs typeface="inter"/>
              </a:rPr>
              <a:t>Documentazione di spesa</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CBEA6869-5B87-717F-DFDD-91EDDDF9FFE2}"/>
              </a:ext>
            </a:extLst>
          </p:cNvPr>
          <p:cNvSpPr>
            <a:spLocks noGrp="1" noChangeArrowheads="1"/>
          </p:cNvSpPr>
          <p:nvPr>
            <p:ph idx="1"/>
          </p:nvPr>
        </p:nvSpPr>
        <p:spPr>
          <a:xfrm>
            <a:off x="179388" y="1844675"/>
            <a:ext cx="8785225" cy="3960813"/>
          </a:xfrm>
        </p:spPr>
        <p:txBody>
          <a:bodyPr/>
          <a:lstStyle/>
          <a:p>
            <a:pPr marL="542925" indent="-457200">
              <a:spcBef>
                <a:spcPts val="0"/>
              </a:spcBef>
              <a:spcAft>
                <a:spcPts val="600"/>
              </a:spcAft>
              <a:buFontTx/>
              <a:buNone/>
              <a:defRPr/>
            </a:pPr>
            <a:r>
              <a:rPr lang="it-IT" altLang="it-IT" sz="2000" kern="100" dirty="0"/>
              <a:t>Le spese ammesse a contributo devono essere:</a:t>
            </a:r>
          </a:p>
          <a:p>
            <a:pPr marL="542925" indent="-457200">
              <a:spcBef>
                <a:spcPts val="0"/>
              </a:spcBef>
              <a:spcAft>
                <a:spcPts val="600"/>
              </a:spcAft>
              <a:buFontTx/>
              <a:buNone/>
              <a:defRPr/>
            </a:pPr>
            <a:r>
              <a:rPr lang="it-IT" altLang="it-IT" sz="2000" kern="100" dirty="0"/>
              <a:t>-	riferite alle iniziative ammesse da presente  regolamento e ammesse a contributo;</a:t>
            </a:r>
          </a:p>
          <a:p>
            <a:pPr marL="542925" indent="-457200">
              <a:spcBef>
                <a:spcPts val="0"/>
              </a:spcBef>
              <a:spcAft>
                <a:spcPts val="600"/>
              </a:spcAft>
              <a:buFontTx/>
              <a:buNone/>
              <a:defRPr/>
            </a:pPr>
            <a:r>
              <a:rPr lang="it-IT" altLang="it-IT" sz="2000" kern="100" dirty="0"/>
              <a:t>-	sostenute e pagate dal soggetto richiedente direttamente (dal proprio conto) a favore del fornitore o prestatore d’opera con metodi conformi alle disposizioni in materie di tracciabilità dei flussi finanziari;</a:t>
            </a:r>
          </a:p>
          <a:p>
            <a:pPr marL="542925" indent="-457200">
              <a:spcBef>
                <a:spcPts val="0"/>
              </a:spcBef>
              <a:spcAft>
                <a:spcPts val="600"/>
              </a:spcAft>
              <a:buFontTx/>
              <a:buNone/>
              <a:defRPr/>
            </a:pPr>
            <a:r>
              <a:rPr lang="it-IT" altLang="it-IT" sz="2000" kern="100" dirty="0"/>
              <a:t>-	fatturate (o attestate da documentazione equivalente) nel periodo nel periodo stabilito dal regolamento per ciascuna misure contributiva;</a:t>
            </a:r>
          </a:p>
          <a:p>
            <a:pPr marL="542925" indent="-457200">
              <a:spcBef>
                <a:spcPts val="0"/>
              </a:spcBef>
              <a:spcAft>
                <a:spcPts val="600"/>
              </a:spcAft>
              <a:buFontTx/>
              <a:buNone/>
              <a:defRPr/>
            </a:pPr>
            <a:r>
              <a:rPr lang="it-IT" altLang="it-IT" sz="2000" kern="100" dirty="0"/>
              <a:t>-	pagate entro la data di presentazione della domanda (pagamento effettivamente avvenuto).</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olo 1">
            <a:extLst>
              <a:ext uri="{FF2B5EF4-FFF2-40B4-BE49-F238E27FC236}">
                <a16:creationId xmlns:a16="http://schemas.microsoft.com/office/drawing/2014/main" id="{645E1E44-DFE0-F24F-3589-190458AFC51F}"/>
              </a:ext>
            </a:extLst>
          </p:cNvPr>
          <p:cNvSpPr>
            <a:spLocks noGrp="1" noChangeArrowheads="1"/>
          </p:cNvSpPr>
          <p:nvPr>
            <p:ph type="title"/>
          </p:nvPr>
        </p:nvSpPr>
        <p:spPr>
          <a:xfrm>
            <a:off x="250825" y="990600"/>
            <a:ext cx="8785225" cy="422275"/>
          </a:xfrm>
        </p:spPr>
        <p:txBody>
          <a:bodyPr/>
          <a:lstStyle/>
          <a:p>
            <a:r>
              <a:rPr lang="it-IT" altLang="it-IT" sz="3200">
                <a:solidFill>
                  <a:schemeClr val="accent2"/>
                </a:solidFill>
                <a:ea typeface="inter"/>
                <a:cs typeface="inter"/>
              </a:rPr>
              <a:t>Riparto delle risorse e provvedimento finale</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A828E6BC-CC8D-9266-2A85-C1654A7EA0A0}"/>
              </a:ext>
            </a:extLst>
          </p:cNvPr>
          <p:cNvSpPr>
            <a:spLocks noGrp="1" noChangeArrowheads="1"/>
          </p:cNvSpPr>
          <p:nvPr>
            <p:ph idx="1"/>
          </p:nvPr>
        </p:nvSpPr>
        <p:spPr>
          <a:xfrm>
            <a:off x="179388" y="1412875"/>
            <a:ext cx="8785225" cy="4608513"/>
          </a:xfrm>
        </p:spPr>
        <p:txBody>
          <a:bodyPr/>
          <a:lstStyle/>
          <a:p>
            <a:pPr marL="0" indent="0" algn="just">
              <a:spcBef>
                <a:spcPts val="0"/>
              </a:spcBef>
              <a:spcAft>
                <a:spcPts val="600"/>
              </a:spcAft>
              <a:buFontTx/>
              <a:buNone/>
              <a:defRPr/>
            </a:pPr>
            <a:r>
              <a:rPr lang="it-IT" altLang="it-IT" sz="2000" kern="100" dirty="0"/>
              <a:t>L’elenco delle domande pervenute è pubblicato sul sito istituzionale della Regione nelle sezioni dedicate alle singole misure contributive entro 30 giorni dal termine di presentazione delle domande.</a:t>
            </a:r>
          </a:p>
          <a:p>
            <a:pPr marL="0" indent="0" algn="just">
              <a:spcBef>
                <a:spcPts val="0"/>
              </a:spcBef>
              <a:spcAft>
                <a:spcPts val="600"/>
              </a:spcAft>
              <a:buFontTx/>
              <a:buNone/>
              <a:defRPr/>
            </a:pPr>
            <a:endParaRPr lang="it-IT" altLang="it-IT" sz="2000" kern="100" dirty="0"/>
          </a:p>
          <a:p>
            <a:pPr marL="0" indent="0" algn="just">
              <a:spcBef>
                <a:spcPts val="0"/>
              </a:spcBef>
              <a:spcAft>
                <a:spcPts val="600"/>
              </a:spcAft>
              <a:buFontTx/>
              <a:buNone/>
              <a:defRPr/>
            </a:pPr>
            <a:r>
              <a:rPr lang="it-IT" altLang="it-IT" sz="2000" kern="100" dirty="0"/>
              <a:t>Successivamente al completamento delle istruttorie , per ciascuna misura contributiva, viene approvato e pubblicato sul sito istituzionale, l’elenco:</a:t>
            </a:r>
          </a:p>
          <a:p>
            <a:pPr marL="268288" indent="0" algn="just">
              <a:spcBef>
                <a:spcPts val="0"/>
              </a:spcBef>
              <a:spcAft>
                <a:spcPts val="600"/>
              </a:spcAft>
              <a:buFontTx/>
              <a:buNone/>
              <a:defRPr/>
            </a:pPr>
            <a:r>
              <a:rPr lang="it-IT" altLang="it-IT" sz="2000" kern="100" dirty="0"/>
              <a:t>a) delle domande ammesse con l’indicazione dell’importo del contributo concedibile; </a:t>
            </a:r>
          </a:p>
          <a:p>
            <a:pPr marL="268288" indent="0" algn="just">
              <a:spcBef>
                <a:spcPts val="0"/>
              </a:spcBef>
              <a:spcAft>
                <a:spcPts val="600"/>
              </a:spcAft>
              <a:buFontTx/>
              <a:buNone/>
              <a:defRPr/>
            </a:pPr>
            <a:r>
              <a:rPr lang="it-IT" altLang="it-IT" sz="2000" kern="100" dirty="0"/>
              <a:t>b) delle domande inammissibili con l’indicazione delle relative motivazioni;</a:t>
            </a:r>
          </a:p>
          <a:p>
            <a:pPr marL="268288" indent="0" algn="just">
              <a:spcBef>
                <a:spcPts val="0"/>
              </a:spcBef>
              <a:spcAft>
                <a:spcPts val="600"/>
              </a:spcAft>
              <a:buFontTx/>
              <a:buNone/>
              <a:defRPr/>
            </a:pPr>
            <a:r>
              <a:rPr lang="it-IT" altLang="it-IT" sz="2000" kern="100" dirty="0"/>
              <a:t>c) delle domande improcedibili con le relative motivazioni.</a:t>
            </a:r>
          </a:p>
          <a:p>
            <a:pPr marL="0" indent="0" algn="just">
              <a:spcBef>
                <a:spcPts val="0"/>
              </a:spcBef>
              <a:spcAft>
                <a:spcPts val="600"/>
              </a:spcAft>
              <a:buFontTx/>
              <a:buNone/>
              <a:defRPr/>
            </a:pPr>
            <a:endParaRPr lang="it-IT" altLang="it-IT" sz="2000" u="sng" kern="100" dirty="0"/>
          </a:p>
          <a:p>
            <a:pPr marL="0" indent="0" algn="just">
              <a:spcBef>
                <a:spcPts val="0"/>
              </a:spcBef>
              <a:spcAft>
                <a:spcPts val="600"/>
              </a:spcAft>
              <a:buFontTx/>
              <a:buNone/>
              <a:defRPr/>
            </a:pPr>
            <a:r>
              <a:rPr lang="it-IT" altLang="it-IT" sz="2000" u="sng" kern="100" dirty="0"/>
              <a:t>La pubblicazione dell’elenco ha valore di notifica agli interessati.</a:t>
            </a:r>
          </a:p>
          <a:p>
            <a:pPr marL="0" indent="0" algn="just">
              <a:spcBef>
                <a:spcPts val="0"/>
              </a:spcBef>
              <a:spcAft>
                <a:spcPts val="600"/>
              </a:spcAft>
              <a:buFontTx/>
              <a:buNone/>
              <a:defRPr/>
            </a:pPr>
            <a:endParaRPr lang="it-IT" altLang="it-IT" sz="2000" u="sng" kern="100" dirty="0"/>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Elementi grafici, Policromia, schermata, verde&#10;&#10;Il contenuto generato dall'IA potrebbe non essere corretto.">
            <a:extLst>
              <a:ext uri="{FF2B5EF4-FFF2-40B4-BE49-F238E27FC236}">
                <a16:creationId xmlns:a16="http://schemas.microsoft.com/office/drawing/2014/main" id="{0B181B2B-FE43-18D0-3D9E-1A908A3643A0}"/>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971600" y="1196752"/>
            <a:ext cx="6336704" cy="4727775"/>
          </a:xfrm>
          <a:prstGeom prst="rect">
            <a:avLst/>
          </a:prstGeom>
        </p:spPr>
      </p:pic>
      <p:sp>
        <p:nvSpPr>
          <p:cNvPr id="61442" name="Titolo 1">
            <a:extLst>
              <a:ext uri="{FF2B5EF4-FFF2-40B4-BE49-F238E27FC236}">
                <a16:creationId xmlns:a16="http://schemas.microsoft.com/office/drawing/2014/main" id="{94E11304-31C9-EED5-D170-7565256A5A45}"/>
              </a:ext>
            </a:extLst>
          </p:cNvPr>
          <p:cNvSpPr>
            <a:spLocks noGrp="1" noChangeArrowheads="1"/>
          </p:cNvSpPr>
          <p:nvPr>
            <p:ph type="title"/>
          </p:nvPr>
        </p:nvSpPr>
        <p:spPr>
          <a:xfrm>
            <a:off x="250825" y="990600"/>
            <a:ext cx="8785225" cy="422275"/>
          </a:xfrm>
        </p:spPr>
        <p:txBody>
          <a:bodyPr/>
          <a:lstStyle/>
          <a:p>
            <a:r>
              <a:rPr lang="it-IT" altLang="it-IT" sz="2000" dirty="0">
                <a:solidFill>
                  <a:schemeClr val="accent2"/>
                </a:solidFill>
                <a:ea typeface="inter"/>
                <a:cs typeface="inter"/>
              </a:rPr>
              <a:t>Riparto delle risorse e provvedimento finale </a:t>
            </a:r>
            <a:r>
              <a:rPr lang="it-IT" altLang="it-IT" sz="2000" b="0" dirty="0">
                <a:solidFill>
                  <a:schemeClr val="accent2"/>
                </a:solidFill>
                <a:ea typeface="inter"/>
                <a:cs typeface="inter"/>
              </a:rPr>
              <a:t>(segue)</a:t>
            </a:r>
            <a:endParaRPr lang="it-IT" altLang="it-IT" sz="2000" b="0" dirty="0">
              <a:solidFill>
                <a:schemeClr val="accent2"/>
              </a:solidFill>
            </a:endParaRPr>
          </a:p>
        </p:txBody>
      </p:sp>
      <p:sp>
        <p:nvSpPr>
          <p:cNvPr id="12291" name="Segnaposto contenuto 2">
            <a:extLst>
              <a:ext uri="{FF2B5EF4-FFF2-40B4-BE49-F238E27FC236}">
                <a16:creationId xmlns:a16="http://schemas.microsoft.com/office/drawing/2014/main" id="{6FD3EBCE-4AAE-DB66-8935-6ECF0F182337}"/>
              </a:ext>
            </a:extLst>
          </p:cNvPr>
          <p:cNvSpPr>
            <a:spLocks noGrp="1" noChangeArrowheads="1"/>
          </p:cNvSpPr>
          <p:nvPr>
            <p:ph idx="1"/>
          </p:nvPr>
        </p:nvSpPr>
        <p:spPr>
          <a:xfrm>
            <a:off x="179388" y="1844675"/>
            <a:ext cx="8785225" cy="4105275"/>
          </a:xfrm>
        </p:spPr>
        <p:txBody>
          <a:bodyPr/>
          <a:lstStyle/>
          <a:p>
            <a:pPr marL="0" indent="0" algn="just">
              <a:spcBef>
                <a:spcPts val="0"/>
              </a:spcBef>
              <a:spcAft>
                <a:spcPts val="600"/>
              </a:spcAft>
              <a:buFontTx/>
              <a:buNone/>
              <a:defRPr/>
            </a:pPr>
            <a:r>
              <a:rPr lang="it-IT" sz="2000" kern="100" dirty="0"/>
              <a:t>I contributi sono </a:t>
            </a:r>
            <a:r>
              <a:rPr lang="it-IT" sz="2000" b="1" kern="100" dirty="0"/>
              <a:t>concessi tramite riparto</a:t>
            </a:r>
            <a:r>
              <a:rPr lang="it-IT" sz="2000" kern="100" dirty="0"/>
              <a:t> delle risorse disponibili per ciascuna iniziativa, in proporzione alla spesa ammessa a contributo e nel rispetto dei limiti indicati dal regolamento per ciascuna misura contributiva.</a:t>
            </a:r>
          </a:p>
          <a:p>
            <a:pPr marL="0" indent="0" algn="just">
              <a:spcBef>
                <a:spcPts val="0"/>
              </a:spcBef>
              <a:spcAft>
                <a:spcPts val="600"/>
              </a:spcAft>
              <a:buFontTx/>
              <a:buNone/>
              <a:defRPr/>
            </a:pPr>
            <a:endParaRPr lang="it-IT" altLang="it-IT" sz="2000" kern="100" dirty="0"/>
          </a:p>
          <a:p>
            <a:pPr marL="0" indent="0" algn="just">
              <a:spcBef>
                <a:spcPts val="0"/>
              </a:spcBef>
              <a:spcAft>
                <a:spcPts val="600"/>
              </a:spcAft>
              <a:buFontTx/>
              <a:buNone/>
              <a:defRPr/>
            </a:pPr>
            <a:r>
              <a:rPr lang="it-IT" altLang="it-IT" sz="2000" kern="100" dirty="0"/>
              <a:t>La concessione dei contributi in regime è subordinata all’esito favorevole delle verifiche stabilite dalla normativa in materie di aiuti di Stato (regolamenti (UE) de </a:t>
            </a:r>
            <a:r>
              <a:rPr lang="it-IT" altLang="it-IT" sz="2000" kern="100" dirty="0" err="1"/>
              <a:t>minimis</a:t>
            </a:r>
            <a:r>
              <a:rPr lang="it-IT" altLang="it-IT" sz="2000" kern="100" dirty="0"/>
              <a:t> o n. 651/2014).</a:t>
            </a:r>
          </a:p>
          <a:p>
            <a:pPr marL="0" indent="0" algn="just">
              <a:spcBef>
                <a:spcPts val="0"/>
              </a:spcBef>
              <a:spcAft>
                <a:spcPts val="600"/>
              </a:spcAft>
              <a:buFontTx/>
              <a:buNone/>
              <a:defRPr/>
            </a:pPr>
            <a:endParaRPr lang="it-IT" altLang="it-IT" sz="2000" kern="100" dirty="0"/>
          </a:p>
          <a:p>
            <a:pPr marL="0" indent="0" algn="just">
              <a:spcBef>
                <a:spcPts val="0"/>
              </a:spcBef>
              <a:spcAft>
                <a:spcPts val="600"/>
              </a:spcAft>
              <a:buFontTx/>
              <a:buNone/>
              <a:defRPr/>
            </a:pPr>
            <a:r>
              <a:rPr lang="it-IT" sz="2000" kern="100" dirty="0"/>
              <a:t>I contributi sono concessi in euro interi (con troncamento dei decimali).</a:t>
            </a:r>
            <a:endParaRPr lang="it-IT" altLang="it-IT" sz="2000" kern="100" dirty="0"/>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olo 1">
            <a:extLst>
              <a:ext uri="{FF2B5EF4-FFF2-40B4-BE49-F238E27FC236}">
                <a16:creationId xmlns:a16="http://schemas.microsoft.com/office/drawing/2014/main" id="{E1D31134-D77E-F591-375E-20C1B71CDE3A}"/>
              </a:ext>
            </a:extLst>
          </p:cNvPr>
          <p:cNvSpPr>
            <a:spLocks noGrp="1" noChangeArrowheads="1"/>
          </p:cNvSpPr>
          <p:nvPr>
            <p:ph type="title"/>
          </p:nvPr>
        </p:nvSpPr>
        <p:spPr>
          <a:xfrm>
            <a:off x="250825" y="908050"/>
            <a:ext cx="8785225" cy="422275"/>
          </a:xfrm>
        </p:spPr>
        <p:txBody>
          <a:bodyPr/>
          <a:lstStyle/>
          <a:p>
            <a:r>
              <a:rPr lang="it-IT" altLang="it-IT" sz="3200">
                <a:solidFill>
                  <a:schemeClr val="accent2"/>
                </a:solidFill>
                <a:ea typeface="inter"/>
                <a:cs typeface="inter"/>
              </a:rPr>
              <a:t>Revoca e rideterminazione dei contributi </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9AD4DB48-85E0-0928-DBFA-861BEAEDEF72}"/>
              </a:ext>
            </a:extLst>
          </p:cNvPr>
          <p:cNvSpPr>
            <a:spLocks noGrp="1" noChangeArrowheads="1"/>
          </p:cNvSpPr>
          <p:nvPr>
            <p:ph idx="1"/>
          </p:nvPr>
        </p:nvSpPr>
        <p:spPr>
          <a:xfrm>
            <a:off x="179388" y="1484313"/>
            <a:ext cx="8785225" cy="4465637"/>
          </a:xfrm>
        </p:spPr>
        <p:txBody>
          <a:bodyPr/>
          <a:lstStyle/>
          <a:p>
            <a:pPr marL="0" indent="0">
              <a:spcBef>
                <a:spcPts val="0"/>
              </a:spcBef>
              <a:spcAft>
                <a:spcPts val="600"/>
              </a:spcAft>
              <a:buFontTx/>
              <a:buNone/>
              <a:defRPr/>
            </a:pPr>
            <a:r>
              <a:rPr lang="it-IT" altLang="it-IT" sz="2000" kern="100" dirty="0"/>
              <a:t>I contributi concessi sono revocati o rideterminati d’ufficio, oltre che nei casi previsti per legge,  nei seguenti casi:</a:t>
            </a:r>
          </a:p>
          <a:p>
            <a:pPr>
              <a:spcBef>
                <a:spcPts val="0"/>
              </a:spcBef>
              <a:spcAft>
                <a:spcPts val="600"/>
              </a:spcAft>
              <a:defRPr/>
            </a:pPr>
            <a:r>
              <a:rPr lang="it-IT" altLang="it-IT" sz="2000" kern="100" dirty="0"/>
              <a:t>mancato mantenimento dei requisiti e degli obblighi stabiliti dall’articolo 6 del regolamento (revoca);</a:t>
            </a:r>
          </a:p>
          <a:p>
            <a:pPr>
              <a:spcBef>
                <a:spcPts val="0"/>
              </a:spcBef>
              <a:spcAft>
                <a:spcPts val="600"/>
              </a:spcAft>
              <a:defRPr/>
            </a:pPr>
            <a:r>
              <a:rPr lang="it-IT" altLang="it-IT" sz="2000" kern="100" dirty="0"/>
              <a:t>mancato rispetto dei vincoli stabiliti dall’articolo 53 del regolamento, comunicato al Servizio entro 30 giorni (rideterminazione);</a:t>
            </a:r>
          </a:p>
          <a:p>
            <a:pPr>
              <a:spcBef>
                <a:spcPts val="0"/>
              </a:spcBef>
              <a:spcAft>
                <a:spcPts val="600"/>
              </a:spcAft>
              <a:defRPr/>
            </a:pPr>
            <a:r>
              <a:rPr lang="it-IT" altLang="it-IT" sz="2000" kern="100" dirty="0"/>
              <a:t>mancato rispetto dei vincoli stabiliti dall’articolo 53 del regolamento senza averlo comunicato (revoca);</a:t>
            </a:r>
          </a:p>
          <a:p>
            <a:pPr>
              <a:spcBef>
                <a:spcPts val="0"/>
              </a:spcBef>
              <a:spcAft>
                <a:spcPts val="600"/>
              </a:spcAft>
              <a:defRPr/>
            </a:pPr>
            <a:r>
              <a:rPr lang="it-IT" sz="2000" kern="100" dirty="0"/>
              <a:t>in caso di accertata falsità o non rispondenza al vero delle dichiarazioni prodotte in sede di domanda (revoca);</a:t>
            </a:r>
            <a:endParaRPr lang="it-IT" altLang="it-IT" sz="2000" kern="100" dirty="0"/>
          </a:p>
          <a:p>
            <a:pPr marL="0" indent="0">
              <a:spcBef>
                <a:spcPts val="0"/>
              </a:spcBef>
              <a:spcAft>
                <a:spcPts val="600"/>
              </a:spcAft>
              <a:buFontTx/>
              <a:buNone/>
              <a:defRPr/>
            </a:pPr>
            <a:endParaRPr lang="it-IT" altLang="it-IT" sz="2000" b="1" kern="100" dirty="0"/>
          </a:p>
          <a:p>
            <a:pPr marL="0" indent="0">
              <a:spcBef>
                <a:spcPts val="0"/>
              </a:spcBef>
              <a:spcAft>
                <a:spcPts val="600"/>
              </a:spcAft>
              <a:buFontTx/>
              <a:buNone/>
              <a:defRPr/>
            </a:pPr>
            <a:r>
              <a:rPr lang="it-IT" altLang="it-IT" sz="2000" b="1" kern="100" dirty="0"/>
              <a:t>La revoca o la rideterminazione del contributo concesso e già liquidato comportano la restituzione delle somme non dovute già percepite</a:t>
            </a:r>
            <a:r>
              <a:rPr lang="it-IT" altLang="it-IT" sz="2000" kern="100" dirty="0"/>
              <a:t>.</a:t>
            </a:r>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90" name="Picture 24">
            <a:extLst>
              <a:ext uri="{FF2B5EF4-FFF2-40B4-BE49-F238E27FC236}">
                <a16:creationId xmlns:a16="http://schemas.microsoft.com/office/drawing/2014/main" id="{42611B10-CD6C-378B-3CD1-2B8501CAB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3" name="Text Box 25">
            <a:extLst>
              <a:ext uri="{FF2B5EF4-FFF2-40B4-BE49-F238E27FC236}">
                <a16:creationId xmlns:a16="http://schemas.microsoft.com/office/drawing/2014/main" id="{65754E0E-82DF-D5A4-5F34-C823B9F081CD}"/>
              </a:ext>
            </a:extLst>
          </p:cNvPr>
          <p:cNvSpPr txBox="1">
            <a:spLocks noChangeArrowheads="1"/>
          </p:cNvSpPr>
          <p:nvPr/>
        </p:nvSpPr>
        <p:spPr bwMode="auto">
          <a:xfrm>
            <a:off x="107950" y="1628775"/>
            <a:ext cx="8856663"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342900">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889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lvl="3" algn="ctr"/>
            <a:r>
              <a:rPr lang="it-IT" altLang="it-IT" sz="3200" b="1">
                <a:solidFill>
                  <a:schemeClr val="bg1"/>
                </a:solidFill>
              </a:rPr>
              <a:t>OBBLIGHI E VINCOLI DEI BENEFICIARI</a:t>
            </a:r>
          </a:p>
          <a:p>
            <a:pPr lvl="3" algn="ctr"/>
            <a:r>
              <a:rPr lang="it-IT" altLang="it-IT" sz="3200" b="1">
                <a:solidFill>
                  <a:schemeClr val="bg1"/>
                </a:solidFill>
              </a:rPr>
              <a:t> VARIAZIONI SOGGETTIVE</a:t>
            </a:r>
          </a:p>
          <a:p>
            <a:pPr lvl="3" algn="ctr"/>
            <a:r>
              <a:rPr lang="it-IT" altLang="it-IT" sz="3200" b="1">
                <a:solidFill>
                  <a:schemeClr val="bg1"/>
                </a:solidFill>
              </a:rPr>
              <a:t>E CONTROLLI</a:t>
            </a:r>
            <a:endParaRPr lang="it-IT" altLang="it-IT" sz="2200">
              <a:solidFill>
                <a:schemeClr val="bg1"/>
              </a:solidFill>
            </a:endParaRPr>
          </a:p>
          <a:p>
            <a:pPr lvl="3" algn="ctr"/>
            <a:endParaRPr lang="it-IT" altLang="it-IT" sz="2200" b="1">
              <a:solidFill>
                <a:schemeClr val="bg1"/>
              </a:solidFill>
            </a:endParaRPr>
          </a:p>
        </p:txBody>
      </p:sp>
      <p:sp>
        <p:nvSpPr>
          <p:cNvPr id="22555" name="Text Box 27">
            <a:extLst>
              <a:ext uri="{FF2B5EF4-FFF2-40B4-BE49-F238E27FC236}">
                <a16:creationId xmlns:a16="http://schemas.microsoft.com/office/drawing/2014/main" id="{23A49B24-30EE-3950-D616-FCC5C03145BE}"/>
              </a:ext>
            </a:extLst>
          </p:cNvPr>
          <p:cNvSpPr txBox="1">
            <a:spLocks noChangeArrowheads="1"/>
          </p:cNvSpPr>
          <p:nvPr/>
        </p:nvSpPr>
        <p:spPr bwMode="auto">
          <a:xfrm>
            <a:off x="9525" y="6075363"/>
            <a:ext cx="9144000"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algn="ctr" eaLnBrk="1" hangingPunct="1">
              <a:spcBef>
                <a:spcPct val="50000"/>
              </a:spcBef>
              <a:buClrTx/>
              <a:buFontTx/>
              <a:buNone/>
            </a:pPr>
            <a:r>
              <a:rPr lang="it-IT" altLang="it-IT" sz="1800">
                <a:solidFill>
                  <a:schemeClr val="bg1"/>
                </a:solidFill>
              </a:rPr>
              <a:t>Direzione centrale salute, politiche sociali e disabilita’</a:t>
            </a:r>
          </a:p>
          <a:p>
            <a:pPr algn="ctr" eaLnBrk="1" hangingPunct="1">
              <a:spcBef>
                <a:spcPct val="50000"/>
              </a:spcBef>
              <a:buClrTx/>
              <a:buFontTx/>
              <a:buNone/>
            </a:pPr>
            <a:r>
              <a:rPr lang="it-IT" altLang="it-IT" sz="1400">
                <a:solidFill>
                  <a:schemeClr val="bg1"/>
                </a:solidFill>
              </a:rPr>
              <a:t>unità operativa specialistica (uos) di bilancio e coordinamento strategico</a:t>
            </a:r>
          </a:p>
        </p:txBody>
      </p:sp>
    </p:spTree>
    <p:custDataLst>
      <p:tags r:id="rId1"/>
    </p:custDataLst>
  </p:cSld>
  <p:clrMapOvr>
    <a:masterClrMapping/>
  </p:clrMapOvr>
  <p:transition spd="slow" advTm="37176">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2553"/>
                                        </p:tgtEl>
                                        <p:attrNameLst>
                                          <p:attrName>style.visibility</p:attrName>
                                        </p:attrNameLst>
                                      </p:cBhvr>
                                      <p:to>
                                        <p:strVal val="visible"/>
                                      </p:to>
                                    </p:set>
                                    <p:animEffect transition="in" filter="wipe(right)">
                                      <p:cBhvr>
                                        <p:cTn id="7" dur="500"/>
                                        <p:tgtEl>
                                          <p:spTgt spid="225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55"/>
                                        </p:tgtEl>
                                        <p:attrNameLst>
                                          <p:attrName>style.visibility</p:attrName>
                                        </p:attrNameLst>
                                      </p:cBhvr>
                                      <p:to>
                                        <p:strVal val="visible"/>
                                      </p:to>
                                    </p:set>
                                    <p:animEffect transition="in" filter="fade">
                                      <p:cBhvr>
                                        <p:cTn id="12" dur="500"/>
                                        <p:tgtEl>
                                          <p:spTgt spid="22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5"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olo 1">
            <a:extLst>
              <a:ext uri="{FF2B5EF4-FFF2-40B4-BE49-F238E27FC236}">
                <a16:creationId xmlns:a16="http://schemas.microsoft.com/office/drawing/2014/main" id="{9AC3A9B4-1C1B-BF16-6B76-BFF263C0BBA2}"/>
              </a:ext>
            </a:extLst>
          </p:cNvPr>
          <p:cNvSpPr>
            <a:spLocks noGrp="1" noChangeArrowheads="1"/>
          </p:cNvSpPr>
          <p:nvPr>
            <p:ph type="title"/>
          </p:nvPr>
        </p:nvSpPr>
        <p:spPr>
          <a:xfrm>
            <a:off x="250825" y="990600"/>
            <a:ext cx="8785225" cy="422275"/>
          </a:xfrm>
        </p:spPr>
        <p:txBody>
          <a:bodyPr/>
          <a:lstStyle/>
          <a:p>
            <a:r>
              <a:rPr lang="it-IT" altLang="it-IT" sz="3200">
                <a:solidFill>
                  <a:schemeClr val="accent2"/>
                </a:solidFill>
                <a:ea typeface="inter"/>
                <a:cs typeface="inter"/>
              </a:rPr>
              <a:t>Obblighi dei beneficiari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3EFC70EF-6A0E-4AFD-E4F0-85CD8BCE336B}"/>
              </a:ext>
            </a:extLst>
          </p:cNvPr>
          <p:cNvSpPr>
            <a:spLocks noGrp="1" noChangeArrowheads="1"/>
          </p:cNvSpPr>
          <p:nvPr>
            <p:ph idx="1"/>
          </p:nvPr>
        </p:nvSpPr>
        <p:spPr>
          <a:xfrm>
            <a:off x="179388" y="1485900"/>
            <a:ext cx="8785225" cy="1150938"/>
          </a:xfrm>
        </p:spPr>
        <p:txBody>
          <a:bodyPr/>
          <a:lstStyle/>
          <a:p>
            <a:pPr marL="0" indent="0">
              <a:spcBef>
                <a:spcPts val="0"/>
              </a:spcBef>
              <a:spcAft>
                <a:spcPts val="600"/>
              </a:spcAft>
              <a:buFontTx/>
              <a:buNone/>
              <a:defRPr/>
            </a:pPr>
            <a:r>
              <a:rPr lang="it-IT" altLang="it-IT" sz="2000" kern="100" dirty="0"/>
              <a:t>I beneficiari dei contributi devono, </a:t>
            </a:r>
            <a:r>
              <a:rPr lang="it-IT" altLang="it-IT" sz="2000" b="1" kern="100" dirty="0"/>
              <a:t>pena la revoca del contributo (</a:t>
            </a:r>
            <a:r>
              <a:rPr lang="it-IT" altLang="it-IT" sz="2000" kern="100" dirty="0"/>
              <a:t>oltre alle eventuali sanzioni stabilite dalla Legge), mantenere il possesso dei requisiti e rispettare gli obblighi, previsti dal regolamento. </a:t>
            </a:r>
          </a:p>
        </p:txBody>
      </p:sp>
      <p:sp>
        <p:nvSpPr>
          <p:cNvPr id="2" name="Titolo 1">
            <a:extLst>
              <a:ext uri="{FF2B5EF4-FFF2-40B4-BE49-F238E27FC236}">
                <a16:creationId xmlns:a16="http://schemas.microsoft.com/office/drawing/2014/main" id="{826A0E88-C3CD-57B1-0B7C-D2B189D416EF}"/>
              </a:ext>
            </a:extLst>
          </p:cNvPr>
          <p:cNvSpPr txBox="1">
            <a:spLocks noChangeArrowheads="1"/>
          </p:cNvSpPr>
          <p:nvPr/>
        </p:nvSpPr>
        <p:spPr bwMode="auto">
          <a:xfrm>
            <a:off x="250825" y="2574925"/>
            <a:ext cx="8785225"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Vincoli per le imprese beneficiarie </a:t>
            </a:r>
            <a:endParaRPr lang="it-IT" altLang="it-IT" sz="2000" kern="0" dirty="0">
              <a:solidFill>
                <a:schemeClr val="accent2"/>
              </a:solidFill>
            </a:endParaRPr>
          </a:p>
        </p:txBody>
      </p:sp>
      <p:sp>
        <p:nvSpPr>
          <p:cNvPr id="3" name="Segnaposto contenuto 2">
            <a:extLst>
              <a:ext uri="{FF2B5EF4-FFF2-40B4-BE49-F238E27FC236}">
                <a16:creationId xmlns:a16="http://schemas.microsoft.com/office/drawing/2014/main" id="{3B7DB4CB-F794-CA05-39EF-B385E22C914E}"/>
              </a:ext>
            </a:extLst>
          </p:cNvPr>
          <p:cNvSpPr txBox="1">
            <a:spLocks noChangeArrowheads="1"/>
          </p:cNvSpPr>
          <p:nvPr/>
        </p:nvSpPr>
        <p:spPr bwMode="auto">
          <a:xfrm>
            <a:off x="179388" y="3068638"/>
            <a:ext cx="8785225" cy="2952750"/>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spcBef>
                <a:spcPts val="0"/>
              </a:spcBef>
              <a:spcAft>
                <a:spcPts val="600"/>
              </a:spcAft>
              <a:buFontTx/>
              <a:buNone/>
              <a:defRPr/>
            </a:pPr>
            <a:r>
              <a:rPr lang="it-IT" altLang="it-IT" sz="2000" kern="100" dirty="0"/>
              <a:t>I beneficiari dei contributi devono mantenere fino al 31 dicembre del terzo anno (PMI)o del quinto anno (grandi imprese) successivo alla concessione del contributo:</a:t>
            </a:r>
          </a:p>
          <a:p>
            <a:pPr marL="0" indent="0">
              <a:spcBef>
                <a:spcPts val="0"/>
              </a:spcBef>
              <a:spcAft>
                <a:spcPts val="600"/>
              </a:spcAft>
              <a:buFontTx/>
              <a:buNone/>
              <a:defRPr/>
            </a:pPr>
            <a:r>
              <a:rPr lang="it-IT" altLang="it-IT" sz="2000" kern="100" dirty="0"/>
              <a:t>- la disponibilità e la destinazione dei beni immobili oggetto dei contributi;</a:t>
            </a:r>
          </a:p>
          <a:p>
            <a:pPr marL="0" indent="0">
              <a:spcBef>
                <a:spcPts val="0"/>
              </a:spcBef>
              <a:spcAft>
                <a:spcPts val="600"/>
              </a:spcAft>
              <a:buFontTx/>
              <a:buNone/>
              <a:defRPr/>
            </a:pPr>
            <a:r>
              <a:rPr lang="it-IT" altLang="it-IT" sz="2000" kern="100" dirty="0"/>
              <a:t>- l’iscrizione all’Albo;</a:t>
            </a:r>
          </a:p>
          <a:p>
            <a:pPr>
              <a:spcBef>
                <a:spcPts val="0"/>
              </a:spcBef>
              <a:spcAft>
                <a:spcPts val="600"/>
              </a:spcAft>
              <a:buFontTx/>
              <a:buChar char="-"/>
              <a:defRPr/>
            </a:pPr>
            <a:r>
              <a:rPr lang="it-IT" altLang="it-IT" sz="2000" kern="100" dirty="0"/>
              <a:t>la sede nel territorio regionale.</a:t>
            </a:r>
          </a:p>
          <a:p>
            <a:pPr marL="0" indent="0">
              <a:spcBef>
                <a:spcPts val="0"/>
              </a:spcBef>
              <a:spcAft>
                <a:spcPts val="600"/>
              </a:spcAft>
              <a:buFontTx/>
              <a:buNone/>
              <a:defRPr/>
            </a:pPr>
            <a:r>
              <a:rPr lang="it-IT" altLang="it-IT" sz="2000" kern="100" dirty="0"/>
              <a:t>Esempio:</a:t>
            </a:r>
          </a:p>
          <a:p>
            <a:pPr marL="0" indent="0">
              <a:spcBef>
                <a:spcPts val="0"/>
              </a:spcBef>
              <a:spcAft>
                <a:spcPts val="600"/>
              </a:spcAft>
              <a:buFontTx/>
              <a:buNone/>
              <a:defRPr/>
            </a:pPr>
            <a:r>
              <a:rPr lang="it-IT" altLang="it-IT" sz="2000" kern="100" dirty="0"/>
              <a:t>Un contributo concesso nel corso del 2025</a:t>
            </a:r>
          </a:p>
          <a:p>
            <a:pPr marL="0" indent="0">
              <a:spcBef>
                <a:spcPts val="0"/>
              </a:spcBef>
              <a:spcAft>
                <a:spcPts val="600"/>
              </a:spcAft>
              <a:buFontTx/>
              <a:buNone/>
              <a:defRPr/>
            </a:pPr>
            <a:endParaRPr lang="it-IT" altLang="it-IT" sz="2000" kern="100"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vestiti, persona, cartone animato, design&#10;&#10;Il contenuto generato dall'IA potrebbe non essere corretto.">
            <a:extLst>
              <a:ext uri="{FF2B5EF4-FFF2-40B4-BE49-F238E27FC236}">
                <a16:creationId xmlns:a16="http://schemas.microsoft.com/office/drawing/2014/main" id="{AED501C8-A324-08C2-670E-8E4AA896D4DB}"/>
              </a:ext>
            </a:extLst>
          </p:cNvPr>
          <p:cNvPicPr>
            <a:picLocks noChangeAspect="1"/>
          </p:cNvPicPr>
          <p:nvPr/>
        </p:nvPicPr>
        <p:blipFill>
          <a:blip r:embed="rId2">
            <a:alphaModFix/>
          </a:blip>
          <a:stretch>
            <a:fillRect/>
          </a:stretch>
        </p:blipFill>
        <p:spPr>
          <a:xfrm>
            <a:off x="35495" y="2780928"/>
            <a:ext cx="5005261" cy="3208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43" name="Titolo 1">
            <a:extLst>
              <a:ext uri="{FF2B5EF4-FFF2-40B4-BE49-F238E27FC236}">
                <a16:creationId xmlns:a16="http://schemas.microsoft.com/office/drawing/2014/main" id="{E6F2AE3D-142B-04D5-441A-76A4B5A442DE}"/>
              </a:ext>
            </a:extLst>
          </p:cNvPr>
          <p:cNvSpPr>
            <a:spLocks noGrp="1" noChangeArrowheads="1"/>
          </p:cNvSpPr>
          <p:nvPr>
            <p:ph type="title"/>
          </p:nvPr>
        </p:nvSpPr>
        <p:spPr>
          <a:xfrm>
            <a:off x="250825" y="990600"/>
            <a:ext cx="8207375" cy="854075"/>
          </a:xfrm>
        </p:spPr>
        <p:txBody>
          <a:bodyPr/>
          <a:lstStyle/>
          <a:p>
            <a:br>
              <a:rPr lang="it-IT" altLang="it-IT" sz="2000">
                <a:solidFill>
                  <a:srgbClr val="000000"/>
                </a:solidFill>
                <a:ea typeface="inter"/>
                <a:cs typeface="inter"/>
              </a:rPr>
            </a:br>
            <a:br>
              <a:rPr lang="it-IT" altLang="it-IT" sz="2000">
                <a:solidFill>
                  <a:srgbClr val="000000"/>
                </a:solidFill>
                <a:ea typeface="inter"/>
                <a:cs typeface="inter"/>
              </a:rPr>
            </a:br>
            <a:r>
              <a:rPr lang="it-IT" altLang="it-IT" sz="3200">
                <a:solidFill>
                  <a:schemeClr val="accent2"/>
                </a:solidFill>
              </a:rPr>
              <a:t>Cumulo di contributi</a:t>
            </a:r>
            <a:br>
              <a:rPr lang="it-IT" altLang="it-IT" sz="2000">
                <a:solidFill>
                  <a:schemeClr val="accent2"/>
                </a:solidFill>
              </a:rPr>
            </a:br>
            <a:br>
              <a:rPr lang="it-IT" altLang="it-IT" sz="2000">
                <a:solidFill>
                  <a:schemeClr val="accent2"/>
                </a:solidFill>
              </a:rPr>
            </a:br>
            <a:endParaRPr lang="it-IT" altLang="it-IT" sz="2000">
              <a:solidFill>
                <a:schemeClr val="accent2"/>
              </a:solidFill>
            </a:endParaRPr>
          </a:p>
        </p:txBody>
      </p:sp>
      <p:sp>
        <p:nvSpPr>
          <p:cNvPr id="2" name="Segnaposto contenuto 2">
            <a:extLst>
              <a:ext uri="{FF2B5EF4-FFF2-40B4-BE49-F238E27FC236}">
                <a16:creationId xmlns:a16="http://schemas.microsoft.com/office/drawing/2014/main" id="{3979578F-8E84-D950-D41E-CD9AAFEA7E38}"/>
              </a:ext>
            </a:extLst>
          </p:cNvPr>
          <p:cNvSpPr>
            <a:spLocks noGrp="1" noChangeArrowheads="1"/>
          </p:cNvSpPr>
          <p:nvPr>
            <p:ph idx="1"/>
          </p:nvPr>
        </p:nvSpPr>
        <p:spPr>
          <a:xfrm>
            <a:off x="250825" y="1844675"/>
            <a:ext cx="8785225" cy="3313113"/>
          </a:xfrm>
        </p:spPr>
        <p:txBody>
          <a:bodyPr/>
          <a:lstStyle/>
          <a:p>
            <a:pPr marL="0" indent="0" algn="just">
              <a:lnSpc>
                <a:spcPct val="150000"/>
              </a:lnSpc>
              <a:spcAft>
                <a:spcPts val="1050"/>
              </a:spcAft>
              <a:buFontTx/>
              <a:buNone/>
              <a:defRPr/>
            </a:pPr>
            <a:r>
              <a:rPr lang="it-IT" altLang="it-IT" sz="2000" dirty="0">
                <a:solidFill>
                  <a:srgbClr val="000000"/>
                </a:solidFill>
              </a:rPr>
              <a:t>Fatti salvi eventuali divieti o limiti di cumulo stabiliti da altre norme, i contributi di cui al presente regolamento sono cumulabili con altri contributi pubblici per le medesime spese, nel rispetto dei limiti stabiliti dalle vigenti normative.</a:t>
            </a:r>
          </a:p>
          <a:p>
            <a:pPr marL="0" indent="0" algn="just">
              <a:lnSpc>
                <a:spcPct val="150000"/>
              </a:lnSpc>
              <a:spcAft>
                <a:spcPts val="1050"/>
              </a:spcAft>
              <a:buFontTx/>
              <a:buNone/>
              <a:defRPr/>
            </a:pPr>
            <a:r>
              <a:rPr lang="it-IT" altLang="it-IT" sz="2000" dirty="0">
                <a:solidFill>
                  <a:srgbClr val="000000"/>
                </a:solidFill>
              </a:rPr>
              <a:t>In ogni caso i contributi non possono superare la spesa massima sostenuta.</a:t>
            </a:r>
          </a:p>
          <a:p>
            <a:pPr algn="just">
              <a:lnSpc>
                <a:spcPct val="150000"/>
              </a:lnSpc>
              <a:spcAft>
                <a:spcPts val="1050"/>
              </a:spcAft>
              <a:defRPr/>
            </a:pPr>
            <a:endParaRPr lang="it-IT" altLang="it-IT" sz="1500" dirty="0">
              <a:solidFill>
                <a:srgbClr val="000000"/>
              </a:solidFill>
              <a:ea typeface="inter"/>
              <a:cs typeface="inter"/>
            </a:endParaRPr>
          </a:p>
          <a:p>
            <a:pPr marL="0" indent="0" algn="just">
              <a:lnSpc>
                <a:spcPct val="150000"/>
              </a:lnSpc>
              <a:spcAft>
                <a:spcPts val="1050"/>
              </a:spcAft>
              <a:buFontTx/>
              <a:buNone/>
              <a:defRPr/>
            </a:pPr>
            <a:endParaRPr lang="it-IT" altLang="it-IT" sz="1500" dirty="0">
              <a:solidFill>
                <a:srgbClr val="000000"/>
              </a:solidFill>
              <a:ea typeface="inter"/>
              <a:cs typeface="inter"/>
            </a:endParaRPr>
          </a:p>
          <a:p>
            <a:pPr algn="just">
              <a:lnSpc>
                <a:spcPct val="150000"/>
              </a:lnSpc>
              <a:spcAft>
                <a:spcPts val="1050"/>
              </a:spcAft>
              <a:defRPr/>
            </a:pPr>
            <a:endParaRPr lang="it-IT" altLang="it-IT" sz="1500" dirty="0">
              <a:solidFill>
                <a:srgbClr val="000000"/>
              </a:solidFill>
              <a:ea typeface="inter"/>
              <a:cs typeface="inter"/>
            </a:endParaRPr>
          </a:p>
        </p:txBody>
      </p:sp>
      <p:pic>
        <p:nvPicPr>
          <p:cNvPr id="10245" name="Immagine 6" descr="Immagine che contiene primavera&#10;&#10;Il contenuto generato dall'IA potrebbe non essere corretto.">
            <a:extLst>
              <a:ext uri="{FF2B5EF4-FFF2-40B4-BE49-F238E27FC236}">
                <a16:creationId xmlns:a16="http://schemas.microsoft.com/office/drawing/2014/main" id="{8F7262BB-2B5D-23A6-729F-DF57522F0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933825"/>
            <a:ext cx="18732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olo 1">
            <a:extLst>
              <a:ext uri="{FF2B5EF4-FFF2-40B4-BE49-F238E27FC236}">
                <a16:creationId xmlns:a16="http://schemas.microsoft.com/office/drawing/2014/main" id="{3E41E715-1763-F8E3-5065-C31F73CECCD9}"/>
              </a:ext>
            </a:extLst>
          </p:cNvPr>
          <p:cNvSpPr>
            <a:spLocks noGrp="1" noChangeArrowheads="1"/>
          </p:cNvSpPr>
          <p:nvPr>
            <p:ph type="title"/>
          </p:nvPr>
        </p:nvSpPr>
        <p:spPr>
          <a:xfrm>
            <a:off x="250825" y="908050"/>
            <a:ext cx="8785225" cy="422275"/>
          </a:xfrm>
        </p:spPr>
        <p:txBody>
          <a:bodyPr/>
          <a:lstStyle/>
          <a:p>
            <a:r>
              <a:rPr lang="it-IT" altLang="it-IT" sz="2000">
                <a:solidFill>
                  <a:schemeClr val="accent2"/>
                </a:solidFill>
                <a:ea typeface="inter"/>
                <a:cs typeface="inter"/>
              </a:rPr>
              <a:t>Vincoli per le imprese beneficiarie (segue)</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793127EA-CFE8-59A1-50C6-7DC9776039AA}"/>
              </a:ext>
            </a:extLst>
          </p:cNvPr>
          <p:cNvSpPr>
            <a:spLocks noGrp="1" noChangeArrowheads="1"/>
          </p:cNvSpPr>
          <p:nvPr>
            <p:ph idx="1"/>
          </p:nvPr>
        </p:nvSpPr>
        <p:spPr>
          <a:xfrm>
            <a:off x="179388" y="1350963"/>
            <a:ext cx="8785225" cy="4598987"/>
          </a:xfrm>
        </p:spPr>
        <p:txBody>
          <a:bodyPr/>
          <a:lstStyle/>
          <a:p>
            <a:pPr marL="0" indent="0">
              <a:spcBef>
                <a:spcPts val="0"/>
              </a:spcBef>
              <a:spcAft>
                <a:spcPts val="600"/>
              </a:spcAft>
              <a:buFontTx/>
              <a:buNone/>
              <a:defRPr/>
            </a:pPr>
            <a:r>
              <a:rPr lang="it-IT" altLang="it-IT" sz="2000" kern="100" dirty="0"/>
              <a:t>Il beneficiario ai fini del rispetto dei vincoli:</a:t>
            </a:r>
          </a:p>
          <a:p>
            <a:pPr marL="358775" indent="-274638">
              <a:spcBef>
                <a:spcPts val="0"/>
              </a:spcBef>
              <a:spcAft>
                <a:spcPts val="600"/>
              </a:spcAft>
              <a:buFontTx/>
              <a:buNone/>
              <a:defRPr/>
            </a:pPr>
            <a:r>
              <a:rPr lang="it-IT" altLang="it-IT" sz="2000" kern="100" dirty="0"/>
              <a:t>-   all’atto della domanda, presenta una dichiarazione di impegno al rispetto, per tutta la loro durata, dei vincoli di cui al comma 1;</a:t>
            </a:r>
          </a:p>
          <a:p>
            <a:pPr marL="358775" indent="-274638">
              <a:spcBef>
                <a:spcPts val="0"/>
              </a:spcBef>
              <a:spcAft>
                <a:spcPts val="600"/>
              </a:spcAft>
              <a:buFontTx/>
              <a:buChar char="-"/>
              <a:defRPr/>
            </a:pPr>
            <a:r>
              <a:rPr lang="it-IT" altLang="it-IT" sz="2000" kern="100" dirty="0"/>
              <a:t>comunica al Servizio l’eventuale mancato rispetto dei vincoli entro 30 giorni dall’inadempimento ai fini della rideterminazione del contributo;</a:t>
            </a:r>
          </a:p>
          <a:p>
            <a:pPr marL="358775" indent="-274638">
              <a:spcBef>
                <a:spcPts val="0"/>
              </a:spcBef>
              <a:spcAft>
                <a:spcPts val="600"/>
              </a:spcAft>
              <a:buFontTx/>
              <a:buChar char="-"/>
              <a:defRPr/>
            </a:pPr>
            <a:r>
              <a:rPr lang="it-IT" altLang="it-IT" sz="2000" kern="100" dirty="0"/>
              <a:t>entro il mese di febbraio dell’anno successivo alla scadenza del vincolo comunica di averlo rispettato per tutto il periodo (Dichiarazione finale). </a:t>
            </a:r>
          </a:p>
          <a:p>
            <a:pPr marL="0" indent="0">
              <a:spcBef>
                <a:spcPts val="0"/>
              </a:spcBef>
              <a:spcAft>
                <a:spcPts val="600"/>
              </a:spcAft>
              <a:buFontTx/>
              <a:buNone/>
              <a:defRPr/>
            </a:pPr>
            <a:endParaRPr lang="it-IT" altLang="it-IT" sz="2000" b="1" kern="100" dirty="0"/>
          </a:p>
          <a:p>
            <a:pPr marL="0" indent="0">
              <a:spcBef>
                <a:spcPts val="0"/>
              </a:spcBef>
              <a:spcAft>
                <a:spcPts val="0"/>
              </a:spcAft>
              <a:buFontTx/>
              <a:buNone/>
              <a:defRPr/>
            </a:pPr>
            <a:r>
              <a:rPr lang="it-IT" altLang="it-IT" sz="2000" b="1" kern="100" dirty="0"/>
              <a:t>NON sono richieste dichiarazioni intermedie (solo per i contributi di cui al regolamento D.P.Reg 125/2025.</a:t>
            </a:r>
          </a:p>
          <a:p>
            <a:pPr marL="0" indent="0">
              <a:spcBef>
                <a:spcPts val="0"/>
              </a:spcBef>
              <a:spcAft>
                <a:spcPts val="0"/>
              </a:spcAft>
              <a:buFontTx/>
              <a:buNone/>
              <a:defRPr/>
            </a:pPr>
            <a:endParaRPr lang="it-IT" altLang="it-IT" sz="2000" b="1" kern="100" dirty="0"/>
          </a:p>
          <a:p>
            <a:pPr marL="0" indent="0">
              <a:spcBef>
                <a:spcPts val="0"/>
              </a:spcBef>
              <a:spcAft>
                <a:spcPts val="0"/>
              </a:spcAft>
              <a:buFontTx/>
              <a:buNone/>
              <a:defRPr/>
            </a:pPr>
            <a:r>
              <a:rPr lang="it-IT" altLang="it-IT" sz="2000" b="1" kern="100" dirty="0"/>
              <a:t>L’assenza di comunicazione del mancato rispetto del vincolo comporta la revoca del contributo.</a:t>
            </a:r>
          </a:p>
          <a:p>
            <a:pPr marL="0" indent="0">
              <a:spcBef>
                <a:spcPts val="0"/>
              </a:spcBef>
              <a:spcAft>
                <a:spcPts val="600"/>
              </a:spcAft>
              <a:buFontTx/>
              <a:buNone/>
              <a:defRPr/>
            </a:pPr>
            <a:r>
              <a:rPr lang="it-IT" altLang="it-IT" sz="2000" kern="100" dirty="0"/>
              <a:t> </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olo 1">
            <a:extLst>
              <a:ext uri="{FF2B5EF4-FFF2-40B4-BE49-F238E27FC236}">
                <a16:creationId xmlns:a16="http://schemas.microsoft.com/office/drawing/2014/main" id="{51C684FA-9E17-1E2B-B39A-243E5E390EEB}"/>
              </a:ext>
            </a:extLst>
          </p:cNvPr>
          <p:cNvSpPr>
            <a:spLocks noGrp="1" noChangeArrowheads="1"/>
          </p:cNvSpPr>
          <p:nvPr>
            <p:ph type="title"/>
          </p:nvPr>
        </p:nvSpPr>
        <p:spPr>
          <a:xfrm>
            <a:off x="250825" y="1135063"/>
            <a:ext cx="8785225" cy="422275"/>
          </a:xfrm>
        </p:spPr>
        <p:txBody>
          <a:bodyPr/>
          <a:lstStyle/>
          <a:p>
            <a:r>
              <a:rPr lang="it-IT" altLang="it-IT" sz="3200">
                <a:solidFill>
                  <a:schemeClr val="accent2"/>
                </a:solidFill>
                <a:ea typeface="inter"/>
                <a:cs typeface="inter"/>
              </a:rPr>
              <a:t>Variazioni soggettive dei beneficiari di contributi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0B436A4C-191C-DCF9-D267-F447C513E5CA}"/>
              </a:ext>
            </a:extLst>
          </p:cNvPr>
          <p:cNvSpPr>
            <a:spLocks noGrp="1" noChangeArrowheads="1"/>
          </p:cNvSpPr>
          <p:nvPr>
            <p:ph idx="1"/>
          </p:nvPr>
        </p:nvSpPr>
        <p:spPr>
          <a:xfrm>
            <a:off x="179388" y="1773238"/>
            <a:ext cx="8785225" cy="1727200"/>
          </a:xfrm>
        </p:spPr>
        <p:txBody>
          <a:bodyPr/>
          <a:lstStyle/>
          <a:p>
            <a:pPr marL="0" indent="0" algn="just">
              <a:spcBef>
                <a:spcPts val="0"/>
              </a:spcBef>
              <a:spcAft>
                <a:spcPts val="600"/>
              </a:spcAft>
              <a:buFontTx/>
              <a:buNone/>
              <a:defRPr/>
            </a:pPr>
            <a:r>
              <a:rPr lang="it-IT" altLang="it-IT" sz="2000" kern="100" dirty="0"/>
              <a:t>1. In caso di </a:t>
            </a:r>
            <a:r>
              <a:rPr lang="it-IT" altLang="it-IT" sz="2000" b="1" kern="100" dirty="0"/>
              <a:t>variazione soggettiva </a:t>
            </a:r>
            <a:r>
              <a:rPr lang="it-IT" altLang="it-IT" sz="2000" kern="100" dirty="0"/>
              <a:t>il subentrante presenta istanza di subentro nel procedimento di concessione, entro 15 giorni dalla data di registrazione dell’atto di variazione a condizione che sussistano i requisiti e siano rispettati gli obblighi previsti dal regolamento e che il subentrante si impegni a rispettare i vincoli per tutto per il periodo residuo.</a:t>
            </a:r>
          </a:p>
        </p:txBody>
      </p:sp>
      <p:sp>
        <p:nvSpPr>
          <p:cNvPr id="2" name="Titolo 1">
            <a:extLst>
              <a:ext uri="{FF2B5EF4-FFF2-40B4-BE49-F238E27FC236}">
                <a16:creationId xmlns:a16="http://schemas.microsoft.com/office/drawing/2014/main" id="{390E5E18-4E9B-AE90-8C3A-752044A47FDE}"/>
              </a:ext>
            </a:extLst>
          </p:cNvPr>
          <p:cNvSpPr txBox="1">
            <a:spLocks noChangeArrowheads="1"/>
          </p:cNvSpPr>
          <p:nvPr/>
        </p:nvSpPr>
        <p:spPr bwMode="auto">
          <a:xfrm>
            <a:off x="250825" y="3716338"/>
            <a:ext cx="8785225"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Ispezioni e controlli</a:t>
            </a:r>
            <a:endParaRPr lang="it-IT" altLang="it-IT" sz="2000" kern="0" dirty="0">
              <a:solidFill>
                <a:schemeClr val="accent2"/>
              </a:solidFill>
            </a:endParaRPr>
          </a:p>
        </p:txBody>
      </p:sp>
      <p:sp>
        <p:nvSpPr>
          <p:cNvPr id="3" name="Segnaposto contenuto 2">
            <a:extLst>
              <a:ext uri="{FF2B5EF4-FFF2-40B4-BE49-F238E27FC236}">
                <a16:creationId xmlns:a16="http://schemas.microsoft.com/office/drawing/2014/main" id="{ED4C0150-457A-5D74-A0B2-33595CAA7544}"/>
              </a:ext>
            </a:extLst>
          </p:cNvPr>
          <p:cNvSpPr txBox="1">
            <a:spLocks noChangeArrowheads="1"/>
          </p:cNvSpPr>
          <p:nvPr/>
        </p:nvSpPr>
        <p:spPr bwMode="auto">
          <a:xfrm>
            <a:off x="179388" y="4365625"/>
            <a:ext cx="8785225" cy="1366838"/>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lgn="just">
              <a:spcBef>
                <a:spcPts val="0"/>
              </a:spcBef>
              <a:spcAft>
                <a:spcPts val="600"/>
              </a:spcAft>
              <a:buFontTx/>
              <a:buNone/>
              <a:defRPr/>
            </a:pPr>
            <a:r>
              <a:rPr lang="it-IT" altLang="it-IT" sz="2000" kern="100" dirty="0"/>
              <a:t>Il Servizio in qualsiasi momento potrà disporre </a:t>
            </a:r>
            <a:r>
              <a:rPr lang="it-IT" altLang="it-IT" sz="2000" b="1" kern="100" dirty="0"/>
              <a:t>ispezioni e controlli</a:t>
            </a:r>
            <a:r>
              <a:rPr lang="it-IT" altLang="it-IT" sz="2000" kern="100" dirty="0"/>
              <a:t>, anche a campione, per la </a:t>
            </a:r>
            <a:r>
              <a:rPr lang="it-IT" altLang="it-IT" sz="2000" b="1" kern="100" dirty="0"/>
              <a:t>verifica del rispetto degli obblighi e dei vincoli </a:t>
            </a:r>
            <a:r>
              <a:rPr lang="it-IT" altLang="it-IT" sz="2000" kern="100" dirty="0"/>
              <a:t>e sulla </a:t>
            </a:r>
            <a:r>
              <a:rPr lang="it-IT" altLang="it-IT" sz="2000" b="1" kern="100" dirty="0"/>
              <a:t>veridicità delle dichiarazioni e delle informazioni </a:t>
            </a:r>
            <a:r>
              <a:rPr lang="it-IT" altLang="it-IT" sz="2000" kern="100" dirty="0"/>
              <a:t>indicate nella documentazione presentata</a:t>
            </a:r>
          </a:p>
        </p:txBody>
      </p:sp>
      <p:pic>
        <p:nvPicPr>
          <p:cNvPr id="5" name="Immagine 4" descr="Immagine che contiene vetro a mano, cerchio, specchio&#10;&#10;Il contenuto generato dall'IA potrebbe non essere corretto.">
            <a:extLst>
              <a:ext uri="{FF2B5EF4-FFF2-40B4-BE49-F238E27FC236}">
                <a16:creationId xmlns:a16="http://schemas.microsoft.com/office/drawing/2014/main" id="{B311BFBC-6A1B-C7C8-0FD6-135834E7F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3551171"/>
            <a:ext cx="1008112" cy="795463"/>
          </a:xfrm>
          <a:prstGeom prst="rect">
            <a:avLst/>
          </a:prstGeom>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6" name="Picture 24">
            <a:extLst>
              <a:ext uri="{FF2B5EF4-FFF2-40B4-BE49-F238E27FC236}">
                <a16:creationId xmlns:a16="http://schemas.microsoft.com/office/drawing/2014/main" id="{10C7B4E0-2AE9-6BEC-A3E9-46D0DAC5A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3" name="Text Box 25">
            <a:extLst>
              <a:ext uri="{FF2B5EF4-FFF2-40B4-BE49-F238E27FC236}">
                <a16:creationId xmlns:a16="http://schemas.microsoft.com/office/drawing/2014/main" id="{95ECED59-C32A-81CE-7EE6-6981B7275839}"/>
              </a:ext>
            </a:extLst>
          </p:cNvPr>
          <p:cNvSpPr txBox="1">
            <a:spLocks noChangeArrowheads="1"/>
          </p:cNvSpPr>
          <p:nvPr/>
        </p:nvSpPr>
        <p:spPr bwMode="auto">
          <a:xfrm>
            <a:off x="107950" y="2036763"/>
            <a:ext cx="8856663"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342900">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889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lvl="3" algn="ctr"/>
            <a:r>
              <a:rPr lang="it-IT" altLang="it-IT" sz="3200" b="1">
                <a:solidFill>
                  <a:schemeClr val="bg1"/>
                </a:solidFill>
              </a:rPr>
              <a:t>RINVII, ABROGAZIONI</a:t>
            </a:r>
          </a:p>
          <a:p>
            <a:pPr lvl="3" algn="ctr"/>
            <a:r>
              <a:rPr lang="it-IT" altLang="it-IT" sz="3200" b="1">
                <a:solidFill>
                  <a:schemeClr val="bg1"/>
                </a:solidFill>
              </a:rPr>
              <a:t>NORME TRANSITORIE</a:t>
            </a:r>
          </a:p>
          <a:p>
            <a:pPr lvl="3" algn="ctr"/>
            <a:r>
              <a:rPr lang="it-IT" altLang="it-IT" sz="3200" b="1">
                <a:solidFill>
                  <a:schemeClr val="bg1"/>
                </a:solidFill>
              </a:rPr>
              <a:t>E  ENTRATA IN VIGORE</a:t>
            </a:r>
            <a:endParaRPr lang="it-IT" altLang="it-IT" sz="2200" b="1">
              <a:solidFill>
                <a:schemeClr val="bg1"/>
              </a:solidFill>
            </a:endParaRPr>
          </a:p>
        </p:txBody>
      </p:sp>
      <p:sp>
        <p:nvSpPr>
          <p:cNvPr id="22555" name="Text Box 27">
            <a:extLst>
              <a:ext uri="{FF2B5EF4-FFF2-40B4-BE49-F238E27FC236}">
                <a16:creationId xmlns:a16="http://schemas.microsoft.com/office/drawing/2014/main" id="{9F2C7D57-BA8E-4607-B63C-F34BF96146EB}"/>
              </a:ext>
            </a:extLst>
          </p:cNvPr>
          <p:cNvSpPr txBox="1">
            <a:spLocks noChangeArrowheads="1"/>
          </p:cNvSpPr>
          <p:nvPr/>
        </p:nvSpPr>
        <p:spPr bwMode="auto">
          <a:xfrm>
            <a:off x="9525" y="6075363"/>
            <a:ext cx="9144000"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spcBef>
                <a:spcPct val="20000"/>
              </a:spcBef>
              <a:buClr>
                <a:srgbClr val="21449C"/>
              </a:buClr>
              <a:buChar char="•"/>
              <a:defRPr sz="2800">
                <a:solidFill>
                  <a:schemeClr val="tx1"/>
                </a:solidFill>
                <a:latin typeface="DecimaWE Rg" panose="02000000000000000000" pitchFamily="2" charset="0"/>
              </a:defRPr>
            </a:lvl1pPr>
            <a:lvl2pPr marL="742950" indent="-285750">
              <a:spcBef>
                <a:spcPct val="20000"/>
              </a:spcBef>
              <a:buFont typeface="Wingdings" panose="05000000000000000000" pitchFamily="2" charset="2"/>
              <a:buChar char="§"/>
              <a:defRPr sz="2400">
                <a:solidFill>
                  <a:schemeClr val="tx1"/>
                </a:solidFill>
                <a:latin typeface="DecimaWE Rg" panose="02000000000000000000" pitchFamily="2" charset="0"/>
              </a:defRPr>
            </a:lvl2pPr>
            <a:lvl3pPr marL="1143000" indent="-228600">
              <a:spcBef>
                <a:spcPct val="20000"/>
              </a:spcBef>
              <a:buChar char="•"/>
              <a:defRPr sz="2200">
                <a:solidFill>
                  <a:schemeClr val="tx1"/>
                </a:solidFill>
                <a:latin typeface="DecimaWE Rg" panose="02000000000000000000" pitchFamily="2" charset="0"/>
              </a:defRPr>
            </a:lvl3pPr>
            <a:lvl4pPr marL="1600200" indent="-228600">
              <a:spcBef>
                <a:spcPct val="20000"/>
              </a:spcBef>
              <a:defRPr>
                <a:solidFill>
                  <a:schemeClr val="tx1"/>
                </a:solidFill>
                <a:latin typeface="DecimaW03 Rg" pitchFamily="2" charset="0"/>
              </a:defRPr>
            </a:lvl4pPr>
            <a:lvl5pPr marL="2057400" indent="-228600">
              <a:spcBef>
                <a:spcPct val="20000"/>
              </a:spcBef>
              <a:buChar char="»"/>
              <a:defRPr>
                <a:solidFill>
                  <a:schemeClr val="tx1"/>
                </a:solidFill>
                <a:latin typeface="DecimaW03 Rg" pitchFamily="2" charset="0"/>
              </a:defRPr>
            </a:lvl5pPr>
            <a:lvl6pPr marL="2514600" indent="-228600" eaLnBrk="0" fontAlgn="base" hangingPunct="0">
              <a:spcBef>
                <a:spcPct val="20000"/>
              </a:spcBef>
              <a:spcAft>
                <a:spcPct val="0"/>
              </a:spcAft>
              <a:buChar char="»"/>
              <a:defRPr>
                <a:solidFill>
                  <a:schemeClr val="tx1"/>
                </a:solidFill>
                <a:latin typeface="DecimaW03 Rg" pitchFamily="2" charset="0"/>
              </a:defRPr>
            </a:lvl6pPr>
            <a:lvl7pPr marL="2971800" indent="-228600" eaLnBrk="0" fontAlgn="base" hangingPunct="0">
              <a:spcBef>
                <a:spcPct val="20000"/>
              </a:spcBef>
              <a:spcAft>
                <a:spcPct val="0"/>
              </a:spcAft>
              <a:buChar char="»"/>
              <a:defRPr>
                <a:solidFill>
                  <a:schemeClr val="tx1"/>
                </a:solidFill>
                <a:latin typeface="DecimaW03 Rg" pitchFamily="2" charset="0"/>
              </a:defRPr>
            </a:lvl7pPr>
            <a:lvl8pPr marL="3429000" indent="-228600" eaLnBrk="0" fontAlgn="base" hangingPunct="0">
              <a:spcBef>
                <a:spcPct val="20000"/>
              </a:spcBef>
              <a:spcAft>
                <a:spcPct val="0"/>
              </a:spcAft>
              <a:buChar char="»"/>
              <a:defRPr>
                <a:solidFill>
                  <a:schemeClr val="tx1"/>
                </a:solidFill>
                <a:latin typeface="DecimaW03 Rg" pitchFamily="2" charset="0"/>
              </a:defRPr>
            </a:lvl8pPr>
            <a:lvl9pPr marL="3886200" indent="-228600" eaLnBrk="0" fontAlgn="base" hangingPunct="0">
              <a:spcBef>
                <a:spcPct val="20000"/>
              </a:spcBef>
              <a:spcAft>
                <a:spcPct val="0"/>
              </a:spcAft>
              <a:buChar char="»"/>
              <a:defRPr>
                <a:solidFill>
                  <a:schemeClr val="tx1"/>
                </a:solidFill>
                <a:latin typeface="DecimaW03 Rg" pitchFamily="2" charset="0"/>
              </a:defRPr>
            </a:lvl9pPr>
          </a:lstStyle>
          <a:p>
            <a:pPr algn="ctr" eaLnBrk="1" hangingPunct="1">
              <a:spcBef>
                <a:spcPct val="50000"/>
              </a:spcBef>
              <a:buClrTx/>
              <a:buFontTx/>
              <a:buNone/>
            </a:pPr>
            <a:r>
              <a:rPr lang="it-IT" altLang="it-IT" sz="1800">
                <a:solidFill>
                  <a:schemeClr val="bg1"/>
                </a:solidFill>
              </a:rPr>
              <a:t>Direzione centrale salute, politiche sociali e disabilita’</a:t>
            </a:r>
          </a:p>
          <a:p>
            <a:pPr algn="ctr" eaLnBrk="1" hangingPunct="1">
              <a:spcBef>
                <a:spcPct val="50000"/>
              </a:spcBef>
              <a:buClrTx/>
              <a:buFontTx/>
              <a:buNone/>
            </a:pPr>
            <a:r>
              <a:rPr lang="it-IT" altLang="it-IT" sz="1400">
                <a:solidFill>
                  <a:schemeClr val="bg1"/>
                </a:solidFill>
              </a:rPr>
              <a:t>unità operativa specialistica (uos) di bilancio e coordinamento strategico</a:t>
            </a:r>
          </a:p>
        </p:txBody>
      </p:sp>
    </p:spTree>
    <p:custDataLst>
      <p:tags r:id="rId1"/>
    </p:custDataLst>
  </p:cSld>
  <p:clrMapOvr>
    <a:masterClrMapping/>
  </p:clrMapOvr>
  <p:transition spd="slow" advTm="37176">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2553"/>
                                        </p:tgtEl>
                                        <p:attrNameLst>
                                          <p:attrName>style.visibility</p:attrName>
                                        </p:attrNameLst>
                                      </p:cBhvr>
                                      <p:to>
                                        <p:strVal val="visible"/>
                                      </p:to>
                                    </p:set>
                                    <p:animEffect transition="in" filter="wipe(right)">
                                      <p:cBhvr>
                                        <p:cTn id="7" dur="500"/>
                                        <p:tgtEl>
                                          <p:spTgt spid="225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55"/>
                                        </p:tgtEl>
                                        <p:attrNameLst>
                                          <p:attrName>style.visibility</p:attrName>
                                        </p:attrNameLst>
                                      </p:cBhvr>
                                      <p:to>
                                        <p:strVal val="visible"/>
                                      </p:to>
                                    </p:set>
                                    <p:animEffect transition="in" filter="fade">
                                      <p:cBhvr>
                                        <p:cTn id="12" dur="500"/>
                                        <p:tgtEl>
                                          <p:spTgt spid="22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olo 1">
            <a:extLst>
              <a:ext uri="{FF2B5EF4-FFF2-40B4-BE49-F238E27FC236}">
                <a16:creationId xmlns:a16="http://schemas.microsoft.com/office/drawing/2014/main" id="{FA8E2FFB-CBB9-DB0E-8A16-DD57931B9A26}"/>
              </a:ext>
            </a:extLst>
          </p:cNvPr>
          <p:cNvSpPr>
            <a:spLocks noGrp="1" noChangeArrowheads="1"/>
          </p:cNvSpPr>
          <p:nvPr>
            <p:ph type="title"/>
          </p:nvPr>
        </p:nvSpPr>
        <p:spPr>
          <a:xfrm>
            <a:off x="250825" y="1135063"/>
            <a:ext cx="8785225" cy="422275"/>
          </a:xfrm>
        </p:spPr>
        <p:txBody>
          <a:bodyPr/>
          <a:lstStyle/>
          <a:p>
            <a:r>
              <a:rPr lang="it-IT" altLang="it-IT" sz="3200">
                <a:solidFill>
                  <a:schemeClr val="accent2"/>
                </a:solidFill>
                <a:ea typeface="inter"/>
                <a:cs typeface="inter"/>
              </a:rPr>
              <a:t>Rinvio</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A9F017A7-7EC5-D473-9A0E-F3697821704B}"/>
              </a:ext>
            </a:extLst>
          </p:cNvPr>
          <p:cNvSpPr>
            <a:spLocks noGrp="1" noChangeArrowheads="1"/>
          </p:cNvSpPr>
          <p:nvPr>
            <p:ph idx="1"/>
          </p:nvPr>
        </p:nvSpPr>
        <p:spPr>
          <a:xfrm>
            <a:off x="179388" y="1844675"/>
            <a:ext cx="8785225" cy="863600"/>
          </a:xfrm>
        </p:spPr>
        <p:txBody>
          <a:bodyPr/>
          <a:lstStyle/>
          <a:p>
            <a:pPr marL="0" indent="0">
              <a:spcBef>
                <a:spcPts val="0"/>
              </a:spcBef>
              <a:spcAft>
                <a:spcPts val="600"/>
              </a:spcAft>
              <a:buFontTx/>
              <a:buNone/>
              <a:defRPr/>
            </a:pPr>
            <a:r>
              <a:rPr lang="it-IT" altLang="it-IT" sz="2000" kern="100" dirty="0"/>
              <a:t>Per quanto non espressamente previsto dalle disposizioni del presente regolamento si rinvia alla legge regionale 20/2006, alla legge regionale 7/2000 e alla legge 241/1990</a:t>
            </a:r>
          </a:p>
        </p:txBody>
      </p:sp>
      <p:sp>
        <p:nvSpPr>
          <p:cNvPr id="2" name="Titolo 1">
            <a:extLst>
              <a:ext uri="{FF2B5EF4-FFF2-40B4-BE49-F238E27FC236}">
                <a16:creationId xmlns:a16="http://schemas.microsoft.com/office/drawing/2014/main" id="{59EE1014-C10C-A9D4-42D4-DDC76A127225}"/>
              </a:ext>
            </a:extLst>
          </p:cNvPr>
          <p:cNvSpPr txBox="1">
            <a:spLocks noChangeArrowheads="1"/>
          </p:cNvSpPr>
          <p:nvPr/>
        </p:nvSpPr>
        <p:spPr bwMode="auto">
          <a:xfrm>
            <a:off x="250825" y="3006725"/>
            <a:ext cx="8785225"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a:solidFill>
                  <a:schemeClr val="accent2"/>
                </a:solidFill>
                <a:ea typeface="inter"/>
                <a:cs typeface="inter"/>
              </a:rPr>
              <a:t>Rinvio</a:t>
            </a:r>
            <a:endParaRPr lang="it-IT" altLang="it-IT" sz="2000" kern="0" dirty="0">
              <a:solidFill>
                <a:schemeClr val="accent2"/>
              </a:solidFill>
            </a:endParaRPr>
          </a:p>
        </p:txBody>
      </p:sp>
      <p:sp>
        <p:nvSpPr>
          <p:cNvPr id="3" name="Segnaposto contenuto 2">
            <a:extLst>
              <a:ext uri="{FF2B5EF4-FFF2-40B4-BE49-F238E27FC236}">
                <a16:creationId xmlns:a16="http://schemas.microsoft.com/office/drawing/2014/main" id="{BA8E6961-EBFD-D3CA-C00A-872821DDD229}"/>
              </a:ext>
            </a:extLst>
          </p:cNvPr>
          <p:cNvSpPr txBox="1">
            <a:spLocks noChangeArrowheads="1"/>
          </p:cNvSpPr>
          <p:nvPr/>
        </p:nvSpPr>
        <p:spPr bwMode="auto">
          <a:xfrm>
            <a:off x="179388" y="3717925"/>
            <a:ext cx="8785225" cy="863600"/>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spcBef>
                <a:spcPts val="0"/>
              </a:spcBef>
              <a:spcAft>
                <a:spcPts val="600"/>
              </a:spcAft>
              <a:buFontTx/>
              <a:buNone/>
              <a:defRPr/>
            </a:pPr>
            <a:r>
              <a:rPr lang="it-IT" altLang="it-IT" sz="2000" kern="100"/>
              <a:t>Per quanto non espressamente previsto dalle disposizioni del presente regolamento si rinvia alla legge regionale 20/2006, alla legge regionale 7/2000 e alla legge 241/1990</a:t>
            </a:r>
            <a:endParaRPr lang="it-IT" altLang="it-IT" sz="2000" kern="100" dirty="0"/>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olo 1">
            <a:extLst>
              <a:ext uri="{FF2B5EF4-FFF2-40B4-BE49-F238E27FC236}">
                <a16:creationId xmlns:a16="http://schemas.microsoft.com/office/drawing/2014/main" id="{06C2380D-6855-9987-B9BD-5B7F6C960022}"/>
              </a:ext>
            </a:extLst>
          </p:cNvPr>
          <p:cNvSpPr>
            <a:spLocks noGrp="1" noChangeArrowheads="1"/>
          </p:cNvSpPr>
          <p:nvPr>
            <p:ph type="title"/>
          </p:nvPr>
        </p:nvSpPr>
        <p:spPr>
          <a:xfrm>
            <a:off x="250825" y="1135063"/>
            <a:ext cx="8785225" cy="422275"/>
          </a:xfrm>
        </p:spPr>
        <p:txBody>
          <a:bodyPr/>
          <a:lstStyle/>
          <a:p>
            <a:r>
              <a:rPr lang="it-IT" altLang="it-IT" sz="3200">
                <a:solidFill>
                  <a:schemeClr val="accent2"/>
                </a:solidFill>
                <a:ea typeface="inter"/>
                <a:cs typeface="inter"/>
              </a:rPr>
              <a:t>Abrogazioni</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ADB41F42-F58E-7503-E51B-A2B825CEAC6F}"/>
              </a:ext>
            </a:extLst>
          </p:cNvPr>
          <p:cNvSpPr>
            <a:spLocks noGrp="1" noChangeArrowheads="1"/>
          </p:cNvSpPr>
          <p:nvPr>
            <p:ph idx="1"/>
          </p:nvPr>
        </p:nvSpPr>
        <p:spPr>
          <a:xfrm>
            <a:off x="179388" y="1711325"/>
            <a:ext cx="8785225" cy="3662363"/>
          </a:xfrm>
        </p:spPr>
        <p:txBody>
          <a:bodyPr/>
          <a:lstStyle/>
          <a:p>
            <a:pPr marL="0" indent="0" algn="just">
              <a:spcBef>
                <a:spcPts val="0"/>
              </a:spcBef>
              <a:spcAft>
                <a:spcPts val="600"/>
              </a:spcAft>
              <a:buFontTx/>
              <a:buNone/>
              <a:defRPr/>
            </a:pPr>
            <a:r>
              <a:rPr lang="it-IT" altLang="it-IT" sz="2000" kern="100" dirty="0"/>
              <a:t>Per le misure contributive a favore delle cooperative sociale</a:t>
            </a:r>
            <a:r>
              <a:rPr lang="it-IT" altLang="it-IT" sz="2000" b="1" kern="100" dirty="0"/>
              <a:t>, è abrogato il regolamento approvato con decreto del Presidente della Regione 30 agosto 2017, n. 198 </a:t>
            </a:r>
            <a:r>
              <a:rPr lang="it-IT" altLang="it-IT" sz="2000" kern="100" dirty="0"/>
              <a:t>(Regolamento concernente i criteri e le modalità per la concessione dei contributi di cui all’articolo 14 della legge regionale 26 ottobre 2006, n. 20 (Norme in materia di cooperazione sociale) a favore delle cooperative sociali e loro consorzi, per l’esercizio della funzione di promozione della cooperazione sociale prevista dall’articolo 10, comma 1, lettera b), della legge regionale 20/2006, nonché per la concessione dei finanziamenti di cui all’articolo 10, comma 1, lettera c), della legge regionale 20/2006 volti a incentivare la stipulazione delle convenzioni di cui all’articolo 5, comma 1, della legge 8 novembre 1991, n. 381) </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olo 1">
            <a:extLst>
              <a:ext uri="{FF2B5EF4-FFF2-40B4-BE49-F238E27FC236}">
                <a16:creationId xmlns:a16="http://schemas.microsoft.com/office/drawing/2014/main" id="{343DFBCF-340F-40E6-9E77-9B045C49373E}"/>
              </a:ext>
            </a:extLst>
          </p:cNvPr>
          <p:cNvSpPr>
            <a:spLocks noGrp="1" noChangeArrowheads="1"/>
          </p:cNvSpPr>
          <p:nvPr>
            <p:ph type="title"/>
          </p:nvPr>
        </p:nvSpPr>
        <p:spPr>
          <a:xfrm>
            <a:off x="250825" y="919163"/>
            <a:ext cx="8785225" cy="422275"/>
          </a:xfrm>
        </p:spPr>
        <p:txBody>
          <a:bodyPr/>
          <a:lstStyle/>
          <a:p>
            <a:r>
              <a:rPr lang="it-IT" altLang="it-IT" sz="3200">
                <a:solidFill>
                  <a:schemeClr val="accent2"/>
                </a:solidFill>
                <a:ea typeface="inter"/>
                <a:cs typeface="inter"/>
              </a:rPr>
              <a:t>Norme transitorie</a:t>
            </a:r>
            <a:endParaRPr lang="it-IT" altLang="it-IT" sz="2000">
              <a:solidFill>
                <a:schemeClr val="accent2"/>
              </a:solidFill>
            </a:endParaRPr>
          </a:p>
        </p:txBody>
      </p:sp>
      <p:sp>
        <p:nvSpPr>
          <p:cNvPr id="12291" name="Segnaposto contenuto 2">
            <a:extLst>
              <a:ext uri="{FF2B5EF4-FFF2-40B4-BE49-F238E27FC236}">
                <a16:creationId xmlns:a16="http://schemas.microsoft.com/office/drawing/2014/main" id="{4BFCA956-D01A-B722-1319-60C9D68C7F1E}"/>
              </a:ext>
            </a:extLst>
          </p:cNvPr>
          <p:cNvSpPr>
            <a:spLocks noGrp="1" noChangeArrowheads="1"/>
          </p:cNvSpPr>
          <p:nvPr>
            <p:ph idx="1"/>
          </p:nvPr>
        </p:nvSpPr>
        <p:spPr>
          <a:xfrm>
            <a:off x="179388" y="1341438"/>
            <a:ext cx="8785225" cy="4310062"/>
          </a:xfrm>
        </p:spPr>
        <p:txBody>
          <a:bodyPr/>
          <a:lstStyle/>
          <a:p>
            <a:pPr marL="0" indent="0">
              <a:spcBef>
                <a:spcPts val="0"/>
              </a:spcBef>
              <a:spcAft>
                <a:spcPts val="600"/>
              </a:spcAft>
              <a:buFontTx/>
              <a:buNone/>
              <a:defRPr/>
            </a:pPr>
            <a:r>
              <a:rPr lang="it-IT" altLang="it-IT" sz="2000" kern="100" dirty="0"/>
              <a:t>Per le domande e i relativi rendiconti in corso alla data di entrata in vigore del presente regolamento si applica la disciplina previgente.</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b="1" kern="100" dirty="0"/>
              <a:t>Per il solo 2026 </a:t>
            </a:r>
            <a:r>
              <a:rPr lang="it-IT" altLang="it-IT" sz="2000" kern="100" dirty="0"/>
              <a:t>i termini perentori per la presentazione delle domande decorrono </a:t>
            </a:r>
            <a:r>
              <a:rPr lang="it-IT" altLang="it-IT" sz="2000" b="1" kern="100" dirty="0"/>
              <a:t>dal 2 marzo 2026 al 30 aprile 2026</a:t>
            </a:r>
            <a:r>
              <a:rPr lang="it-IT" altLang="it-IT" sz="2000" kern="100" dirty="0"/>
              <a:t>.</a:t>
            </a:r>
          </a:p>
          <a:p>
            <a:pPr marL="0" indent="0">
              <a:spcBef>
                <a:spcPts val="0"/>
              </a:spcBef>
              <a:spcAft>
                <a:spcPts val="600"/>
              </a:spcAft>
              <a:buFontTx/>
              <a:buNone/>
              <a:defRPr/>
            </a:pPr>
            <a:endParaRPr lang="it-IT" altLang="it-IT" sz="2000" kern="100" dirty="0"/>
          </a:p>
          <a:p>
            <a:pPr marL="0" indent="0">
              <a:spcBef>
                <a:spcPts val="0"/>
              </a:spcBef>
              <a:spcAft>
                <a:spcPts val="600"/>
              </a:spcAft>
              <a:buFontTx/>
              <a:buNone/>
              <a:defRPr/>
            </a:pPr>
            <a:r>
              <a:rPr lang="it-IT" altLang="it-IT" sz="2000" b="1" kern="100" dirty="0"/>
              <a:t>Per il solo 2026 </a:t>
            </a:r>
            <a:r>
              <a:rPr lang="it-IT" altLang="it-IT" sz="2000" kern="100" dirty="0"/>
              <a:t>i richiedenti </a:t>
            </a:r>
            <a:r>
              <a:rPr lang="it-IT" altLang="it-IT" sz="2000" b="1" kern="100" dirty="0"/>
              <a:t>non possono presentare domande </a:t>
            </a:r>
            <a:r>
              <a:rPr lang="it-IT" altLang="it-IT" sz="2000" kern="100" dirty="0"/>
              <a:t>per spese sostenute nell’anno </a:t>
            </a:r>
            <a:r>
              <a:rPr lang="it-IT" altLang="it-IT" sz="2000" b="1" kern="100" dirty="0"/>
              <a:t>2025 e già oggetto di concessione di contributo</a:t>
            </a:r>
            <a:r>
              <a:rPr lang="it-IT" altLang="it-IT" sz="2000" kern="100" dirty="0"/>
              <a:t>.</a:t>
            </a:r>
          </a:p>
          <a:p>
            <a:pPr marL="0" indent="0">
              <a:spcBef>
                <a:spcPts val="0"/>
              </a:spcBef>
              <a:spcAft>
                <a:spcPts val="600"/>
              </a:spcAft>
              <a:buFontTx/>
              <a:buNone/>
              <a:defRPr/>
            </a:pPr>
            <a:endParaRPr lang="it-IT" altLang="it-IT" sz="2000" kern="100" dirty="0"/>
          </a:p>
        </p:txBody>
      </p:sp>
      <p:sp>
        <p:nvSpPr>
          <p:cNvPr id="2" name="Titolo 1">
            <a:extLst>
              <a:ext uri="{FF2B5EF4-FFF2-40B4-BE49-F238E27FC236}">
                <a16:creationId xmlns:a16="http://schemas.microsoft.com/office/drawing/2014/main" id="{10C40ABD-8C60-0174-FB87-88561F5FC617}"/>
              </a:ext>
            </a:extLst>
          </p:cNvPr>
          <p:cNvSpPr txBox="1">
            <a:spLocks noChangeArrowheads="1"/>
          </p:cNvSpPr>
          <p:nvPr/>
        </p:nvSpPr>
        <p:spPr bwMode="auto">
          <a:xfrm>
            <a:off x="250825" y="4600575"/>
            <a:ext cx="8785225" cy="422275"/>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ea typeface="inter"/>
                <a:cs typeface="inter"/>
              </a:rPr>
              <a:t>Entrata in vigore</a:t>
            </a:r>
            <a:endParaRPr lang="it-IT" altLang="it-IT" sz="2000" kern="0" dirty="0">
              <a:solidFill>
                <a:schemeClr val="accent2"/>
              </a:solidFill>
            </a:endParaRPr>
          </a:p>
        </p:txBody>
      </p:sp>
      <p:sp>
        <p:nvSpPr>
          <p:cNvPr id="3" name="Segnaposto contenuto 2">
            <a:extLst>
              <a:ext uri="{FF2B5EF4-FFF2-40B4-BE49-F238E27FC236}">
                <a16:creationId xmlns:a16="http://schemas.microsoft.com/office/drawing/2014/main" id="{2F0C699C-752C-5B00-B0C4-C9B5F3AD023C}"/>
              </a:ext>
            </a:extLst>
          </p:cNvPr>
          <p:cNvSpPr txBox="1">
            <a:spLocks noChangeArrowheads="1"/>
          </p:cNvSpPr>
          <p:nvPr/>
        </p:nvSpPr>
        <p:spPr bwMode="auto">
          <a:xfrm>
            <a:off x="179388" y="5249863"/>
            <a:ext cx="8785225" cy="627062"/>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spcBef>
                <a:spcPts val="0"/>
              </a:spcBef>
              <a:spcAft>
                <a:spcPts val="600"/>
              </a:spcAft>
              <a:buFontTx/>
              <a:buNone/>
              <a:defRPr/>
            </a:pPr>
            <a:r>
              <a:rPr lang="it-IT" altLang="it-IT" sz="2000" b="1" kern="100" dirty="0"/>
              <a:t>Il regolamento entra in vigore il 1 gennaio 2026</a:t>
            </a:r>
          </a:p>
          <a:p>
            <a:pPr marL="0" indent="0">
              <a:spcBef>
                <a:spcPts val="0"/>
              </a:spcBef>
              <a:spcAft>
                <a:spcPts val="600"/>
              </a:spcAft>
              <a:buFontTx/>
              <a:buNone/>
              <a:defRPr/>
            </a:pPr>
            <a:endParaRPr lang="it-IT" altLang="it-IT" sz="2000" kern="100" dirty="0"/>
          </a:p>
        </p:txBody>
      </p:sp>
      <p:pic>
        <p:nvPicPr>
          <p:cNvPr id="5" name="Immagine 4" descr="Immagine che contiene design&#10;&#10;Il contenuto generato dall'IA potrebbe non essere corretto.">
            <a:extLst>
              <a:ext uri="{FF2B5EF4-FFF2-40B4-BE49-F238E27FC236}">
                <a16:creationId xmlns:a16="http://schemas.microsoft.com/office/drawing/2014/main" id="{A6DC67BA-FFBC-E7BC-CFFD-BAE63154C060}"/>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3347864" y="4507471"/>
            <a:ext cx="810804" cy="742392"/>
          </a:xfrm>
          <a:prstGeom prst="rect">
            <a:avLst/>
          </a:prstGeom>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2" name="Picture 2" descr="C:\Program Files\Microsoft Office\MEDIA\CAGCAT10\j0293236.wmf">
            <a:extLst>
              <a:ext uri="{FF2B5EF4-FFF2-40B4-BE49-F238E27FC236}">
                <a16:creationId xmlns:a16="http://schemas.microsoft.com/office/drawing/2014/main" id="{BD1E98A8-BBF8-E568-E058-213BFE1B8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673350"/>
            <a:ext cx="143986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468255C1-9F9B-62C1-2044-C2BFAE4C349F}"/>
              </a:ext>
            </a:extLst>
          </p:cNvPr>
          <p:cNvSpPr txBox="1">
            <a:spLocks noChangeArrowheads="1"/>
          </p:cNvSpPr>
          <p:nvPr/>
        </p:nvSpPr>
        <p:spPr bwMode="auto">
          <a:xfrm>
            <a:off x="1619673" y="1989138"/>
            <a:ext cx="7426680" cy="3671887"/>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eaLnBrk="1" hangingPunct="1">
              <a:spcBef>
                <a:spcPts val="0"/>
              </a:spcBef>
              <a:buFontTx/>
              <a:buNone/>
              <a:tabLst>
                <a:tab pos="1344613" algn="l"/>
                <a:tab pos="3765550" algn="l"/>
              </a:tabLst>
              <a:defRPr/>
            </a:pPr>
            <a:r>
              <a:rPr lang="it-IT" altLang="it-IT" sz="3600" b="1" kern="0" dirty="0"/>
              <a:t>Per quesiti:</a:t>
            </a:r>
          </a:p>
          <a:p>
            <a:pPr marL="0" indent="0" eaLnBrk="1" hangingPunct="1">
              <a:spcBef>
                <a:spcPts val="0"/>
              </a:spcBef>
              <a:buFontTx/>
              <a:buNone/>
              <a:tabLst>
                <a:tab pos="1344613" algn="l"/>
                <a:tab pos="3765550" algn="l"/>
              </a:tabLst>
              <a:defRPr/>
            </a:pPr>
            <a:endParaRPr lang="it-IT" altLang="it-IT" sz="3600" kern="0" dirty="0">
              <a:highlight>
                <a:srgbClr val="FFFF00"/>
              </a:highlight>
            </a:endParaRPr>
          </a:p>
          <a:p>
            <a:pPr marL="0" indent="0" eaLnBrk="1" hangingPunct="1">
              <a:spcBef>
                <a:spcPts val="0"/>
              </a:spcBef>
              <a:buFontTx/>
              <a:buNone/>
              <a:tabLst>
                <a:tab pos="1344613" algn="l"/>
                <a:tab pos="3765550" algn="l"/>
              </a:tabLst>
              <a:defRPr/>
            </a:pPr>
            <a:r>
              <a:rPr lang="it-IT" altLang="it-IT" sz="3600" kern="0" dirty="0"/>
              <a:t>cooperazione.sociale@regione.fvg.it</a:t>
            </a:r>
          </a:p>
          <a:p>
            <a:pPr marL="0" indent="0" eaLnBrk="1" hangingPunct="1">
              <a:spcBef>
                <a:spcPts val="0"/>
              </a:spcBef>
              <a:buFontTx/>
              <a:buNone/>
              <a:tabLst>
                <a:tab pos="1344613" algn="l"/>
                <a:tab pos="3765550" algn="l"/>
              </a:tabLst>
              <a:defRPr/>
            </a:pPr>
            <a:endParaRPr lang="it-IT" altLang="it-IT" sz="3600" b="1" kern="0" dirty="0">
              <a:highlight>
                <a:srgbClr val="FFFF00"/>
              </a:highlight>
            </a:endParaRPr>
          </a:p>
          <a:p>
            <a:pPr marL="0" indent="0" eaLnBrk="1" hangingPunct="1">
              <a:spcBef>
                <a:spcPts val="0"/>
              </a:spcBef>
              <a:buFontTx/>
              <a:buNone/>
              <a:tabLst>
                <a:tab pos="1344613" algn="l"/>
                <a:tab pos="3765550" algn="l"/>
              </a:tabLst>
              <a:defRPr/>
            </a:pPr>
            <a:endParaRPr lang="it-IT" altLang="it-IT" sz="1200" b="1" kern="0" dirty="0">
              <a:highlight>
                <a:srgbClr val="FFFF00"/>
              </a:highlight>
            </a:endParaRPr>
          </a:p>
          <a:p>
            <a:pPr marL="0" indent="0" eaLnBrk="1" hangingPunct="1">
              <a:spcBef>
                <a:spcPts val="0"/>
              </a:spcBef>
              <a:buFontTx/>
              <a:buNone/>
              <a:tabLst>
                <a:tab pos="1344613" algn="l"/>
                <a:tab pos="3765550" algn="l"/>
              </a:tabLst>
              <a:defRPr/>
            </a:pPr>
            <a:r>
              <a:rPr lang="it-IT" sz="2400" i="1" dirty="0">
                <a:solidFill>
                  <a:srgbClr val="000000"/>
                </a:solidFill>
                <a:ea typeface="inter"/>
                <a:cs typeface="inter"/>
              </a:rPr>
              <a:t>Grazie per l'attenzione.</a:t>
            </a:r>
            <a:endParaRPr lang="it-IT" sz="2400" dirty="0">
              <a:latin typeface="Georgia" panose="02040502050405020303" pitchFamily="18" charset="0"/>
              <a:ea typeface="Aptos" panose="020B0004020202020204" pitchFamily="34" charset="0"/>
              <a:cs typeface="Times New Roman" panose="02020603050405020304" pitchFamily="18" charset="0"/>
            </a:endParaRPr>
          </a:p>
          <a:p>
            <a:pPr marL="0" indent="0" eaLnBrk="1" hangingPunct="1">
              <a:spcBef>
                <a:spcPts val="0"/>
              </a:spcBef>
              <a:buFontTx/>
              <a:buNone/>
              <a:tabLst>
                <a:tab pos="1344613" algn="l"/>
                <a:tab pos="3765550" algn="l"/>
              </a:tabLst>
              <a:defRPr/>
            </a:pPr>
            <a:endParaRPr lang="it-IT" altLang="it-IT" sz="1200" b="1" kern="0" dirty="0">
              <a:highlight>
                <a:srgbClr val="FFFF00"/>
              </a:highlight>
            </a:endParaRPr>
          </a:p>
          <a:p>
            <a:pPr marL="0" indent="0" eaLnBrk="1" hangingPunct="1">
              <a:spcBef>
                <a:spcPts val="0"/>
              </a:spcBef>
              <a:buFontTx/>
              <a:buNone/>
              <a:tabLst>
                <a:tab pos="1344613" algn="l"/>
                <a:tab pos="3765550" algn="l"/>
              </a:tabLst>
              <a:defRPr/>
            </a:pPr>
            <a:endParaRPr lang="it-IT" altLang="it-IT" sz="1000" kern="0" dirty="0">
              <a:highlight>
                <a:srgbClr val="FFFF00"/>
              </a:highlight>
            </a:endParaRPr>
          </a:p>
          <a:p>
            <a:pPr marL="0" indent="0" eaLnBrk="1" hangingPunct="1">
              <a:spcBef>
                <a:spcPts val="0"/>
              </a:spcBef>
              <a:buFontTx/>
              <a:buNone/>
              <a:defRPr/>
            </a:pPr>
            <a:endParaRPr lang="it-IT" altLang="it-IT" sz="1100" b="1" kern="0" dirty="0"/>
          </a:p>
          <a:p>
            <a:pPr marL="0" indent="0" eaLnBrk="1" hangingPunct="1">
              <a:spcBef>
                <a:spcPts val="0"/>
              </a:spcBef>
              <a:buFontTx/>
              <a:buNone/>
              <a:defRPr/>
            </a:pPr>
            <a:endParaRPr lang="it-IT" altLang="it-IT" sz="1100" b="1" kern="0" dirty="0"/>
          </a:p>
          <a:p>
            <a:pPr marL="1792288" indent="0" eaLnBrk="1" hangingPunct="1">
              <a:spcBef>
                <a:spcPts val="0"/>
              </a:spcBef>
              <a:buFontTx/>
              <a:buNone/>
              <a:defRPr/>
            </a:pPr>
            <a:endParaRPr lang="it-IT" altLang="it-IT" sz="1100" b="1" kern="0" dirty="0"/>
          </a:p>
          <a:p>
            <a:pPr marL="1792288" indent="0" eaLnBrk="1" hangingPunct="1">
              <a:spcBef>
                <a:spcPts val="0"/>
              </a:spcBef>
              <a:buFontTx/>
              <a:buNone/>
              <a:defRPr/>
            </a:pPr>
            <a:endParaRPr lang="it-IT" altLang="it-IT" sz="1400" b="1" kern="0" dirty="0"/>
          </a:p>
          <a:p>
            <a:pPr marL="0" indent="0" algn="ctr" eaLnBrk="1" hangingPunct="1">
              <a:buFontTx/>
              <a:buNone/>
              <a:defRPr/>
            </a:pPr>
            <a:endParaRPr lang="it-IT" altLang="it-IT" sz="1400" b="1" kern="0" dirty="0">
              <a:solidFill>
                <a:schemeClr val="accent2"/>
              </a:solidFill>
            </a:endParaRPr>
          </a:p>
        </p:txBody>
      </p:sp>
      <p:sp>
        <p:nvSpPr>
          <p:cNvPr id="7" name="Rectangle 2">
            <a:extLst>
              <a:ext uri="{FF2B5EF4-FFF2-40B4-BE49-F238E27FC236}">
                <a16:creationId xmlns:a16="http://schemas.microsoft.com/office/drawing/2014/main" id="{E058164D-D49E-C3E6-16E8-CF964CF9922B}"/>
              </a:ext>
            </a:extLst>
          </p:cNvPr>
          <p:cNvSpPr txBox="1">
            <a:spLocks noChangeArrowheads="1"/>
          </p:cNvSpPr>
          <p:nvPr/>
        </p:nvSpPr>
        <p:spPr bwMode="auto">
          <a:xfrm>
            <a:off x="1042988" y="1196975"/>
            <a:ext cx="6838950" cy="762000"/>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lgn="ctr" eaLnBrk="1" hangingPunct="1">
              <a:defRPr/>
            </a:pPr>
            <a:r>
              <a:rPr lang="it-IT" altLang="it-IT" sz="2400" kern="0" dirty="0"/>
              <a:t>Informazioni</a:t>
            </a:r>
          </a:p>
        </p:txBody>
      </p:sp>
    </p:spTree>
    <p:custDataLst>
      <p:tags r:id="rId1"/>
    </p:custDataLst>
  </p:cSld>
  <p:clrMapOvr>
    <a:masterClrMapping/>
  </p:clrMapOvr>
  <p:transition advTm="25124"/>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5714961F-3D01-6307-B81F-36B9EC4233AD}"/>
              </a:ext>
            </a:extLst>
          </p:cNvPr>
          <p:cNvSpPr>
            <a:spLocks noGrp="1" noChangeArrowheads="1"/>
          </p:cNvSpPr>
          <p:nvPr>
            <p:ph type="title"/>
          </p:nvPr>
        </p:nvSpPr>
        <p:spPr>
          <a:xfrm>
            <a:off x="193675" y="981075"/>
            <a:ext cx="8207375" cy="493713"/>
          </a:xfrm>
        </p:spPr>
        <p:txBody>
          <a:bodyPr/>
          <a:lstStyle/>
          <a:p>
            <a:br>
              <a:rPr lang="it-IT" altLang="it-IT" sz="2000">
                <a:solidFill>
                  <a:srgbClr val="000000"/>
                </a:solidFill>
                <a:ea typeface="inter"/>
                <a:cs typeface="inter"/>
              </a:rPr>
            </a:br>
            <a:br>
              <a:rPr lang="it-IT" altLang="it-IT" sz="2000">
                <a:solidFill>
                  <a:srgbClr val="000000"/>
                </a:solidFill>
                <a:ea typeface="inter"/>
                <a:cs typeface="inter"/>
              </a:rPr>
            </a:br>
            <a:r>
              <a:rPr lang="it-IT" altLang="it-IT" sz="3200">
                <a:solidFill>
                  <a:schemeClr val="accent2"/>
                </a:solidFill>
              </a:rPr>
              <a:t>Requisiti e obblighi</a:t>
            </a:r>
            <a:br>
              <a:rPr lang="it-IT" altLang="it-IT" sz="2000">
                <a:solidFill>
                  <a:schemeClr val="accent2"/>
                </a:solidFill>
              </a:rPr>
            </a:br>
            <a:br>
              <a:rPr lang="it-IT" altLang="it-IT" sz="2000">
                <a:solidFill>
                  <a:schemeClr val="accent2"/>
                </a:solidFill>
              </a:rPr>
            </a:br>
            <a:endParaRPr lang="it-IT" altLang="it-IT" sz="2000">
              <a:solidFill>
                <a:schemeClr val="accent2"/>
              </a:solidFill>
            </a:endParaRPr>
          </a:p>
        </p:txBody>
      </p:sp>
      <p:sp>
        <p:nvSpPr>
          <p:cNvPr id="11267" name="Segnaposto contenuto 2">
            <a:extLst>
              <a:ext uri="{FF2B5EF4-FFF2-40B4-BE49-F238E27FC236}">
                <a16:creationId xmlns:a16="http://schemas.microsoft.com/office/drawing/2014/main" id="{2D14C89E-ED55-17E8-E02C-6080AD48F56B}"/>
              </a:ext>
            </a:extLst>
          </p:cNvPr>
          <p:cNvSpPr>
            <a:spLocks noGrp="1" noChangeArrowheads="1"/>
          </p:cNvSpPr>
          <p:nvPr>
            <p:ph idx="1"/>
          </p:nvPr>
        </p:nvSpPr>
        <p:spPr>
          <a:xfrm>
            <a:off x="179388" y="1790700"/>
            <a:ext cx="8785225" cy="4197350"/>
          </a:xfrm>
        </p:spPr>
        <p:txBody>
          <a:bodyPr/>
          <a:lstStyle/>
          <a:p>
            <a:pPr marL="0" indent="0" algn="just">
              <a:spcBef>
                <a:spcPct val="0"/>
              </a:spcBef>
              <a:spcAft>
                <a:spcPts val="600"/>
              </a:spcAft>
              <a:buFontTx/>
              <a:buNone/>
            </a:pPr>
            <a:r>
              <a:rPr lang="it-IT" altLang="it-IT" sz="2000" b="1">
                <a:solidFill>
                  <a:srgbClr val="000000"/>
                </a:solidFill>
                <a:ea typeface="inter"/>
                <a:cs typeface="inter"/>
              </a:rPr>
              <a:t>Le cooperative sociali</a:t>
            </a:r>
            <a:r>
              <a:rPr lang="it-IT" altLang="it-IT" sz="2000">
                <a:solidFill>
                  <a:srgbClr val="000000"/>
                </a:solidFill>
                <a:ea typeface="inter"/>
                <a:cs typeface="inter"/>
              </a:rPr>
              <a:t>, oltre ai requisiti stabiliti puntualmente per ciascuna misura contributiva devono:</a:t>
            </a:r>
          </a:p>
          <a:p>
            <a:pPr marL="0" indent="0" algn="just">
              <a:spcBef>
                <a:spcPct val="0"/>
              </a:spcBef>
              <a:spcAft>
                <a:spcPts val="600"/>
              </a:spcAft>
              <a:buFontTx/>
              <a:buNone/>
            </a:pPr>
            <a:r>
              <a:rPr lang="it-IT" altLang="it-IT" sz="2000">
                <a:solidFill>
                  <a:srgbClr val="000000"/>
                </a:solidFill>
              </a:rPr>
              <a:t>a) essere iscritti all’Albo regionale delle cooperative sociali;</a:t>
            </a:r>
          </a:p>
          <a:p>
            <a:pPr marL="0" indent="0" algn="just">
              <a:spcBef>
                <a:spcPct val="0"/>
              </a:spcBef>
              <a:spcAft>
                <a:spcPts val="600"/>
              </a:spcAft>
              <a:buFontTx/>
              <a:buNone/>
            </a:pPr>
            <a:r>
              <a:rPr lang="it-IT" altLang="it-IT" sz="2000">
                <a:solidFill>
                  <a:srgbClr val="000000"/>
                </a:solidFill>
              </a:rPr>
              <a:t>b) aver approvato il bilancio sociale alla data di presentazione della domanda;</a:t>
            </a:r>
          </a:p>
          <a:p>
            <a:pPr marL="0" indent="0" algn="just">
              <a:spcBef>
                <a:spcPct val="0"/>
              </a:spcBef>
              <a:spcAft>
                <a:spcPts val="600"/>
              </a:spcAft>
              <a:buFontTx/>
              <a:buNone/>
            </a:pPr>
            <a:r>
              <a:rPr lang="it-IT" altLang="it-IT" sz="2000">
                <a:solidFill>
                  <a:srgbClr val="000000"/>
                </a:solidFill>
              </a:rPr>
              <a:t>c) rispettare la normativa in materia di sicurezza sul lavoro;</a:t>
            </a:r>
          </a:p>
          <a:p>
            <a:pPr marL="0" indent="0" algn="just">
              <a:spcBef>
                <a:spcPct val="0"/>
              </a:spcBef>
              <a:spcAft>
                <a:spcPts val="600"/>
              </a:spcAft>
              <a:buFontTx/>
              <a:buNone/>
            </a:pPr>
            <a:r>
              <a:rPr lang="it-IT" altLang="it-IT" sz="2000">
                <a:solidFill>
                  <a:srgbClr val="000000"/>
                </a:solidFill>
              </a:rPr>
              <a:t>d) applicare nei confronti dei lavoratori, compresi i soci lavoratori, le clausole dei contratti collettivi nazionali e degli accordi regionali, territoriali e aziendali di riferimento;</a:t>
            </a:r>
          </a:p>
          <a:p>
            <a:pPr marL="0" indent="0" algn="just">
              <a:spcBef>
                <a:spcPct val="0"/>
              </a:spcBef>
              <a:spcAft>
                <a:spcPts val="600"/>
              </a:spcAft>
              <a:buFontTx/>
              <a:buNone/>
            </a:pPr>
            <a:r>
              <a:rPr lang="it-IT" altLang="it-IT" sz="2000">
                <a:solidFill>
                  <a:srgbClr val="000000"/>
                </a:solidFill>
              </a:rPr>
              <a:t>e) essere in regola con gli obblighi di contribuzione stabiliti dalla normativa previdenziale, assistenziale e assicurativa (DURC);</a:t>
            </a:r>
          </a:p>
          <a:p>
            <a:pPr marL="0" indent="0" algn="just">
              <a:spcBef>
                <a:spcPct val="0"/>
              </a:spcBef>
              <a:spcAft>
                <a:spcPts val="600"/>
              </a:spcAft>
              <a:buFontTx/>
              <a:buNone/>
            </a:pPr>
            <a:r>
              <a:rPr lang="it-IT" altLang="it-IT" sz="2000">
                <a:solidFill>
                  <a:srgbClr val="000000"/>
                </a:solidFill>
              </a:rPr>
              <a:t>f) non essere in stato di scioglimento o liquidazione volontaria e non essere sottoposti a procedure concorsuali e non essere impresa in difficoltà ai sensi dall’articolo 2 punto 18, del regolamento UE) n. 651/2014;</a:t>
            </a:r>
          </a:p>
          <a:p>
            <a:pPr marL="0" indent="0" algn="just">
              <a:spcBef>
                <a:spcPct val="0"/>
              </a:spcBef>
              <a:spcAft>
                <a:spcPts val="600"/>
              </a:spcAft>
              <a:buFontTx/>
              <a:buNone/>
            </a:pPr>
            <a:endParaRPr lang="it-IT" altLang="it-IT" sz="2000">
              <a:solidFill>
                <a:srgbClr val="000000"/>
              </a:solidFill>
            </a:endParaRPr>
          </a:p>
          <a:p>
            <a:pPr marL="0" indent="0" algn="r">
              <a:spcBef>
                <a:spcPct val="0"/>
              </a:spcBef>
              <a:spcAft>
                <a:spcPts val="600"/>
              </a:spcAft>
              <a:buFontTx/>
              <a:buNone/>
            </a:pPr>
            <a:r>
              <a:rPr lang="it-IT" altLang="it-IT" sz="1600">
                <a:solidFill>
                  <a:srgbClr val="000000"/>
                </a:solidFill>
              </a:rPr>
              <a:t>Segue </a:t>
            </a:r>
          </a:p>
          <a:p>
            <a:pPr marL="0" indent="0" algn="just">
              <a:lnSpc>
                <a:spcPct val="150000"/>
              </a:lnSpc>
              <a:spcAft>
                <a:spcPts val="1050"/>
              </a:spcAft>
              <a:buFontTx/>
              <a:buNone/>
            </a:pPr>
            <a:endParaRPr lang="it-IT" altLang="it-IT"/>
          </a:p>
        </p:txBody>
      </p:sp>
      <p:pic>
        <p:nvPicPr>
          <p:cNvPr id="11268" name="Immagine 4" descr="Immagine che contiene disegno, Arte bambini, arte, design&#10;&#10;Il contenuto generato dall'IA potrebbe non essere corretto.">
            <a:extLst>
              <a:ext uri="{FF2B5EF4-FFF2-40B4-BE49-F238E27FC236}">
                <a16:creationId xmlns:a16="http://schemas.microsoft.com/office/drawing/2014/main" id="{C46BAAD1-E881-ED84-C14E-E38A45682D6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062038" y="765175"/>
            <a:ext cx="5400676"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Immagine 16" descr="Immagine che contiene testo, design&#10;&#10;Il contenuto generato dall'IA potrebbe non essere corretto.">
            <a:extLst>
              <a:ext uri="{FF2B5EF4-FFF2-40B4-BE49-F238E27FC236}">
                <a16:creationId xmlns:a16="http://schemas.microsoft.com/office/drawing/2014/main" id="{9BEA015A-300B-900B-77FD-2A8574106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150" y="873125"/>
            <a:ext cx="1357313"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Immagine 17" descr="Immagine che contiene testo, design&#10;&#10;Il contenuto generato dall'IA potrebbe non essere corretto.">
            <a:extLst>
              <a:ext uri="{FF2B5EF4-FFF2-40B4-BE49-F238E27FC236}">
                <a16:creationId xmlns:a16="http://schemas.microsoft.com/office/drawing/2014/main" id="{81CEF20D-8DFA-6400-A852-2C6104624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325" y="963613"/>
            <a:ext cx="10763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Immagine 18" descr="Immagine che contiene testo, design&#10;&#10;Il contenuto generato dall'IA potrebbe non essere corretto.">
            <a:extLst>
              <a:ext uri="{FF2B5EF4-FFF2-40B4-BE49-F238E27FC236}">
                <a16:creationId xmlns:a16="http://schemas.microsoft.com/office/drawing/2014/main" id="{E36CA2E0-C728-649F-76D7-F79B54E52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5225" y="836613"/>
            <a:ext cx="15208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4" descr="Immagine che contiene vestiti, cartone animato, clipart&#10;&#10;Il contenuto generato dall'IA potrebbe non essere corretto.">
            <a:extLst>
              <a:ext uri="{FF2B5EF4-FFF2-40B4-BE49-F238E27FC236}">
                <a16:creationId xmlns:a16="http://schemas.microsoft.com/office/drawing/2014/main" id="{6072E141-6EF5-2CF1-A6D1-C2A856BA3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4581525"/>
            <a:ext cx="17272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olo 1">
            <a:extLst>
              <a:ext uri="{FF2B5EF4-FFF2-40B4-BE49-F238E27FC236}">
                <a16:creationId xmlns:a16="http://schemas.microsoft.com/office/drawing/2014/main" id="{CA55D96F-CD1B-FA01-791A-FE11F348DB6C}"/>
              </a:ext>
            </a:extLst>
          </p:cNvPr>
          <p:cNvSpPr>
            <a:spLocks noGrp="1" noChangeArrowheads="1"/>
          </p:cNvSpPr>
          <p:nvPr>
            <p:ph type="title"/>
          </p:nvPr>
        </p:nvSpPr>
        <p:spPr>
          <a:xfrm>
            <a:off x="250825" y="919163"/>
            <a:ext cx="8207375" cy="422275"/>
          </a:xfrm>
        </p:spPr>
        <p:txBody>
          <a:bodyPr/>
          <a:lstStyle/>
          <a:p>
            <a:r>
              <a:rPr lang="it-IT" altLang="it-IT" sz="2000">
                <a:solidFill>
                  <a:schemeClr val="accent2"/>
                </a:solidFill>
              </a:rPr>
              <a:t>Segue: Requisiti e obblighi</a:t>
            </a:r>
          </a:p>
        </p:txBody>
      </p:sp>
      <p:sp>
        <p:nvSpPr>
          <p:cNvPr id="12292" name="Segnaposto contenuto 2">
            <a:extLst>
              <a:ext uri="{FF2B5EF4-FFF2-40B4-BE49-F238E27FC236}">
                <a16:creationId xmlns:a16="http://schemas.microsoft.com/office/drawing/2014/main" id="{6AC237F8-AC11-7360-B276-625052166F54}"/>
              </a:ext>
            </a:extLst>
          </p:cNvPr>
          <p:cNvSpPr>
            <a:spLocks noGrp="1" noChangeArrowheads="1"/>
          </p:cNvSpPr>
          <p:nvPr>
            <p:ph idx="1"/>
          </p:nvPr>
        </p:nvSpPr>
        <p:spPr>
          <a:xfrm>
            <a:off x="250825" y="1268413"/>
            <a:ext cx="8785225" cy="3600450"/>
          </a:xfrm>
        </p:spPr>
        <p:txBody>
          <a:bodyPr/>
          <a:lstStyle/>
          <a:p>
            <a:pPr marL="0" indent="0" algn="just">
              <a:spcBef>
                <a:spcPct val="0"/>
              </a:spcBef>
              <a:spcAft>
                <a:spcPts val="600"/>
              </a:spcAft>
              <a:buFontTx/>
              <a:buNone/>
            </a:pPr>
            <a:r>
              <a:rPr lang="it-IT" altLang="it-IT" sz="2000">
                <a:solidFill>
                  <a:srgbClr val="000000"/>
                </a:solidFill>
              </a:rPr>
              <a:t>g) non essere destinatari di sanzioni interdittive ai sensi dell’articolo 9, comma 2, del decreto legislativo 8 giugno 2001, n. 231 (disciplina della responsabilità amministrativa delle persone giuridiche, delle società e delle associazioni anche prive di personalità giuridica, a norma dell'articolo 11 della legge 29 settembre 2000, n. 300).</a:t>
            </a:r>
          </a:p>
          <a:p>
            <a:pPr marL="0" indent="0" algn="just">
              <a:spcBef>
                <a:spcPct val="0"/>
              </a:spcBef>
              <a:spcAft>
                <a:spcPts val="600"/>
              </a:spcAft>
              <a:buFontTx/>
              <a:buNone/>
            </a:pPr>
            <a:endParaRPr lang="it-IT" altLang="it-IT" sz="2000">
              <a:solidFill>
                <a:srgbClr val="000000"/>
              </a:solidFill>
            </a:endParaRPr>
          </a:p>
          <a:p>
            <a:pPr marL="0" indent="0" algn="just">
              <a:spcBef>
                <a:spcPct val="0"/>
              </a:spcBef>
              <a:spcAft>
                <a:spcPts val="600"/>
              </a:spcAft>
              <a:buFontTx/>
              <a:buNone/>
            </a:pPr>
            <a:r>
              <a:rPr lang="it-IT" altLang="it-IT" sz="2000" b="1">
                <a:solidFill>
                  <a:srgbClr val="000000"/>
                </a:solidFill>
              </a:rPr>
              <a:t>Le associazioni di rappresentanza e tutela del movimento cooperativo </a:t>
            </a:r>
            <a:r>
              <a:rPr lang="it-IT" altLang="it-IT" sz="2000">
                <a:solidFill>
                  <a:srgbClr val="000000"/>
                </a:solidFill>
              </a:rPr>
              <a:t>devono: rispettare la normativa in materia di sicurezza sul lavoro, applicare nei confronti dei lavoratori, compresi i soci lavoratori, le clausole dei contratti collettivi nazionali e degli accordi regionali, territoriali e aziendali di riferimento, essere in regola con gli obblighi di contribuzione stabiliti dalla normativa previdenziale, assistenziale e assicurativa (DURC).</a:t>
            </a:r>
            <a:endParaRPr lang="it-IT" altLang="it-IT" sz="1600" b="1">
              <a:solidFill>
                <a:srgbClr val="000000"/>
              </a:solidFill>
              <a:ea typeface="inter"/>
              <a:cs typeface="inter"/>
            </a:endParaRPr>
          </a:p>
          <a:p>
            <a:pPr marL="0" indent="0" algn="just">
              <a:lnSpc>
                <a:spcPct val="150000"/>
              </a:lnSpc>
              <a:spcAft>
                <a:spcPts val="1050"/>
              </a:spcAft>
              <a:buFontTx/>
              <a:buNone/>
            </a:pPr>
            <a:endParaRPr lang="it-IT" altLang="it-IT"/>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7" descr="Immagine che contiene giallo, accendino&#10;&#10;Il contenuto generato dall'IA potrebbe non essere corretto.">
            <a:extLst>
              <a:ext uri="{FF2B5EF4-FFF2-40B4-BE49-F238E27FC236}">
                <a16:creationId xmlns:a16="http://schemas.microsoft.com/office/drawing/2014/main" id="{9C774521-ED50-11B1-CF14-2FD5C7613F92}"/>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07950" y="3357563"/>
            <a:ext cx="496887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olo 1">
            <a:extLst>
              <a:ext uri="{FF2B5EF4-FFF2-40B4-BE49-F238E27FC236}">
                <a16:creationId xmlns:a16="http://schemas.microsoft.com/office/drawing/2014/main" id="{CC58CD23-2638-182F-AB53-39FD7FFBD214}"/>
              </a:ext>
            </a:extLst>
          </p:cNvPr>
          <p:cNvSpPr>
            <a:spLocks noGrp="1" noChangeArrowheads="1"/>
          </p:cNvSpPr>
          <p:nvPr>
            <p:ph type="title"/>
          </p:nvPr>
        </p:nvSpPr>
        <p:spPr>
          <a:xfrm>
            <a:off x="250825" y="990600"/>
            <a:ext cx="8207375" cy="350838"/>
          </a:xfrm>
        </p:spPr>
        <p:txBody>
          <a:bodyPr/>
          <a:lstStyle/>
          <a:p>
            <a:r>
              <a:rPr lang="it-IT" altLang="it-IT" sz="2000">
                <a:solidFill>
                  <a:schemeClr val="accent2"/>
                </a:solidFill>
              </a:rPr>
              <a:t>Requisiti e obblighi </a:t>
            </a:r>
            <a:r>
              <a:rPr lang="it-IT" altLang="it-IT" sz="1800" b="0">
                <a:solidFill>
                  <a:schemeClr val="accent2"/>
                </a:solidFill>
              </a:rPr>
              <a:t>(segue)</a:t>
            </a:r>
            <a:endParaRPr lang="it-IT" altLang="it-IT" sz="2000" b="0">
              <a:solidFill>
                <a:schemeClr val="accent2"/>
              </a:solidFill>
            </a:endParaRPr>
          </a:p>
        </p:txBody>
      </p:sp>
      <p:sp>
        <p:nvSpPr>
          <p:cNvPr id="3" name="Segnaposto contenuto 2">
            <a:extLst>
              <a:ext uri="{FF2B5EF4-FFF2-40B4-BE49-F238E27FC236}">
                <a16:creationId xmlns:a16="http://schemas.microsoft.com/office/drawing/2014/main" id="{1E247D4F-E3DE-77E3-D2E1-AFE8D8A51995}"/>
              </a:ext>
            </a:extLst>
          </p:cNvPr>
          <p:cNvSpPr>
            <a:spLocks noGrp="1"/>
          </p:cNvSpPr>
          <p:nvPr>
            <p:ph idx="1"/>
          </p:nvPr>
        </p:nvSpPr>
        <p:spPr>
          <a:xfrm>
            <a:off x="250825" y="1557338"/>
            <a:ext cx="8785225" cy="2232025"/>
          </a:xfrm>
        </p:spPr>
        <p:txBody>
          <a:bodyPr/>
          <a:lstStyle/>
          <a:p>
            <a:pPr marL="0" indent="0" algn="just">
              <a:spcBef>
                <a:spcPts val="0"/>
              </a:spcBef>
              <a:spcAft>
                <a:spcPts val="600"/>
              </a:spcAft>
              <a:buFontTx/>
              <a:buNone/>
              <a:defRPr/>
            </a:pPr>
            <a:r>
              <a:rPr lang="it-IT" altLang="it-IT" b="1" u="sng" dirty="0">
                <a:solidFill>
                  <a:srgbClr val="000000"/>
                </a:solidFill>
                <a:ea typeface="inter"/>
                <a:cs typeface="inter"/>
              </a:rPr>
              <a:t>I </a:t>
            </a:r>
            <a:r>
              <a:rPr lang="it-IT" altLang="it-IT" sz="2400" b="1" u="sng" dirty="0">
                <a:solidFill>
                  <a:srgbClr val="000000"/>
                </a:solidFill>
                <a:ea typeface="inter"/>
                <a:cs typeface="inter"/>
              </a:rPr>
              <a:t>requisiti sono necessari ai fini della concessione dei contributi i che devono permanere fino alla liquidazione.</a:t>
            </a:r>
          </a:p>
          <a:p>
            <a:pPr marL="0" indent="0" algn="just">
              <a:spcBef>
                <a:spcPts val="0"/>
              </a:spcBef>
              <a:spcAft>
                <a:spcPts val="600"/>
              </a:spcAft>
              <a:buFontTx/>
              <a:buNone/>
              <a:defRPr/>
            </a:pPr>
            <a:endParaRPr lang="it-IT" altLang="it-IT" sz="2400" b="1" u="sng" dirty="0">
              <a:solidFill>
                <a:srgbClr val="000000"/>
              </a:solidFill>
              <a:ea typeface="inter"/>
              <a:cs typeface="inter"/>
            </a:endParaRPr>
          </a:p>
          <a:p>
            <a:pPr marL="0" indent="0" algn="just">
              <a:spcBef>
                <a:spcPts val="0"/>
              </a:spcBef>
              <a:spcAft>
                <a:spcPts val="600"/>
              </a:spcAft>
              <a:buFontTx/>
              <a:buNone/>
              <a:defRPr/>
            </a:pPr>
            <a:r>
              <a:rPr lang="it-IT" altLang="it-IT" sz="2400" u="sng" dirty="0">
                <a:solidFill>
                  <a:srgbClr val="000000"/>
                </a:solidFill>
                <a:ea typeface="inter"/>
                <a:cs typeface="inter"/>
              </a:rPr>
              <a:t> </a:t>
            </a:r>
            <a:r>
              <a:rPr lang="it-IT" altLang="it-IT" sz="2400" b="1" u="sng" dirty="0">
                <a:solidFill>
                  <a:srgbClr val="000000"/>
                </a:solidFill>
              </a:rPr>
              <a:t>I richiedenti sono tenuti a comunicare eventuali variazioni entro 10 giorni pena la revoca del contributo.</a:t>
            </a:r>
          </a:p>
          <a:p>
            <a:pPr marL="0" indent="0">
              <a:buFontTx/>
              <a:buNone/>
              <a:defRPr/>
            </a:pPr>
            <a:endParaRPr lang="it-IT" sz="2400" dirty="0"/>
          </a:p>
          <a:p>
            <a:pPr marL="0" indent="0">
              <a:buFontTx/>
              <a:buNone/>
              <a:defRPr/>
            </a:pPr>
            <a:endParaRPr lang="it-IT" sz="2000" dirty="0"/>
          </a:p>
          <a:p>
            <a:pPr marL="0" indent="0">
              <a:buFontTx/>
              <a:buNone/>
              <a:defRPr/>
            </a:pPr>
            <a:endParaRPr lang="it-IT" sz="2000" dirty="0"/>
          </a:p>
          <a:p>
            <a:pPr marL="0" indent="0">
              <a:buFontTx/>
              <a:buNone/>
              <a:defRPr/>
            </a:pPr>
            <a:endParaRPr lang="it-IT" sz="1600" kern="100" dirty="0">
              <a:latin typeface="Aptos" panose="020B0004020202020204" pitchFamily="34" charset="0"/>
              <a:ea typeface="Aptos" panose="020B0004020202020204" pitchFamily="34" charset="0"/>
              <a:cs typeface="Times New Roman" panose="02020603050405020304" pitchFamily="18" charset="0"/>
            </a:endParaRPr>
          </a:p>
          <a:p>
            <a:pPr marL="0" indent="0">
              <a:buFontTx/>
              <a:buNone/>
              <a:defRPr/>
            </a:pPr>
            <a:endParaRPr lang="it-IT" dirty="0"/>
          </a:p>
        </p:txBody>
      </p:sp>
      <p:sp>
        <p:nvSpPr>
          <p:cNvPr id="2" name="Titolo 1">
            <a:extLst>
              <a:ext uri="{FF2B5EF4-FFF2-40B4-BE49-F238E27FC236}">
                <a16:creationId xmlns:a16="http://schemas.microsoft.com/office/drawing/2014/main" id="{28B3F865-2922-998A-5B9D-F73A94FF223B}"/>
              </a:ext>
            </a:extLst>
          </p:cNvPr>
          <p:cNvSpPr txBox="1">
            <a:spLocks noChangeArrowheads="1"/>
          </p:cNvSpPr>
          <p:nvPr/>
        </p:nvSpPr>
        <p:spPr bwMode="auto">
          <a:xfrm>
            <a:off x="252413" y="4014788"/>
            <a:ext cx="8207375" cy="350837"/>
          </a:xfrm>
          <a:prstGeom prst="rect">
            <a:avLst/>
          </a:prstGeom>
          <a:noFill/>
          <a:ln>
            <a:noFill/>
          </a:ln>
          <a:effectLst/>
        </p:spPr>
        <p:txBody>
          <a:bodyPr anchor="ct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a:lstStyle>
          <a:p>
            <a:pPr>
              <a:defRPr/>
            </a:pPr>
            <a:r>
              <a:rPr lang="it-IT" altLang="it-IT" sz="3200" kern="0" dirty="0">
                <a:solidFill>
                  <a:schemeClr val="accent2"/>
                </a:solidFill>
              </a:rPr>
              <a:t>Limiti di spesa</a:t>
            </a:r>
            <a:r>
              <a:rPr lang="it-IT" altLang="it-IT" sz="2000" kern="0" dirty="0">
                <a:solidFill>
                  <a:schemeClr val="accent2"/>
                </a:solidFill>
              </a:rPr>
              <a:t>.</a:t>
            </a:r>
          </a:p>
        </p:txBody>
      </p:sp>
      <p:sp>
        <p:nvSpPr>
          <p:cNvPr id="4" name="Segnaposto contenuto 2">
            <a:extLst>
              <a:ext uri="{FF2B5EF4-FFF2-40B4-BE49-F238E27FC236}">
                <a16:creationId xmlns:a16="http://schemas.microsoft.com/office/drawing/2014/main" id="{DBCAC6BE-AA09-102C-F91F-067B6D264567}"/>
              </a:ext>
            </a:extLst>
          </p:cNvPr>
          <p:cNvSpPr txBox="1">
            <a:spLocks/>
          </p:cNvSpPr>
          <p:nvPr/>
        </p:nvSpPr>
        <p:spPr bwMode="auto">
          <a:xfrm>
            <a:off x="252413" y="4581525"/>
            <a:ext cx="8785225" cy="1439863"/>
          </a:xfrm>
          <a:prstGeom prst="rect">
            <a:avLst/>
          </a:prstGeom>
          <a:noFill/>
          <a:ln>
            <a:noFill/>
          </a:ln>
          <a:effectLst/>
        </p:spPr>
        <p:txBody>
          <a:bodyPr/>
          <a:lst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a:lstStyle>
          <a:p>
            <a:pPr marL="0" indent="0" algn="just">
              <a:lnSpc>
                <a:spcPct val="107000"/>
              </a:lnSpc>
              <a:spcBef>
                <a:spcPts val="600"/>
              </a:spcBef>
              <a:spcAft>
                <a:spcPts val="600"/>
              </a:spcAft>
              <a:buFontTx/>
              <a:buNone/>
              <a:defRPr/>
            </a:pPr>
            <a:r>
              <a:rPr lang="it-IT" sz="2000" kern="100" dirty="0"/>
              <a:t>Ai fini dell’ammissione a contributo le domande devo essere riferite a spese ammissibili pari o superiori a 3,000,00 euro.</a:t>
            </a:r>
          </a:p>
          <a:p>
            <a:pPr marL="0" indent="0" algn="just">
              <a:lnSpc>
                <a:spcPct val="107000"/>
              </a:lnSpc>
              <a:spcBef>
                <a:spcPts val="600"/>
              </a:spcBef>
              <a:spcAft>
                <a:spcPts val="600"/>
              </a:spcAft>
              <a:buFontTx/>
              <a:buNone/>
              <a:defRPr/>
            </a:pPr>
            <a:r>
              <a:rPr lang="it-IT" sz="2000" kern="100" dirty="0"/>
              <a:t>Le misure  contributive dell’occupazione sono escluse da tale limite.</a:t>
            </a:r>
            <a:endParaRPr lang="it-IT" sz="2000" kern="0" dirty="0"/>
          </a:p>
          <a:p>
            <a:pPr marL="0" indent="0">
              <a:buFontTx/>
              <a:buNone/>
              <a:defRPr/>
            </a:pPr>
            <a:endParaRPr lang="it-IT" sz="2000" kern="0" dirty="0"/>
          </a:p>
          <a:p>
            <a:pPr marL="0" indent="0">
              <a:buFontTx/>
              <a:buNone/>
              <a:defRPr/>
            </a:pPr>
            <a:endParaRPr lang="it-IT" sz="1600" kern="100" dirty="0">
              <a:latin typeface="Aptos" panose="020B0004020202020204" pitchFamily="34" charset="0"/>
              <a:ea typeface="Aptos" panose="020B0004020202020204" pitchFamily="34" charset="0"/>
              <a:cs typeface="Times New Roman" panose="02020603050405020304" pitchFamily="18" charset="0"/>
            </a:endParaRPr>
          </a:p>
          <a:p>
            <a:pPr marL="0" indent="0">
              <a:buFontTx/>
              <a:buNone/>
              <a:defRPr/>
            </a:pPr>
            <a:endParaRPr lang="it-IT" kern="0" dirty="0"/>
          </a:p>
        </p:txBody>
      </p:sp>
      <p:pic>
        <p:nvPicPr>
          <p:cNvPr id="13319" name="Immagine 5" descr="Immagine che contiene Cartello di stop, Segnale stradale, cartello, stop&#10;&#10;Il contenuto generato dall'IA potrebbe non essere corretto.">
            <a:extLst>
              <a:ext uri="{FF2B5EF4-FFF2-40B4-BE49-F238E27FC236}">
                <a16:creationId xmlns:a16="http://schemas.microsoft.com/office/drawing/2014/main" id="{5E7BA0B3-1881-EF05-4171-08D6AE69A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4940300"/>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0|36.1"/>
</p:tagLst>
</file>

<file path=ppt/tags/tag10.xml><?xml version="1.0" encoding="utf-8"?>
<p:tagLst xmlns:a="http://schemas.openxmlformats.org/drawingml/2006/main" xmlns:r="http://schemas.openxmlformats.org/officeDocument/2006/relationships" xmlns:p="http://schemas.openxmlformats.org/presentationml/2006/main">
  <p:tag name="TIMING" val="|19.8|0.1|0.3"/>
</p:tagLst>
</file>

<file path=ppt/tags/tag2.xml><?xml version="1.0" encoding="utf-8"?>
<p:tagLst xmlns:a="http://schemas.openxmlformats.org/drawingml/2006/main" xmlns:r="http://schemas.openxmlformats.org/officeDocument/2006/relationships" xmlns:p="http://schemas.openxmlformats.org/presentationml/2006/main">
  <p:tag name="TIMING" val="|0|36.1"/>
</p:tagLst>
</file>

<file path=ppt/tags/tag3.xml><?xml version="1.0" encoding="utf-8"?>
<p:tagLst xmlns:a="http://schemas.openxmlformats.org/drawingml/2006/main" xmlns:r="http://schemas.openxmlformats.org/officeDocument/2006/relationships" xmlns:p="http://schemas.openxmlformats.org/presentationml/2006/main">
  <p:tag name="TIMING" val="|0|36.1"/>
</p:tagLst>
</file>

<file path=ppt/tags/tag4.xml><?xml version="1.0" encoding="utf-8"?>
<p:tagLst xmlns:a="http://schemas.openxmlformats.org/drawingml/2006/main" xmlns:r="http://schemas.openxmlformats.org/officeDocument/2006/relationships" xmlns:p="http://schemas.openxmlformats.org/presentationml/2006/main">
  <p:tag name="TIMING" val="|0|36.1"/>
</p:tagLst>
</file>

<file path=ppt/tags/tag5.xml><?xml version="1.0" encoding="utf-8"?>
<p:tagLst xmlns:a="http://schemas.openxmlformats.org/drawingml/2006/main" xmlns:r="http://schemas.openxmlformats.org/officeDocument/2006/relationships" xmlns:p="http://schemas.openxmlformats.org/presentationml/2006/main">
  <p:tag name="TIMING" val="|0|36.1"/>
</p:tagLst>
</file>

<file path=ppt/tags/tag6.xml><?xml version="1.0" encoding="utf-8"?>
<p:tagLst xmlns:a="http://schemas.openxmlformats.org/drawingml/2006/main" xmlns:r="http://schemas.openxmlformats.org/officeDocument/2006/relationships" xmlns:p="http://schemas.openxmlformats.org/presentationml/2006/main">
  <p:tag name="TIMING" val="|0|36.1"/>
</p:tagLst>
</file>

<file path=ppt/tags/tag7.xml><?xml version="1.0" encoding="utf-8"?>
<p:tagLst xmlns:a="http://schemas.openxmlformats.org/drawingml/2006/main" xmlns:r="http://schemas.openxmlformats.org/officeDocument/2006/relationships" xmlns:p="http://schemas.openxmlformats.org/presentationml/2006/main">
  <p:tag name="TIMING" val="|0|36.1"/>
</p:tagLst>
</file>

<file path=ppt/tags/tag8.xml><?xml version="1.0" encoding="utf-8"?>
<p:tagLst xmlns:a="http://schemas.openxmlformats.org/drawingml/2006/main" xmlns:r="http://schemas.openxmlformats.org/officeDocument/2006/relationships" xmlns:p="http://schemas.openxmlformats.org/presentationml/2006/main">
  <p:tag name="TIMING" val="|0|36.1"/>
</p:tagLst>
</file>

<file path=ppt/tags/tag9.xml><?xml version="1.0" encoding="utf-8"?>
<p:tagLst xmlns:a="http://schemas.openxmlformats.org/drawingml/2006/main" xmlns:r="http://schemas.openxmlformats.org/officeDocument/2006/relationships" xmlns:p="http://schemas.openxmlformats.org/presentationml/2006/main">
  <p:tag name="TIMING" val="|0|36.1"/>
</p:tagLst>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DecimaWE Rg"/>
        <a:ea typeface=""/>
        <a:cs typeface=""/>
      </a:majorFont>
      <a:minorFont>
        <a:latin typeface="DecimaW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4400" b="0" i="0" u="none" strike="noStrike" cap="none" normalizeH="0" baseline="0" smtClean="0">
            <a:ln>
              <a:noFill/>
            </a:ln>
            <a:solidFill>
              <a:schemeClr val="tx1"/>
            </a:solidFill>
            <a:effectLst/>
            <a:latin typeface="DecimaWE Rg"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4400" b="0" i="0" u="none" strike="noStrike" cap="none" normalizeH="0" baseline="0" smtClean="0">
            <a:ln>
              <a:noFill/>
            </a:ln>
            <a:solidFill>
              <a:schemeClr val="tx1"/>
            </a:solidFill>
            <a:effectLst/>
            <a:latin typeface="DecimaWE Rg" pitchFamily="2" charset="0"/>
          </a:defRPr>
        </a:defPPr>
      </a:lstStyle>
    </a:lnDef>
    <a:txDef>
      <a:spPr>
        <a:noFill/>
      </a:spPr>
      <a:bodyPr wrap="square" rtlCol="0">
        <a:spAutoFit/>
      </a:bodyPr>
      <a:lstStyle>
        <a:defPPr>
          <a:defRPr dirty="0"/>
        </a:defPPr>
      </a:lstStyle>
    </a:tx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6F5C799CEADA8B41ADBA8721C403ADC1" ma:contentTypeVersion="1" ma:contentTypeDescription="Creare un nuovo documento." ma:contentTypeScope="" ma:versionID="269320cddeb610800f902c1768717ae3">
  <xsd:schema xmlns:xsd="http://www.w3.org/2001/XMLSchema" xmlns:xs="http://www.w3.org/2001/XMLSchema" xmlns:p="http://schemas.microsoft.com/office/2006/metadata/properties" targetNamespace="http://schemas.microsoft.com/office/2006/metadata/properties" ma:root="true" ma:fieldsID="8422b072fec1e41244261f1a7d8471e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7"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5CBC4C-E885-4616-A30C-F7BBCD0D7B3E}">
  <ds:schemaRefs>
    <ds:schemaRef ds:uri="http://schemas.microsoft.com/sharepoint/v3/contenttype/forms"/>
  </ds:schemaRefs>
</ds:datastoreItem>
</file>

<file path=customXml/itemProps2.xml><?xml version="1.0" encoding="utf-8"?>
<ds:datastoreItem xmlns:ds="http://schemas.openxmlformats.org/officeDocument/2006/customXml" ds:itemID="{16594512-7691-44BD-A380-99430FADFE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B86593D-4F05-4835-AF3C-B2BCCBAE3C64}">
  <ds:schemaRef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 ds:uri="http://schemas.microsoft.com/office/2006/documentManagement/typ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10951</TotalTime>
  <Words>5910</Words>
  <Application>Microsoft Office PowerPoint</Application>
  <PresentationFormat>Presentazione su schermo (4:3)</PresentationFormat>
  <Paragraphs>437</Paragraphs>
  <Slides>66</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66</vt:i4>
      </vt:variant>
    </vt:vector>
  </HeadingPairs>
  <TitlesOfParts>
    <vt:vector size="76" baseType="lpstr">
      <vt:lpstr>Aptos</vt:lpstr>
      <vt:lpstr>Arial</vt:lpstr>
      <vt:lpstr>DecimaUNI02 Rg</vt:lpstr>
      <vt:lpstr>DecimaW03 Rg</vt:lpstr>
      <vt:lpstr>DecimaWE Rg</vt:lpstr>
      <vt:lpstr>Georgia</vt:lpstr>
      <vt:lpstr>inter</vt:lpstr>
      <vt:lpstr>Times New Roman</vt:lpstr>
      <vt:lpstr>Wingdings</vt:lpstr>
      <vt:lpstr>Struttura predefinita</vt:lpstr>
      <vt:lpstr>Presentazione standard di PowerPoint</vt:lpstr>
      <vt:lpstr>  Fonti   </vt:lpstr>
      <vt:lpstr>  Finalità   </vt:lpstr>
      <vt:lpstr>  Dotazione finanziaria .  </vt:lpstr>
      <vt:lpstr>  Misure contributive   </vt:lpstr>
      <vt:lpstr>  Cumulo di contributi  </vt:lpstr>
      <vt:lpstr>  Requisiti e obblighi  </vt:lpstr>
      <vt:lpstr>Segue: Requisiti e obblighi</vt:lpstr>
      <vt:lpstr>Requisiti e obblighi (segue)</vt:lpstr>
      <vt:lpstr>Presentazione standard di PowerPoint</vt:lpstr>
      <vt:lpstr>Beneficiari degli incentivi</vt:lpstr>
      <vt:lpstr>Iniziative oggetto di incentivo</vt:lpstr>
      <vt:lpstr>Beni composti da più elementi</vt:lpstr>
      <vt:lpstr>Spese ammissibili</vt:lpstr>
      <vt:lpstr>Spese ammissibili  (segue)</vt:lpstr>
      <vt:lpstr>Presentazione standard di PowerPoint</vt:lpstr>
      <vt:lpstr>Pagamento delle spese</vt:lpstr>
      <vt:lpstr>Presentazione standard di PowerPoint</vt:lpstr>
      <vt:lpstr>Termini di realizzazione dell’iniziativa </vt:lpstr>
      <vt:lpstr>Documentazione facente parte della domanda</vt:lpstr>
      <vt:lpstr>Ripartizione delle risorse disponibili</vt:lpstr>
      <vt:lpstr>Presentazione standard di PowerPoint</vt:lpstr>
      <vt:lpstr>Beneficiari degli incentivi</vt:lpstr>
      <vt:lpstr>Iniziative oggetto di incentivo</vt:lpstr>
      <vt:lpstr>Regolarità degli interventi</vt:lpstr>
      <vt:lpstr>Spese e pagamenti</vt:lpstr>
      <vt:lpstr>Presentazione standard di PowerPoint</vt:lpstr>
      <vt:lpstr>Beneficiari</vt:lpstr>
      <vt:lpstr>Iniziative</vt:lpstr>
      <vt:lpstr>Assunzione lavoratori svantaggiati e molto svantaggiati (artt. 25, 26 e 27)</vt:lpstr>
      <vt:lpstr>Assunzione lavoratori svantaggiati e molto svantaggiati (artt. 25, 26 e 27)</vt:lpstr>
      <vt:lpstr>Assunzione lavoratori con disabilità (artt. 28, 29 e 30)</vt:lpstr>
      <vt:lpstr>Assunzione lavoratori con disabilità (artt. 28, 29 e 30) </vt:lpstr>
      <vt:lpstr>Mantenimento in occupazione di persone svantaggiate (artt. 31 e 32)</vt:lpstr>
      <vt:lpstr>Mantenimento in occupazione di lavoratori svantaggiati (artt. 31 e 32)</vt:lpstr>
      <vt:lpstr>Assistenza e formazione di persone svantaggiate (artt. 33, 34, 35 e 36)</vt:lpstr>
      <vt:lpstr>Spese ammissibili per tutoraggio di lavoratori svantaggiati e molto svantaggiati</vt:lpstr>
      <vt:lpstr>Spese ammissibili per tutoraggio di lavoratori svantaggiati e molto svantaggiati</vt:lpstr>
      <vt:lpstr>Spese ammissibili per tutoraggio di lavoratori con disabilità e persone svantaggiate mantenute in occupazione</vt:lpstr>
      <vt:lpstr>Assistenza e formazione di persone svantaggiate (artt. 33, 34, 35 e 36) - Regime e intensità degli aiuti</vt:lpstr>
      <vt:lpstr>Presentazione standard di PowerPoint</vt:lpstr>
      <vt:lpstr>Beneficiari degli incentivi</vt:lpstr>
      <vt:lpstr>Presentazione standard di PowerPoint</vt:lpstr>
      <vt:lpstr>Presentazione standard di PowerPoint</vt:lpstr>
      <vt:lpstr>Presentazione standard di PowerPoint</vt:lpstr>
      <vt:lpstr>Spese e pagamenti</vt:lpstr>
      <vt:lpstr>Spese e pagamenti (segue)</vt:lpstr>
      <vt:lpstr>Presentazione standard di PowerPoint</vt:lpstr>
      <vt:lpstr>Presentazione delle domande</vt:lpstr>
      <vt:lpstr>Contenuto della domanda</vt:lpstr>
      <vt:lpstr>Rendicontazione della spesa</vt:lpstr>
      <vt:lpstr>Improcedibilità ed inammissibilità della domanda</vt:lpstr>
      <vt:lpstr>Improcedibilità ed inammissibilità della domanda (segue)</vt:lpstr>
      <vt:lpstr>Documentazione di spesa</vt:lpstr>
      <vt:lpstr>Riparto delle risorse e provvedimento finale</vt:lpstr>
      <vt:lpstr>Riparto delle risorse e provvedimento finale (segue)</vt:lpstr>
      <vt:lpstr>Revoca e rideterminazione dei contributi </vt:lpstr>
      <vt:lpstr>Presentazione standard di PowerPoint</vt:lpstr>
      <vt:lpstr>Obblighi dei beneficiari</vt:lpstr>
      <vt:lpstr>Vincoli per le imprese beneficiarie (segue)</vt:lpstr>
      <vt:lpstr>Variazioni soggettive dei beneficiari di contributi</vt:lpstr>
      <vt:lpstr>Presentazione standard di PowerPoint</vt:lpstr>
      <vt:lpstr>Rinvio</vt:lpstr>
      <vt:lpstr>Abrogazioni</vt:lpstr>
      <vt:lpstr>Norme transitorie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sandro</dc:creator>
  <cp:lastModifiedBy>Demarchi Charlotte</cp:lastModifiedBy>
  <cp:revision>626</cp:revision>
  <cp:lastPrinted>2025-12-17T15:30:23Z</cp:lastPrinted>
  <dcterms:created xsi:type="dcterms:W3CDTF">2006-02-07T08:20:31Z</dcterms:created>
  <dcterms:modified xsi:type="dcterms:W3CDTF">2025-12-17T15:42:11Z</dcterms:modified>
</cp:coreProperties>
</file>