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14" r:id="rId3"/>
    <p:sldId id="309" r:id="rId4"/>
    <p:sldId id="274" r:id="rId5"/>
    <p:sldId id="279" r:id="rId6"/>
    <p:sldId id="283" r:id="rId7"/>
    <p:sldId id="315" r:id="rId8"/>
    <p:sldId id="316" r:id="rId9"/>
    <p:sldId id="313" r:id="rId10"/>
    <p:sldId id="312" r:id="rId11"/>
    <p:sldId id="317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70E3E-08EA-43EB-AC82-2807AB79E49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811F0-D044-48CC-B433-A8E5ED3EC2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7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B7C840-CB82-4475-BD6D-46E96DEE9FC4}" type="slidenum">
              <a:rPr lang="de-DE" altLang="en-US" smtClean="0"/>
              <a:pPr/>
              <a:t>8</a:t>
            </a:fld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57691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6D7E72B-619B-4564-863E-C379F1049AB2}" type="slidenum">
              <a:rPr lang="de-DE" altLang="en-US" smtClean="0"/>
              <a:pPr/>
              <a:t>9</a:t>
            </a:fld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69274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D3C10-1854-44BC-B903-996DC395D763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1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983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FE68C-1B0C-4EFF-A88D-084E9C61099B}" type="slidenum">
              <a:rPr lang="de-DE" altLang="de-DE" sz="1300" smtClean="0"/>
              <a:pPr>
                <a:spcBef>
                  <a:spcPct val="0"/>
                </a:spcBef>
              </a:pPr>
              <a:t>11</a:t>
            </a:fld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238279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8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0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ACC7-047E-4C6F-9C6C-CADE2E7427F2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BC4D-16C5-4BC2-875E-0C1D2AE70F59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5444356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8CE6-8D41-4EEC-941B-CBDCE10F04D8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CAC6-9A5C-4D4B-9C09-270572C35DA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696799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1633-308E-457C-B575-DE60D8BF7F7C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D704-0A7B-490F-B07F-D4372976069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53145243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1BE3-7B37-49D6-81B7-DAD1E9D376F5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B57A-C1C6-4AB5-9E82-12188A03F09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23752194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FD0C-4D58-4886-99D1-46365F4136CC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C8F2-7742-42C0-B3E9-D53B54531B1E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9490599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DC16-E4A3-4610-9436-7484697DCC4C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E71E-1939-4A95-9972-A69AAF9228C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95501000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BBB1-6F67-4D1B-8363-5BF076988AFA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293A-9C98-4CE1-8A18-67E7E996BBB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89851972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C1CC-50C3-4F56-A28A-ADEF52A41311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B4F5-671C-4D9D-903B-50999CDEA4E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3613761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45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445B-F10B-4BA6-8603-4C738834958D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4F2-6B79-4FC8-AF82-20C22FC53D4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757078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14A3-3FEC-45BC-80D8-A8EFCF730B6C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A668-4037-436D-B32F-4DD3AD83F21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66755376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29E2-996E-4001-8143-2C649435792F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131C-21FA-4DFF-8BE8-532407497E6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1157916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3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4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9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CB7A-42E0-4236-BC69-B588DD8735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55C9B-9424-4ADC-97D3-237E9685725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Fare clic per modificare stili del testo dello schema</a:t>
            </a:r>
          </a:p>
          <a:p>
            <a:pPr lvl="1"/>
            <a:r>
              <a:rPr lang="it-IT" altLang="de-DE" smtClean="0"/>
              <a:t>Secondo livello</a:t>
            </a:r>
          </a:p>
          <a:p>
            <a:pPr lvl="2"/>
            <a:r>
              <a:rPr lang="it-IT" altLang="de-DE" smtClean="0"/>
              <a:t>Terzo livello</a:t>
            </a:r>
          </a:p>
          <a:p>
            <a:pPr lvl="3"/>
            <a:r>
              <a:rPr lang="it-IT" altLang="de-DE" smtClean="0"/>
              <a:t>Quarto livello</a:t>
            </a:r>
          </a:p>
          <a:p>
            <a:pPr lvl="4"/>
            <a:r>
              <a:rPr lang="it-IT" altLang="de-DE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F70A8-DBF4-4EA1-BC69-3F59B307438C}" type="datetimeFigureOut">
              <a:rPr lang="it-IT"/>
              <a:pPr>
                <a:defRPr/>
              </a:pPr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D91A5D-6BE0-4135-8787-527B3729F02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288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it-IT" dirty="0" smtClean="0"/>
          </a:p>
        </p:txBody>
      </p:sp>
      <p:pic>
        <p:nvPicPr>
          <p:cNvPr id="4100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feld 1"/>
          <p:cNvSpPr txBox="1">
            <a:spLocks noChangeArrowheads="1"/>
          </p:cNvSpPr>
          <p:nvPr/>
        </p:nvSpPr>
        <p:spPr bwMode="auto">
          <a:xfrm>
            <a:off x="1759528" y="2699197"/>
            <a:ext cx="8378682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EVTZ „Europaregion Tirol-Südtirol-Trentino“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GECT „Euregio </a:t>
            </a:r>
            <a:r>
              <a:rPr lang="de-DE" altLang="de-DE" sz="3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Tirolo</a:t>
            </a:r>
            <a:r>
              <a:rPr lang="de-DE" altLang="de-DE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-Alto Adige-Trentino“</a:t>
            </a:r>
            <a:r>
              <a:rPr lang="de-DE" altLang="de-DE" sz="36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de-DE" altLang="de-DE" sz="3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de-DE" altLang="de-DE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de-DE" sz="1800" dirty="0">
                <a:solidFill>
                  <a:schemeClr val="bg1"/>
                </a:solidFill>
                <a:latin typeface="Arial Narrow" panose="020B0606020202030204" pitchFamily="34" charset="0"/>
              </a:rPr>
              <a:t>KICK OFF MEETING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de-DE" sz="1800" dirty="0">
                <a:solidFill>
                  <a:schemeClr val="bg1"/>
                </a:solidFill>
                <a:latin typeface="Arial Narrow" panose="020B0606020202030204" pitchFamily="34" charset="0"/>
              </a:rPr>
              <a:t>PROGETTO FIT4CO – FIT FOR COOPERATION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Trieste</a:t>
            </a:r>
            <a:r>
              <a:rPr lang="de-DE" altLang="de-DE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/Triest/</a:t>
            </a:r>
            <a:r>
              <a:rPr lang="de-DE" altLang="de-DE" sz="1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Trst</a:t>
            </a:r>
            <a:r>
              <a:rPr lang="de-DE" altLang="de-DE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11.04.2018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de-DE" altLang="de-DE" sz="18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de-DE" altLang="de-DE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Christoph von Ach</a:t>
            </a:r>
            <a:endParaRPr lang="de-DE" altLang="de-DE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9050"/>
            <a:ext cx="9144001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094019" y="1097830"/>
            <a:ext cx="3505200" cy="147732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EVTZ </a:t>
            </a:r>
            <a:br>
              <a:rPr lang="en-US" altLang="de-DE" sz="1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“Europaregion Tirol – </a:t>
            </a:r>
            <a:br>
              <a:rPr lang="en-US" altLang="de-DE" sz="1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Südtirol – Trentino</a:t>
            </a:r>
            <a:r>
              <a:rPr lang="en-US" altLang="de-DE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“Euregio </a:t>
            </a:r>
            <a:r>
              <a:rPr lang="en-US" altLang="de-DE" sz="18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Tirolo</a:t>
            </a:r>
            <a:r>
              <a:rPr lang="en-US" altLang="de-DE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-Alto Adige-Trentino”</a:t>
            </a:r>
            <a:endParaRPr lang="en-US" altLang="de-DE" sz="18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2"/>
          <p:cNvCxnSpPr/>
          <p:nvPr/>
        </p:nvCxnSpPr>
        <p:spPr bwMode="auto">
          <a:xfrm flipV="1">
            <a:off x="5917516" y="2633148"/>
            <a:ext cx="13819" cy="805377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200994" y="3506002"/>
            <a:ext cx="3505200" cy="132344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DIREKTE PROJEKTE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Unmittelbar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finanziert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und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umgesetzt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durch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EVTZ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PROGETTI DIRETTI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Finanziati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attuati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direttamente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dal GECT</a:t>
            </a:r>
            <a:endParaRPr lang="en-US" altLang="de-DE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1"/>
          <p:cNvCxnSpPr/>
          <p:nvPr/>
        </p:nvCxnSpPr>
        <p:spPr bwMode="auto">
          <a:xfrm flipH="1">
            <a:off x="2658483" y="2605638"/>
            <a:ext cx="1842655" cy="2565422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875722" y="5161746"/>
            <a:ext cx="3848677" cy="1077219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INDIREKTE </a:t>
            </a:r>
            <a:r>
              <a:rPr lang="en-US" altLang="de-DE" sz="16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oder</a:t>
            </a:r>
            <a:r>
              <a:rPr lang="en-US" altLang="de-DE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KOORDINIERTE PROJEKTE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Zusammenarbeit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der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Landesverwaltungen</a:t>
            </a:r>
            <a:endParaRPr lang="en-US" altLang="de-DE" sz="1600" dirty="0" smtClean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PROGETTI INDIRETTI o COORDINATI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Collaborazione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le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Amministrazioni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provinciali</a:t>
            </a:r>
            <a:endParaRPr lang="en-US" altLang="de-DE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6"/>
          <p:cNvCxnSpPr/>
          <p:nvPr/>
        </p:nvCxnSpPr>
        <p:spPr bwMode="auto">
          <a:xfrm flipH="1" flipV="1">
            <a:off x="6959636" y="2636118"/>
            <a:ext cx="2521527" cy="2565422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470073" y="5201540"/>
            <a:ext cx="4973782" cy="107721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EUROPÄISCHE PROJEKTE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Teilnahme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am INTERREG-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Programm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Italien-Österreich</a:t>
            </a:r>
            <a:endParaRPr lang="en-US" altLang="de-DE" sz="1600" dirty="0" smtClean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PROGETTI EUROPEI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Partecipazione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al </a:t>
            </a:r>
            <a:r>
              <a:rPr lang="en-US" altLang="de-DE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programmaINTERREG</a:t>
            </a:r>
            <a:r>
              <a:rPr lang="en-US" altLang="de-DE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Italia-Austria</a:t>
            </a:r>
            <a:endParaRPr lang="en-US" altLang="de-DE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19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800601" y="404814"/>
            <a:ext cx="5040313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KONTAKTE / CONTATTI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1531938" y="1381125"/>
            <a:ext cx="9144000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b="1" dirty="0">
                <a:solidFill>
                  <a:srgbClr val="FF0000"/>
                </a:solidFill>
                <a:cs typeface="Arial" charset="0"/>
              </a:rPr>
              <a:t>Gemeinsames Büro der Europaregion</a:t>
            </a:r>
            <a:endParaRPr lang="en-US" sz="2000" b="1" dirty="0">
              <a:solidFill>
                <a:srgbClr val="FF0000"/>
              </a:solidFill>
              <a:cs typeface="Arial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b="1" dirty="0">
                <a:solidFill>
                  <a:srgbClr val="FF0000"/>
                </a:solidFill>
                <a:cs typeface="Arial" charset="0"/>
              </a:rPr>
              <a:t>EVTZ „Europaregion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Tirol-</a:t>
            </a:r>
            <a:r>
              <a:rPr lang="en-US" sz="2000" b="1" dirty="0" err="1">
                <a:solidFill>
                  <a:srgbClr val="FF0000"/>
                </a:solidFill>
                <a:cs typeface="Arial" charset="0"/>
              </a:rPr>
              <a:t>Südtirol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-Trentino”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b="1" dirty="0" err="1">
                <a:solidFill>
                  <a:srgbClr val="FF0000"/>
                </a:solidFill>
                <a:cs typeface="Arial" charset="0"/>
              </a:rPr>
              <a:t>Ufficio</a:t>
            </a:r>
            <a:r>
              <a:rPr lang="de-DE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cs typeface="Arial" charset="0"/>
              </a:rPr>
              <a:t>comune</a:t>
            </a:r>
            <a:r>
              <a:rPr lang="de-DE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cs typeface="Arial" charset="0"/>
              </a:rPr>
              <a:t>dell‘Euregio</a:t>
            </a:r>
            <a:r>
              <a:rPr lang="de-DE" sz="2000" b="1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b="1" dirty="0">
                <a:solidFill>
                  <a:srgbClr val="FF0000"/>
                </a:solidFill>
                <a:cs typeface="Arial" charset="0"/>
              </a:rPr>
              <a:t>GECT „</a:t>
            </a:r>
            <a:r>
              <a:rPr lang="de-DE" sz="2000" b="1" dirty="0" err="1">
                <a:solidFill>
                  <a:srgbClr val="FF0000"/>
                </a:solidFill>
                <a:cs typeface="Arial" charset="0"/>
              </a:rPr>
              <a:t>Euregio</a:t>
            </a:r>
            <a:r>
              <a:rPr lang="de-DE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cs typeface="Arial" charset="0"/>
              </a:rPr>
              <a:t>Tirolo</a:t>
            </a:r>
            <a:r>
              <a:rPr lang="de-DE" sz="2000" b="1" dirty="0">
                <a:solidFill>
                  <a:srgbClr val="FF0000"/>
                </a:solidFill>
                <a:cs typeface="Arial" charset="0"/>
              </a:rPr>
              <a:t>-Alto </a:t>
            </a:r>
            <a:r>
              <a:rPr lang="de-DE" sz="2000" b="1" dirty="0" err="1">
                <a:solidFill>
                  <a:srgbClr val="FF0000"/>
                </a:solidFill>
                <a:cs typeface="Arial" charset="0"/>
              </a:rPr>
              <a:t>Adige</a:t>
            </a:r>
            <a:r>
              <a:rPr lang="de-DE" sz="2000" b="1" dirty="0">
                <a:solidFill>
                  <a:srgbClr val="FF0000"/>
                </a:solidFill>
                <a:cs typeface="Arial" charset="0"/>
              </a:rPr>
              <a:t>-Trentino“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b="1" dirty="0">
              <a:solidFill>
                <a:srgbClr val="FF0000"/>
              </a:solidFill>
              <a:cs typeface="Arial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Drususallee / Viale Druso 1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i-FI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I- 39100 Bozen / Bolzano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Tel.:  +39 0471 40 20 26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Fax.: +39 0471 40 50 16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e-mail: info@europaregion.info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   web: www.europaregion.info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                        www.facebook.com/europaregion.info </a:t>
            </a:r>
            <a:r>
              <a:rPr lang="en-US" dirty="0">
                <a:solidFill>
                  <a:srgbClr val="000000"/>
                </a:solidFill>
                <a:latin typeface="Frutiger LT 47 LightCn" pitchFamily="2" charset="0"/>
                <a:cs typeface="Arial" charset="0"/>
              </a:rPr>
              <a:t>	</a:t>
            </a:r>
          </a:p>
        </p:txBody>
      </p:sp>
      <p:pic>
        <p:nvPicPr>
          <p:cNvPr id="97285" name="Grafik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4005264"/>
            <a:ext cx="2371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Grafik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5589589"/>
            <a:ext cx="8032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itle 1"/>
          <p:cNvSpPr txBox="1">
            <a:spLocks/>
          </p:cNvSpPr>
          <p:nvPr/>
        </p:nvSpPr>
        <p:spPr>
          <a:xfrm>
            <a:off x="4079876" y="57151"/>
            <a:ext cx="6119813" cy="504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sz="3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2" name="Rettangolo 5"/>
          <p:cNvSpPr>
            <a:spLocks noChangeArrowheads="1"/>
          </p:cNvSpPr>
          <p:nvPr/>
        </p:nvSpPr>
        <p:spPr bwMode="auto">
          <a:xfrm>
            <a:off x="2135189" y="1484314"/>
            <a:ext cx="7921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de-DE" sz="2500"/>
              <a:t>	  	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5" y="1196976"/>
            <a:ext cx="4843753" cy="505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9" descr="C:\Users\EAichner\Pictures\Europaregion-n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59" y="-20595"/>
            <a:ext cx="6500931" cy="63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4840359" y="3159127"/>
            <a:ext cx="2808287" cy="133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7648646" y="4290088"/>
            <a:ext cx="576263" cy="504825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3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838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171" name="Title 1"/>
          <p:cNvSpPr txBox="1">
            <a:spLocks/>
          </p:cNvSpPr>
          <p:nvPr/>
        </p:nvSpPr>
        <p:spPr bwMode="auto">
          <a:xfrm>
            <a:off x="4079876" y="57151"/>
            <a:ext cx="61198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72" name="Rettangolo 5"/>
          <p:cNvSpPr>
            <a:spLocks noChangeArrowheads="1"/>
          </p:cNvSpPr>
          <p:nvPr/>
        </p:nvSpPr>
        <p:spPr bwMode="auto">
          <a:xfrm>
            <a:off x="2135189" y="1484314"/>
            <a:ext cx="7921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de-DE" sz="2500"/>
              <a:t>	  	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636"/>
            <a:ext cx="5134324" cy="30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28" y="57151"/>
            <a:ext cx="6793710" cy="63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75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4008438" y="160339"/>
            <a:ext cx="6119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SPRACHEN / LINGUE</a:t>
            </a:r>
            <a:r>
              <a:rPr lang="en-US" altLang="en-US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en-US" altLang="en-US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" descr="File:Language distribution in South Tyrol and Trent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0" y="1241929"/>
            <a:ext cx="6750570" cy="523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feld 1"/>
          <p:cNvSpPr txBox="1">
            <a:spLocks noChangeArrowheads="1"/>
          </p:cNvSpPr>
          <p:nvPr/>
        </p:nvSpPr>
        <p:spPr bwMode="auto">
          <a:xfrm>
            <a:off x="7486650" y="2441576"/>
            <a:ext cx="45233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700" dirty="0">
                <a:latin typeface="Arial Narrow" panose="020B0606020202030204" pitchFamily="34" charset="0"/>
              </a:rPr>
              <a:t>   3 </a:t>
            </a:r>
            <a:r>
              <a:rPr lang="de-DE" altLang="de-DE" sz="2700" dirty="0" smtClean="0">
                <a:latin typeface="Arial Narrow" panose="020B0606020202030204" pitchFamily="34" charset="0"/>
              </a:rPr>
              <a:t>Muttersprachen / </a:t>
            </a:r>
            <a:r>
              <a:rPr lang="de-DE" altLang="de-DE" sz="2700" dirty="0" err="1" smtClean="0">
                <a:latin typeface="Arial Narrow" panose="020B0606020202030204" pitchFamily="34" charset="0"/>
              </a:rPr>
              <a:t>Madrilingue</a:t>
            </a:r>
            <a:endParaRPr lang="de-DE" altLang="de-DE" sz="2700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2700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Deutsch / </a:t>
            </a:r>
            <a:r>
              <a:rPr lang="de-DE" altLang="de-DE" sz="2700" b="1" dirty="0" err="1" smtClean="0">
                <a:solidFill>
                  <a:srgbClr val="92D050"/>
                </a:solidFill>
                <a:latin typeface="Arial Narrow" panose="020B0606020202030204" pitchFamily="34" charset="0"/>
              </a:rPr>
              <a:t>Tedesco</a:t>
            </a:r>
            <a:endParaRPr lang="de-DE" altLang="de-DE" sz="2700" b="1" dirty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27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Italienisch / </a:t>
            </a:r>
            <a:r>
              <a:rPr lang="de-DE" altLang="de-DE" sz="27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Italiano</a:t>
            </a:r>
            <a:endParaRPr lang="de-DE" altLang="de-DE" sz="27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27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Ladinisch / Ladino</a:t>
            </a:r>
            <a:endParaRPr lang="de-DE" altLang="de-DE" sz="27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05044" y="276305"/>
            <a:ext cx="45359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Gleiche Themen: Tourismus, Verkehr, Landwirtschaft…</a:t>
            </a:r>
          </a:p>
          <a:p>
            <a:endParaRPr lang="de-DE" sz="2800" b="1" dirty="0"/>
          </a:p>
          <a:p>
            <a:r>
              <a:rPr lang="de-DE" sz="2800" b="1" dirty="0" err="1" smtClean="0"/>
              <a:t>Tematiche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comuni</a:t>
            </a:r>
            <a:r>
              <a:rPr lang="de-DE" sz="2800" b="1" dirty="0" smtClean="0"/>
              <a:t>: </a:t>
            </a:r>
            <a:r>
              <a:rPr lang="de-DE" sz="2800" b="1" dirty="0" err="1"/>
              <a:t>t</a:t>
            </a:r>
            <a:r>
              <a:rPr lang="de-DE" sz="2800" b="1" dirty="0" err="1" smtClean="0"/>
              <a:t>urismo</a:t>
            </a:r>
            <a:r>
              <a:rPr lang="de-DE" sz="2800" b="1" dirty="0" smtClean="0"/>
              <a:t>, </a:t>
            </a:r>
            <a:r>
              <a:rPr lang="de-DE" sz="2800" b="1" dirty="0" err="1"/>
              <a:t>t</a:t>
            </a:r>
            <a:r>
              <a:rPr lang="de-DE" sz="2800" b="1" dirty="0" err="1" smtClean="0"/>
              <a:t>raffico</a:t>
            </a:r>
            <a:r>
              <a:rPr lang="de-DE" sz="2800" b="1" dirty="0" smtClean="0"/>
              <a:t>,  </a:t>
            </a:r>
            <a:r>
              <a:rPr lang="de-DE" sz="2800" b="1" dirty="0" err="1" smtClean="0"/>
              <a:t>agricoltura</a:t>
            </a:r>
            <a:r>
              <a:rPr lang="de-DE" sz="2800" b="1" dirty="0" smtClean="0"/>
              <a:t>…</a:t>
            </a:r>
            <a:endParaRPr lang="en-US" sz="2800" b="1" dirty="0"/>
          </a:p>
        </p:txBody>
      </p:sp>
      <p:pic>
        <p:nvPicPr>
          <p:cNvPr id="4" name="Picture 11" descr="https://hochtirol.files.wordpress.com/2009/12/wendelin-weingartner-gegen-die-brennergren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7" y="-2130"/>
            <a:ext cx="374491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43904" y="3408034"/>
            <a:ext cx="5437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Gemeinsame Vergangenheit…. </a:t>
            </a:r>
            <a:r>
              <a:rPr lang="de-DE" sz="2800" b="1" dirty="0" err="1" smtClean="0"/>
              <a:t>Passato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comune</a:t>
            </a:r>
            <a:r>
              <a:rPr lang="de-DE" sz="2800" b="1" dirty="0" smtClean="0"/>
              <a:t>…..</a:t>
            </a:r>
            <a:endParaRPr lang="en-US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4599"/>
            <a:ext cx="4895187" cy="26434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87" y="4428505"/>
            <a:ext cx="3744913" cy="242949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0" y="3169404"/>
            <a:ext cx="5217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Gemeinsame Lage in den Alpen / </a:t>
            </a:r>
            <a:r>
              <a:rPr lang="de-DE" sz="2800" b="1" dirty="0" err="1" smtClean="0"/>
              <a:t>Zona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comune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nelle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Alpi</a:t>
            </a:r>
            <a:endParaRPr lang="en-US" sz="2800" b="1" dirty="0"/>
          </a:p>
        </p:txBody>
      </p:sp>
      <p:pic>
        <p:nvPicPr>
          <p:cNvPr id="10" name="Picture 9" descr="Europabruecke von osten tin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8"/>
            <a:ext cx="3379787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117910" y="5166199"/>
            <a:ext cx="3506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Gemeinsame Kultur /</a:t>
            </a:r>
          </a:p>
          <a:p>
            <a:r>
              <a:rPr lang="de-DE" sz="2800" b="1" dirty="0" err="1" smtClean="0"/>
              <a:t>Cultura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comune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 rot="20425577">
            <a:off x="3716300" y="32349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/>
              <a:t>Qualità di vita / Lebensqualität</a:t>
            </a:r>
          </a:p>
        </p:txBody>
      </p:sp>
    </p:spTree>
    <p:extLst>
      <p:ext uri="{BB962C8B-B14F-4D97-AF65-F5344CB8AC3E}">
        <p14:creationId xmlns:p14="http://schemas.microsoft.com/office/powerpoint/2010/main" val="38240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79875" y="187326"/>
            <a:ext cx="6408738" cy="504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50048" y="1284477"/>
            <a:ext cx="41622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1600" b="1" dirty="0">
                <a:latin typeface="Arial Narrow" panose="020B0606020202030204" pitchFamily="34" charset="0"/>
                <a:cs typeface="Arial" charset="0"/>
              </a:rPr>
              <a:t>1946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: 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Pariser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Vertrag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  <a:cs typeface="Arial" charset="0"/>
              </a:rPr>
              <a:t>sieht</a:t>
            </a:r>
            <a:r>
              <a:rPr lang="en-US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  <a:cs typeface="Arial" charset="0"/>
              </a:rPr>
              <a:t>erleichterten</a:t>
            </a:r>
            <a:r>
              <a:rPr lang="en-US" sz="1600" dirty="0" smtClean="0">
                <a:latin typeface="Arial Narrow" panose="020B0606020202030204" pitchFamily="34" charset="0"/>
                <a:cs typeface="Arial" charset="0"/>
              </a:rPr>
              <a:t> Handel </a:t>
            </a:r>
            <a:r>
              <a:rPr lang="en-US" sz="1600" dirty="0" err="1" smtClean="0">
                <a:latin typeface="Arial Narrow" panose="020B0606020202030204" pitchFamily="34" charset="0"/>
                <a:cs typeface="Arial" charset="0"/>
              </a:rPr>
              <a:t>zwischen</a:t>
            </a:r>
            <a:r>
              <a:rPr lang="en-US" sz="1600" dirty="0" smtClean="0">
                <a:latin typeface="Arial Narrow" panose="020B0606020202030204" pitchFamily="34" charset="0"/>
                <a:cs typeface="Arial" charset="0"/>
              </a:rPr>
              <a:t> Tirol, Südtirol und Trentino </a:t>
            </a:r>
            <a:r>
              <a:rPr lang="en-US" sz="1600" dirty="0" err="1" smtClean="0">
                <a:latin typeface="Arial Narrow" panose="020B0606020202030204" pitchFamily="34" charset="0"/>
                <a:cs typeface="Arial" charset="0"/>
              </a:rPr>
              <a:t>vor</a:t>
            </a:r>
            <a:r>
              <a:rPr lang="en-US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(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Accordino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)</a:t>
            </a:r>
          </a:p>
          <a:p>
            <a:pPr algn="just">
              <a:defRPr/>
            </a:pPr>
            <a:endParaRPr lang="en-US" sz="1600" dirty="0">
              <a:latin typeface="Arial Narrow" panose="020B0606020202030204" pitchFamily="34" charset="0"/>
              <a:cs typeface="Arial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sz="1600" b="1" dirty="0">
                <a:latin typeface="Arial Narrow" panose="020B0606020202030204" pitchFamily="34" charset="0"/>
                <a:cs typeface="Arial" charset="0"/>
              </a:rPr>
              <a:t>1980</a:t>
            </a:r>
            <a:r>
              <a:rPr lang="it-IT" sz="1600" dirty="0">
                <a:latin typeface="Arial Narrow" panose="020B0606020202030204" pitchFamily="34" charset="0"/>
                <a:cs typeface="Arial" charset="0"/>
              </a:rPr>
              <a:t>: 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Madrider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Konvention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- 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Europäisches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Rahmenabkommen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über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 die </a:t>
            </a:r>
            <a:r>
              <a:rPr lang="en-US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grenzüberschreitende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Zusammenarbeit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 (in Kraft </a:t>
            </a:r>
            <a:r>
              <a:rPr lang="en-US" sz="1600" dirty="0" err="1">
                <a:latin typeface="Arial Narrow" panose="020B0606020202030204" pitchFamily="34" charset="0"/>
                <a:cs typeface="Arial" charset="0"/>
              </a:rPr>
              <a:t>seit</a:t>
            </a:r>
            <a:r>
              <a:rPr lang="en-US" sz="1600" dirty="0">
                <a:latin typeface="Arial Narrow" panose="020B0606020202030204" pitchFamily="34" charset="0"/>
                <a:cs typeface="Arial" charset="0"/>
              </a:rPr>
              <a:t> 30.06.1985)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it-IT" altLang="de-DE" sz="1600" b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altLang="de-DE" sz="1600" b="1" dirty="0">
                <a:latin typeface="Arial Narrow" panose="020B0606020202030204" pitchFamily="34" charset="0"/>
              </a:rPr>
              <a:t>1993</a:t>
            </a:r>
            <a:r>
              <a:rPr lang="it-IT" altLang="de-DE" sz="1600" dirty="0">
                <a:latin typeface="Arial Narrow" panose="020B0606020202030204" pitchFamily="34" charset="0"/>
              </a:rPr>
              <a:t>: </a:t>
            </a:r>
            <a:r>
              <a:rPr lang="en-US" altLang="de-DE" sz="1600" dirty="0" err="1">
                <a:latin typeface="Arial Narrow" panose="020B0606020202030204" pitchFamily="34" charset="0"/>
              </a:rPr>
              <a:t>Rahmenabkommen</a:t>
            </a:r>
            <a:r>
              <a:rPr lang="en-US" altLang="de-DE" sz="1600" dirty="0">
                <a:latin typeface="Arial Narrow" panose="020B0606020202030204" pitchFamily="34" charset="0"/>
              </a:rPr>
              <a:t> </a:t>
            </a:r>
            <a:r>
              <a:rPr lang="en-US" altLang="de-DE" sz="1600" dirty="0" err="1">
                <a:latin typeface="Arial Narrow" panose="020B0606020202030204" pitchFamily="34" charset="0"/>
              </a:rPr>
              <a:t>zwischen</a:t>
            </a:r>
            <a:r>
              <a:rPr lang="en-US" altLang="de-DE" sz="1600" dirty="0">
                <a:latin typeface="Arial Narrow" panose="020B0606020202030204" pitchFamily="34" charset="0"/>
              </a:rPr>
              <a:t> </a:t>
            </a:r>
            <a:r>
              <a:rPr lang="en-US" altLang="de-DE" sz="1600" dirty="0" err="1">
                <a:latin typeface="Arial Narrow" panose="020B0606020202030204" pitchFamily="34" charset="0"/>
              </a:rPr>
              <a:t>Österreich</a:t>
            </a:r>
            <a:r>
              <a:rPr lang="en-US" altLang="de-DE" sz="1600" dirty="0">
                <a:latin typeface="Arial Narrow" panose="020B0606020202030204" pitchFamily="34" charset="0"/>
              </a:rPr>
              <a:t> und </a:t>
            </a:r>
            <a:r>
              <a:rPr lang="en-US" altLang="de-DE" sz="1600" dirty="0" err="1">
                <a:latin typeface="Arial Narrow" panose="020B0606020202030204" pitchFamily="34" charset="0"/>
              </a:rPr>
              <a:t>Italien</a:t>
            </a:r>
            <a:r>
              <a:rPr lang="en-US" altLang="de-DE" sz="1600" dirty="0">
                <a:latin typeface="Arial Narrow" panose="020B0606020202030204" pitchFamily="34" charset="0"/>
              </a:rPr>
              <a:t> </a:t>
            </a:r>
            <a:r>
              <a:rPr lang="en-US" altLang="de-DE" sz="1600" dirty="0" err="1">
                <a:latin typeface="Arial Narrow" panose="020B0606020202030204" pitchFamily="34" charset="0"/>
              </a:rPr>
              <a:t>über</a:t>
            </a:r>
            <a:r>
              <a:rPr lang="en-US" altLang="de-DE" sz="1600" dirty="0">
                <a:latin typeface="Arial Narrow" panose="020B0606020202030204" pitchFamily="34" charset="0"/>
              </a:rPr>
              <a:t> die 	</a:t>
            </a:r>
            <a:r>
              <a:rPr lang="en-US" altLang="de-DE" sz="1600" dirty="0" err="1">
                <a:latin typeface="Arial Narrow" panose="020B0606020202030204" pitchFamily="34" charset="0"/>
              </a:rPr>
              <a:t>grenzüberschreitende</a:t>
            </a:r>
            <a:r>
              <a:rPr lang="en-US" altLang="de-DE" sz="1600" dirty="0">
                <a:latin typeface="Arial Narrow" panose="020B0606020202030204" pitchFamily="34" charset="0"/>
              </a:rPr>
              <a:t> </a:t>
            </a:r>
            <a:r>
              <a:rPr lang="en-US" altLang="de-DE" sz="1600" dirty="0" err="1">
                <a:latin typeface="Arial Narrow" panose="020B0606020202030204" pitchFamily="34" charset="0"/>
              </a:rPr>
              <a:t>Zusammenarbeit</a:t>
            </a:r>
            <a:r>
              <a:rPr lang="en-US" altLang="de-DE" sz="1600" dirty="0">
                <a:latin typeface="Arial Narrow" panose="020B0606020202030204" pitchFamily="34" charset="0"/>
              </a:rPr>
              <a:t> von </a:t>
            </a:r>
            <a:r>
              <a:rPr lang="en-US" altLang="de-DE" sz="1600" dirty="0" err="1">
                <a:latin typeface="Arial Narrow" panose="020B0606020202030204" pitchFamily="34" charset="0"/>
              </a:rPr>
              <a:t>Gebietskörperschaften</a:t>
            </a:r>
            <a:endParaRPr lang="en-US" altLang="de-DE" sz="16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de-DE" sz="1600" b="1" dirty="0">
              <a:latin typeface="Arial Narrow" panose="020B0606020202030204" pitchFamily="34" charset="0"/>
              <a:cs typeface="Arial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2006:</a:t>
            </a:r>
            <a:r>
              <a:rPr lang="de-DE" sz="1600" dirty="0">
                <a:latin typeface="Arial Narrow" panose="020B0606020202030204" pitchFamily="34" charset="0"/>
                <a:cs typeface="Arial" charset="0"/>
              </a:rPr>
              <a:t> Verordnung </a:t>
            </a:r>
            <a:r>
              <a:rPr lang="de-DE" altLang="de-DE" sz="1600" dirty="0" smtClean="0">
                <a:latin typeface="Arial Narrow" panose="020B0606020202030204" pitchFamily="34" charset="0"/>
                <a:cs typeface="Arial" charset="0"/>
              </a:rPr>
              <a:t>1082/2006 </a:t>
            </a:r>
            <a:r>
              <a:rPr lang="de-DE" altLang="de-DE" sz="1600" dirty="0">
                <a:latin typeface="Arial Narrow" panose="020B0606020202030204" pitchFamily="34" charset="0"/>
                <a:cs typeface="Arial" charset="0"/>
              </a:rPr>
              <a:t>(EG) </a:t>
            </a:r>
            <a:r>
              <a:rPr lang="de-DE" altLang="de-DE" sz="1600" dirty="0" err="1">
                <a:latin typeface="Arial Narrow" panose="020B0606020202030204" pitchFamily="34" charset="0"/>
                <a:cs typeface="Arial" charset="0"/>
              </a:rPr>
              <a:t>i.d.g.F</a:t>
            </a:r>
            <a:r>
              <a:rPr lang="de-DE" altLang="de-DE" sz="1600" dirty="0">
                <a:latin typeface="Arial Narrow" panose="020B0606020202030204" pitchFamily="34" charset="0"/>
                <a:cs typeface="Arial" charset="0"/>
              </a:rPr>
              <a:t>. VO 1302/2013 (EU) über den Europäischen Verbund für territoriale </a:t>
            </a:r>
            <a:r>
              <a:rPr lang="de-DE" altLang="de-DE" sz="1600" dirty="0" smtClean="0">
                <a:latin typeface="Arial Narrow" panose="020B0606020202030204" pitchFamily="34" charset="0"/>
                <a:cs typeface="Arial" charset="0"/>
              </a:rPr>
              <a:t>Zusammenarbeit EVTZ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de-DE" altLang="de-DE" sz="1600" dirty="0">
              <a:latin typeface="Arial Narrow" panose="020B0606020202030204" pitchFamily="34" charset="0"/>
              <a:cs typeface="Arial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de-DE" altLang="de-DE" sz="1600" b="1" dirty="0" smtClean="0">
                <a:latin typeface="Arial Narrow" panose="020B0606020202030204" pitchFamily="34" charset="0"/>
                <a:cs typeface="Arial" charset="0"/>
              </a:rPr>
              <a:t>2011: </a:t>
            </a:r>
            <a:r>
              <a:rPr lang="de-DE" altLang="de-DE" sz="1600" dirty="0" smtClean="0">
                <a:latin typeface="Arial Narrow" panose="020B0606020202030204" pitchFamily="34" charset="0"/>
                <a:cs typeface="Arial" charset="0"/>
              </a:rPr>
              <a:t>Gründungsversammlung des EVTZ „Europaregion Tirol-Südtirol-Trentino“ auf </a:t>
            </a:r>
            <a:r>
              <a:rPr lang="de-DE" altLang="de-DE" sz="1600" dirty="0" err="1" smtClean="0">
                <a:latin typeface="Arial Narrow" panose="020B0606020202030204" pitchFamily="34" charset="0"/>
                <a:cs typeface="Arial" charset="0"/>
              </a:rPr>
              <a:t>Castel</a:t>
            </a:r>
            <a:r>
              <a:rPr lang="de-DE" altLang="de-DE" sz="1600" dirty="0" smtClean="0">
                <a:latin typeface="Arial Narrow" panose="020B0606020202030204" pitchFamily="34" charset="0"/>
                <a:cs typeface="Arial" charset="0"/>
              </a:rPr>
              <a:t> Thun/Trentino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US" sz="1400" dirty="0">
              <a:latin typeface="Arial Narrow" panose="020B0606020202030204" pitchFamily="34" charset="0"/>
              <a:cs typeface="Arial" charset="0"/>
            </a:endParaRPr>
          </a:p>
          <a:p>
            <a:pPr algn="just">
              <a:defRPr/>
            </a:pPr>
            <a:endParaRPr lang="en-US" sz="2500" dirty="0">
              <a:latin typeface="Arial Narrow" panose="020B0606020202030204" pitchFamily="34" charset="0"/>
              <a:cs typeface="Arial" charset="0"/>
            </a:endParaRPr>
          </a:p>
          <a:p>
            <a:pPr algn="just">
              <a:defRPr/>
            </a:pPr>
            <a:r>
              <a:rPr lang="en-US" sz="2500" dirty="0">
                <a:cs typeface="Arial" charset="0"/>
              </a:rPr>
              <a:t>	  	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929744" y="1284477"/>
            <a:ext cx="48550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1946: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Accordo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di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Parigi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prevede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agevolazioni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per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il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commercio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tra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la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Regione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Trentino-Alto Adige e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il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Land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Tirolo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>
                <a:latin typeface="Arial Narrow" panose="020B0606020202030204" pitchFamily="34" charset="0"/>
                <a:cs typeface="Arial" charset="0"/>
              </a:rPr>
              <a:t>(</a:t>
            </a:r>
            <a:r>
              <a:rPr lang="de-DE" sz="1600" dirty="0" err="1">
                <a:latin typeface="Arial Narrow" panose="020B0606020202030204" pitchFamily="34" charset="0"/>
                <a:cs typeface="Arial" charset="0"/>
              </a:rPr>
              <a:t>Accordino</a:t>
            </a:r>
            <a:r>
              <a:rPr lang="de-DE" sz="1600" dirty="0">
                <a:latin typeface="Arial Narrow" panose="020B0606020202030204" pitchFamily="34" charset="0"/>
                <a:cs typeface="Arial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 Narrow" panose="020B060602020203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1980: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Convenzione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di Madrid –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Convenzione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quadro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europea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per la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cooperazione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transfrontaliera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(in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vigore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dal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30/06/1985)</a:t>
            </a:r>
            <a:endParaRPr lang="de-DE" sz="1600" dirty="0">
              <a:latin typeface="Arial Narrow" panose="020B060602020203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 Narrow" panose="020B0606020202030204" pitchFamily="34" charset="0"/>
              <a:cs typeface="Arial" charset="0"/>
            </a:endParaRPr>
          </a:p>
          <a:p>
            <a:endParaRPr lang="de-DE" sz="1600" dirty="0">
              <a:latin typeface="Arial Narrow" panose="020B060602020203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1993: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Accordo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quadro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tra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Italia e Austria </a:t>
            </a:r>
            <a:r>
              <a:rPr lang="it-IT" sz="1600" dirty="0" smtClean="0">
                <a:latin typeface="Arial Narrow" panose="020B0606020202030204" pitchFamily="34" charset="0"/>
                <a:cs typeface="Arial" charset="0"/>
              </a:rPr>
              <a:t>sulla </a:t>
            </a:r>
            <a:r>
              <a:rPr lang="it-IT" sz="1600" dirty="0">
                <a:latin typeface="Arial Narrow" panose="020B0606020202030204" pitchFamily="34" charset="0"/>
                <a:cs typeface="Arial" charset="0"/>
              </a:rPr>
              <a:t>cooperazione transfrontaliera delle </a:t>
            </a:r>
            <a:r>
              <a:rPr lang="it-IT" sz="1600" dirty="0" err="1">
                <a:latin typeface="Arial Narrow" panose="020B0606020202030204" pitchFamily="34" charset="0"/>
                <a:cs typeface="Arial" charset="0"/>
              </a:rPr>
              <a:t>collettivita'</a:t>
            </a:r>
            <a:r>
              <a:rPr lang="it-IT" sz="1600" dirty="0">
                <a:latin typeface="Arial Narrow" panose="020B0606020202030204" pitchFamily="34" charset="0"/>
                <a:cs typeface="Arial" charset="0"/>
              </a:rPr>
              <a:t> territoriali</a:t>
            </a:r>
            <a:endParaRPr lang="de-DE" sz="1600" dirty="0">
              <a:latin typeface="Arial Narrow" panose="020B0606020202030204" pitchFamily="34" charset="0"/>
              <a:cs typeface="Arial" charset="0"/>
            </a:endParaRPr>
          </a:p>
          <a:p>
            <a:endParaRPr lang="de-DE" sz="1600" dirty="0" smtClean="0">
              <a:latin typeface="Arial Narrow" panose="020B0606020202030204" pitchFamily="34" charset="0"/>
              <a:cs typeface="Arial" charset="0"/>
            </a:endParaRPr>
          </a:p>
          <a:p>
            <a:endParaRPr lang="de-DE" sz="1600" dirty="0">
              <a:latin typeface="Arial Narrow" panose="020B060602020203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 Narrow" panose="020B0606020202030204" pitchFamily="34" charset="0"/>
                <a:cs typeface="Arial" charset="0"/>
              </a:rPr>
              <a:t>2006: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direttiva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>
                <a:latin typeface="Arial Narrow" panose="020B0606020202030204" pitchFamily="34" charset="0"/>
                <a:cs typeface="Arial" charset="0"/>
              </a:rPr>
              <a:t>1082/2006 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(CE)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integrata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e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modificata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dalla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direttiva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 </a:t>
            </a:r>
            <a:r>
              <a:rPr lang="de-DE" sz="1600" dirty="0">
                <a:latin typeface="Arial Narrow" panose="020B0606020202030204" pitchFamily="34" charset="0"/>
                <a:cs typeface="Arial" charset="0"/>
              </a:rPr>
              <a:t>1302/2013 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(UE) sul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Gruppo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europeo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di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cooperazione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territoriale GECT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 Narrow" panose="020B060602020203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 Narrow" panose="020B0606020202030204" pitchFamily="34" charset="0"/>
                <a:cs typeface="Arial" charset="0"/>
              </a:rPr>
              <a:t>2011: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Assemblea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costitutiva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del GECT „Euregio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Tirolo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-Alto Adige-Trentino“ a </a:t>
            </a:r>
            <a:r>
              <a:rPr lang="de-DE" sz="1600" dirty="0" err="1" smtClean="0">
                <a:latin typeface="Arial Narrow" panose="020B0606020202030204" pitchFamily="34" charset="0"/>
                <a:cs typeface="Arial" charset="0"/>
              </a:rPr>
              <a:t>Castel</a:t>
            </a:r>
            <a:r>
              <a:rPr lang="de-DE" sz="1600" dirty="0" smtClean="0">
                <a:latin typeface="Arial Narrow" panose="020B0606020202030204" pitchFamily="34" charset="0"/>
                <a:cs typeface="Arial" charset="0"/>
              </a:rPr>
              <a:t> Thun/Trentino</a:t>
            </a:r>
            <a:endParaRPr lang="de-DE" sz="1600" dirty="0"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7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389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xtfeld 10"/>
          <p:cNvSpPr txBox="1"/>
          <p:nvPr/>
        </p:nvSpPr>
        <p:spPr>
          <a:xfrm>
            <a:off x="943234" y="1381602"/>
            <a:ext cx="11538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Präsident/</a:t>
            </a:r>
            <a:r>
              <a:rPr lang="de-DE" sz="2800" dirty="0" err="1" smtClean="0"/>
              <a:t>presidente</a:t>
            </a:r>
            <a:r>
              <a:rPr lang="de-DE" sz="2800" dirty="0" smtClean="0"/>
              <a:t>: </a:t>
            </a:r>
          </a:p>
          <a:p>
            <a:pPr algn="ctr"/>
            <a:r>
              <a:rPr lang="de-DE" sz="2800" dirty="0" smtClean="0"/>
              <a:t>Arno Kompatscher</a:t>
            </a:r>
          </a:p>
          <a:p>
            <a:endParaRPr lang="de-DE" sz="1200" dirty="0" smtClean="0"/>
          </a:p>
          <a:p>
            <a:pPr algn="ctr"/>
            <a:r>
              <a:rPr lang="de-DE" sz="2800" dirty="0" smtClean="0"/>
              <a:t>Alle 2 Jahre Wechsel zwischen: / </a:t>
            </a:r>
            <a:r>
              <a:rPr lang="de-DE" sz="2800" dirty="0" err="1" smtClean="0"/>
              <a:t>Ogni</a:t>
            </a:r>
            <a:r>
              <a:rPr lang="de-DE" sz="2800" dirty="0" smtClean="0"/>
              <a:t> 2 </a:t>
            </a:r>
            <a:r>
              <a:rPr lang="de-DE" sz="2800" dirty="0" err="1" smtClean="0"/>
              <a:t>anni</a:t>
            </a:r>
            <a:r>
              <a:rPr lang="de-DE" sz="2800" dirty="0" smtClean="0"/>
              <a:t> </a:t>
            </a:r>
            <a:r>
              <a:rPr lang="de-DE" sz="2800" dirty="0" err="1" smtClean="0"/>
              <a:t>cambio</a:t>
            </a:r>
            <a:r>
              <a:rPr lang="de-DE" sz="2800" dirty="0" smtClean="0"/>
              <a:t> </a:t>
            </a:r>
            <a:r>
              <a:rPr lang="de-DE" sz="2800" dirty="0" err="1" smtClean="0"/>
              <a:t>tra</a:t>
            </a:r>
            <a:r>
              <a:rPr lang="de-DE" sz="2800" dirty="0" smtClean="0"/>
              <a:t>:</a:t>
            </a:r>
            <a:endParaRPr lang="en-US" sz="2800" dirty="0"/>
          </a:p>
        </p:txBody>
      </p:sp>
      <p:pic>
        <p:nvPicPr>
          <p:cNvPr id="12" name="Picture 2" descr="Arno Kompats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46" y="3419473"/>
            <a:ext cx="18843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Vorstand: Ugo Ros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2" y="3419475"/>
            <a:ext cx="18589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72" y="3419473"/>
            <a:ext cx="19240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27454" y="5985101"/>
            <a:ext cx="2262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Ugo Rossi, Trentino</a:t>
            </a:r>
            <a:endParaRPr lang="en-US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3871333" y="5988234"/>
            <a:ext cx="431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Arno </a:t>
            </a:r>
            <a:r>
              <a:rPr lang="de-DE" sz="2000" dirty="0" err="1" smtClean="0"/>
              <a:t>Kompatscher</a:t>
            </a:r>
            <a:r>
              <a:rPr lang="de-DE" sz="2000" dirty="0" smtClean="0"/>
              <a:t>, Südtirol / Alto </a:t>
            </a:r>
            <a:r>
              <a:rPr lang="de-DE" sz="2000" dirty="0" err="1" smtClean="0"/>
              <a:t>Adige</a:t>
            </a:r>
            <a:endParaRPr lang="en-US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8765073" y="5985101"/>
            <a:ext cx="321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Günther Platter, Tirol / </a:t>
            </a:r>
            <a:r>
              <a:rPr lang="de-DE" sz="2000" dirty="0" err="1" smtClean="0"/>
              <a:t>Tirolo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68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096000" y="404814"/>
            <a:ext cx="282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ZIELE - OBIETTIVI:</a:t>
            </a:r>
            <a:endParaRPr lang="it-IT" sz="2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0180" name="Rettangolo 2"/>
          <p:cNvSpPr>
            <a:spLocks noChangeArrowheads="1"/>
          </p:cNvSpPr>
          <p:nvPr/>
        </p:nvSpPr>
        <p:spPr bwMode="auto">
          <a:xfrm>
            <a:off x="1385456" y="1426925"/>
            <a:ext cx="396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de-DE" sz="1800" dirty="0" err="1">
                <a:latin typeface="Arial Narrow" panose="020B0606020202030204" pitchFamily="34" charset="0"/>
              </a:rPr>
              <a:t>Stärkung</a:t>
            </a:r>
            <a:r>
              <a:rPr lang="en-US" altLang="de-DE" sz="1800" dirty="0">
                <a:latin typeface="Arial Narrow" panose="020B0606020202030204" pitchFamily="34" charset="0"/>
              </a:rPr>
              <a:t> der </a:t>
            </a:r>
            <a:r>
              <a:rPr lang="en-US" altLang="de-DE" sz="1800" b="1" dirty="0" err="1">
                <a:latin typeface="Arial Narrow" panose="020B0606020202030204" pitchFamily="34" charset="0"/>
              </a:rPr>
              <a:t>wirtschaftlichen</a:t>
            </a:r>
            <a:r>
              <a:rPr lang="en-US" altLang="de-DE" sz="1800" b="1" dirty="0">
                <a:latin typeface="Arial Narrow" panose="020B0606020202030204" pitchFamily="34" charset="0"/>
              </a:rPr>
              <a:t>, </a:t>
            </a:r>
            <a:r>
              <a:rPr lang="en-US" altLang="de-DE" sz="1800" b="1" dirty="0" err="1">
                <a:latin typeface="Arial Narrow" panose="020B0606020202030204" pitchFamily="34" charset="0"/>
              </a:rPr>
              <a:t>sozialen</a:t>
            </a:r>
            <a:r>
              <a:rPr lang="en-US" altLang="de-DE" sz="1800" b="1" dirty="0">
                <a:latin typeface="Arial Narrow" panose="020B0606020202030204" pitchFamily="34" charset="0"/>
              </a:rPr>
              <a:t> und </a:t>
            </a:r>
            <a:r>
              <a:rPr lang="en-US" altLang="de-DE" sz="1800" b="1" dirty="0" err="1">
                <a:latin typeface="Arial Narrow" panose="020B0606020202030204" pitchFamily="34" charset="0"/>
              </a:rPr>
              <a:t>kulturellen</a:t>
            </a:r>
            <a:r>
              <a:rPr lang="en-US" altLang="de-DE" sz="1800" b="1" dirty="0">
                <a:latin typeface="Arial Narrow" panose="020B0606020202030204" pitchFamily="34" charset="0"/>
              </a:rPr>
              <a:t> </a:t>
            </a:r>
            <a:r>
              <a:rPr lang="en-US" altLang="de-DE" sz="1800" b="1" dirty="0" err="1">
                <a:latin typeface="Arial Narrow" panose="020B0606020202030204" pitchFamily="34" charset="0"/>
              </a:rPr>
              <a:t>Beziehungen</a:t>
            </a:r>
            <a:r>
              <a:rPr lang="en-US" altLang="de-DE" sz="1800" b="1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zwischen</a:t>
            </a:r>
            <a:r>
              <a:rPr lang="en-US" altLang="de-DE" sz="1800" dirty="0">
                <a:latin typeface="Arial Narrow" panose="020B0606020202030204" pitchFamily="34" charset="0"/>
              </a:rPr>
              <a:t> der </a:t>
            </a:r>
            <a:r>
              <a:rPr lang="en-US" altLang="de-DE" sz="1800" dirty="0" err="1">
                <a:latin typeface="Arial Narrow" panose="020B0606020202030204" pitchFamily="34" charset="0"/>
              </a:rPr>
              <a:t>Bevölkerung</a:t>
            </a:r>
            <a:r>
              <a:rPr lang="en-US" altLang="de-DE" sz="1800" dirty="0">
                <a:latin typeface="Arial Narrow" panose="020B0606020202030204" pitchFamily="34" charset="0"/>
              </a:rPr>
              <a:t> seiner </a:t>
            </a:r>
            <a:r>
              <a:rPr lang="en-US" altLang="de-DE" sz="1800" dirty="0" err="1">
                <a:latin typeface="Arial Narrow" panose="020B0606020202030204" pitchFamily="34" charset="0"/>
              </a:rPr>
              <a:t>Mitglieder</a:t>
            </a:r>
            <a:endParaRPr lang="en-US" altLang="de-DE" sz="1800" dirty="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de-DE" sz="1800" dirty="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de-DE" sz="1800" dirty="0" err="1">
                <a:latin typeface="Arial Narrow" panose="020B0606020202030204" pitchFamily="34" charset="0"/>
              </a:rPr>
              <a:t>Förderung</a:t>
            </a:r>
            <a:r>
              <a:rPr lang="en-US" altLang="de-DE" sz="1800" dirty="0">
                <a:latin typeface="Arial Narrow" panose="020B0606020202030204" pitchFamily="34" charset="0"/>
              </a:rPr>
              <a:t> der </a:t>
            </a:r>
            <a:r>
              <a:rPr lang="en-US" altLang="de-DE" sz="1800" b="1" dirty="0" err="1">
                <a:latin typeface="Arial Narrow" panose="020B0606020202030204" pitchFamily="34" charset="0"/>
              </a:rPr>
              <a:t>territorialen</a:t>
            </a:r>
            <a:r>
              <a:rPr lang="en-US" altLang="de-DE" sz="1800" b="1" dirty="0">
                <a:latin typeface="Arial Narrow" panose="020B0606020202030204" pitchFamily="34" charset="0"/>
              </a:rPr>
              <a:t> </a:t>
            </a:r>
            <a:r>
              <a:rPr lang="en-US" altLang="de-DE" sz="1800" b="1" dirty="0" err="1">
                <a:latin typeface="Arial Narrow" panose="020B0606020202030204" pitchFamily="34" charset="0"/>
              </a:rPr>
              <a:t>Entwicklung</a:t>
            </a:r>
            <a:r>
              <a:rPr lang="en-US" altLang="de-DE" sz="1800" b="1" dirty="0">
                <a:latin typeface="Arial Narrow" panose="020B0606020202030204" pitchFamily="34" charset="0"/>
              </a:rPr>
              <a:t> </a:t>
            </a:r>
            <a:r>
              <a:rPr lang="en-US" altLang="de-DE" sz="1800" dirty="0">
                <a:latin typeface="Arial Narrow" panose="020B0606020202030204" pitchFamily="34" charset="0"/>
              </a:rPr>
              <a:t>seiner </a:t>
            </a:r>
            <a:r>
              <a:rPr lang="en-US" altLang="de-DE" sz="1800" dirty="0" err="1">
                <a:latin typeface="Arial Narrow" panose="020B0606020202030204" pitchFamily="34" charset="0"/>
              </a:rPr>
              <a:t>Mitglieder</a:t>
            </a:r>
            <a:r>
              <a:rPr lang="en-US" altLang="de-DE" sz="1800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im</a:t>
            </a:r>
            <a:r>
              <a:rPr lang="en-US" altLang="de-DE" sz="1800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Bereich</a:t>
            </a:r>
            <a:r>
              <a:rPr lang="en-US" altLang="de-DE" sz="1800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ihrer</a:t>
            </a:r>
            <a:r>
              <a:rPr lang="en-US" altLang="de-DE" sz="1800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jeweiligen</a:t>
            </a:r>
            <a:r>
              <a:rPr lang="en-US" altLang="de-DE" sz="1800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Zuständigkeit</a:t>
            </a:r>
            <a:endParaRPr lang="en-US" altLang="de-DE" sz="1800" dirty="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de-DE" sz="1800" dirty="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de-DE" sz="1800" dirty="0" err="1">
                <a:latin typeface="Arial Narrow" panose="020B0606020202030204" pitchFamily="34" charset="0"/>
              </a:rPr>
              <a:t>Stärkung</a:t>
            </a:r>
            <a:r>
              <a:rPr lang="en-US" altLang="de-DE" sz="1800" dirty="0">
                <a:latin typeface="Arial Narrow" panose="020B0606020202030204" pitchFamily="34" charset="0"/>
              </a:rPr>
              <a:t> der </a:t>
            </a:r>
            <a:r>
              <a:rPr lang="en-US" altLang="de-DE" sz="1800" dirty="0" err="1">
                <a:latin typeface="Arial Narrow" panose="020B0606020202030204" pitchFamily="34" charset="0"/>
              </a:rPr>
              <a:t>Abstimmung</a:t>
            </a:r>
            <a:r>
              <a:rPr lang="en-US" altLang="de-DE" sz="1800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bei</a:t>
            </a:r>
            <a:r>
              <a:rPr lang="en-US" altLang="de-DE" sz="1800" dirty="0">
                <a:latin typeface="Arial Narrow" panose="020B0606020202030204" pitchFamily="34" charset="0"/>
              </a:rPr>
              <a:t> der </a:t>
            </a:r>
            <a:r>
              <a:rPr lang="en-US" altLang="de-DE" sz="1800" dirty="0" err="1">
                <a:latin typeface="Arial Narrow" panose="020B0606020202030204" pitchFamily="34" charset="0"/>
              </a:rPr>
              <a:t>gemeinsamen</a:t>
            </a:r>
            <a:r>
              <a:rPr lang="en-US" altLang="de-DE" sz="1800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Teilnahme</a:t>
            </a:r>
            <a:r>
              <a:rPr lang="en-US" altLang="de-DE" sz="1800" dirty="0">
                <a:latin typeface="Arial Narrow" panose="020B0606020202030204" pitchFamily="34" charset="0"/>
              </a:rPr>
              <a:t> an </a:t>
            </a:r>
            <a:r>
              <a:rPr lang="en-US" altLang="de-DE" sz="1800" dirty="0" err="1">
                <a:latin typeface="Arial Narrow" panose="020B0606020202030204" pitchFamily="34" charset="0"/>
              </a:rPr>
              <a:t>Programmen</a:t>
            </a:r>
            <a:r>
              <a:rPr lang="en-US" altLang="de-DE" sz="1800" dirty="0">
                <a:latin typeface="Arial Narrow" panose="020B0606020202030204" pitchFamily="34" charset="0"/>
              </a:rPr>
              <a:t> der </a:t>
            </a:r>
            <a:r>
              <a:rPr lang="en-US" altLang="de-DE" sz="1800" b="1" dirty="0" err="1">
                <a:latin typeface="Arial Narrow" panose="020B0606020202030204" pitchFamily="34" charset="0"/>
              </a:rPr>
              <a:t>Europäischen</a:t>
            </a:r>
            <a:r>
              <a:rPr lang="en-US" altLang="de-DE" sz="1800" b="1" dirty="0">
                <a:latin typeface="Arial Narrow" panose="020B0606020202030204" pitchFamily="34" charset="0"/>
              </a:rPr>
              <a:t> </a:t>
            </a:r>
            <a:r>
              <a:rPr lang="en-US" altLang="de-DE" sz="1800" b="1" dirty="0" err="1">
                <a:latin typeface="Arial Narrow" panose="020B0606020202030204" pitchFamily="34" charset="0"/>
              </a:rPr>
              <a:t>territorialen</a:t>
            </a:r>
            <a:r>
              <a:rPr lang="en-US" altLang="de-DE" sz="1800" b="1" dirty="0">
                <a:latin typeface="Arial Narrow" panose="020B0606020202030204" pitchFamily="34" charset="0"/>
              </a:rPr>
              <a:t> </a:t>
            </a:r>
            <a:r>
              <a:rPr lang="en-US" altLang="de-DE" sz="1800" b="1" dirty="0" err="1">
                <a:latin typeface="Arial Narrow" panose="020B0606020202030204" pitchFamily="34" charset="0"/>
              </a:rPr>
              <a:t>Zusammenarbeit</a:t>
            </a:r>
            <a:r>
              <a:rPr lang="en-US" altLang="de-DE" sz="1800" dirty="0">
                <a:latin typeface="Arial Narrow" panose="020B0606020202030204" pitchFamily="34" charset="0"/>
              </a:rPr>
              <a:t> und </a:t>
            </a:r>
            <a:r>
              <a:rPr lang="en-US" altLang="de-DE" sz="1800" dirty="0" err="1">
                <a:latin typeface="Arial Narrow" panose="020B0606020202030204" pitchFamily="34" charset="0"/>
              </a:rPr>
              <a:t>anderen</a:t>
            </a:r>
            <a:r>
              <a:rPr lang="en-US" altLang="de-DE" sz="1800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thematischen</a:t>
            </a:r>
            <a:r>
              <a:rPr lang="en-US" altLang="de-DE" sz="1800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Programmen</a:t>
            </a:r>
            <a:r>
              <a:rPr lang="en-US" altLang="de-DE" sz="1800" dirty="0">
                <a:latin typeface="Arial Narrow" panose="020B0606020202030204" pitchFamily="34" charset="0"/>
              </a:rPr>
              <a:t> der EU</a:t>
            </a:r>
          </a:p>
          <a:p>
            <a:pPr algn="just" eaLnBrk="1" hangingPunct="1">
              <a:spcBef>
                <a:spcPct val="0"/>
              </a:spcBef>
            </a:pPr>
            <a:endParaRPr lang="en-US" altLang="de-DE" sz="1800" dirty="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de-DE" sz="1800" dirty="0" err="1">
                <a:latin typeface="Arial Narrow" panose="020B0606020202030204" pitchFamily="34" charset="0"/>
              </a:rPr>
              <a:t>Vertretung</a:t>
            </a:r>
            <a:r>
              <a:rPr lang="en-US" altLang="de-DE" sz="1800" dirty="0">
                <a:latin typeface="Arial Narrow" panose="020B0606020202030204" pitchFamily="34" charset="0"/>
              </a:rPr>
              <a:t> der </a:t>
            </a:r>
            <a:r>
              <a:rPr lang="en-US" altLang="de-DE" sz="1800" b="1" dirty="0" err="1">
                <a:latin typeface="Arial Narrow" panose="020B0606020202030204" pitchFamily="34" charset="0"/>
              </a:rPr>
              <a:t>Interessen</a:t>
            </a:r>
            <a:r>
              <a:rPr lang="en-US" altLang="de-DE" sz="1800" dirty="0">
                <a:latin typeface="Arial Narrow" panose="020B0606020202030204" pitchFamily="34" charset="0"/>
              </a:rPr>
              <a:t> des EVTZ </a:t>
            </a:r>
            <a:r>
              <a:rPr lang="en-US" altLang="de-DE" sz="1800" dirty="0" err="1">
                <a:latin typeface="Arial Narrow" panose="020B0606020202030204" pitchFamily="34" charset="0"/>
              </a:rPr>
              <a:t>bei</a:t>
            </a:r>
            <a:r>
              <a:rPr lang="en-US" altLang="de-DE" sz="1800" dirty="0">
                <a:latin typeface="Arial Narrow" panose="020B0606020202030204" pitchFamily="34" charset="0"/>
              </a:rPr>
              <a:t> EU- und </a:t>
            </a:r>
            <a:r>
              <a:rPr lang="en-US" altLang="de-DE" sz="1800" dirty="0" err="1">
                <a:latin typeface="Arial Narrow" panose="020B0606020202030204" pitchFamily="34" charset="0"/>
              </a:rPr>
              <a:t>nationalen</a:t>
            </a:r>
            <a:r>
              <a:rPr lang="en-US" altLang="de-DE" sz="1800" dirty="0">
                <a:latin typeface="Arial Narrow" panose="020B0606020202030204" pitchFamily="34" charset="0"/>
              </a:rPr>
              <a:t> </a:t>
            </a:r>
            <a:r>
              <a:rPr lang="en-US" altLang="de-DE" sz="1800" dirty="0" err="1">
                <a:latin typeface="Arial Narrow" panose="020B0606020202030204" pitchFamily="34" charset="0"/>
              </a:rPr>
              <a:t>Einrichtungen</a:t>
            </a:r>
            <a:endParaRPr lang="en-US" altLang="de-DE" sz="1800" dirty="0">
              <a:latin typeface="Arial Narrow" panose="020B0606020202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29745" y="1426924"/>
            <a:ext cx="4294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Narrow" panose="020B0606020202030204" pitchFamily="34" charset="0"/>
              </a:rPr>
              <a:t>rafforzare    i    legami    economici, </a:t>
            </a:r>
            <a:r>
              <a:rPr lang="it-IT" dirty="0" smtClean="0">
                <a:latin typeface="Arial Narrow" panose="020B0606020202030204" pitchFamily="34" charset="0"/>
              </a:rPr>
              <a:t>sociali  </a:t>
            </a:r>
            <a:r>
              <a:rPr lang="it-IT" dirty="0">
                <a:latin typeface="Arial Narrow" panose="020B0606020202030204" pitchFamily="34" charset="0"/>
              </a:rPr>
              <a:t>e  culturali  tra  le  rispettive </a:t>
            </a:r>
            <a:r>
              <a:rPr lang="it-IT" dirty="0" smtClean="0">
                <a:latin typeface="Arial Narrow" panose="020B0606020202030204" pitchFamily="34" charset="0"/>
              </a:rPr>
              <a:t>popolazioni </a:t>
            </a:r>
            <a:r>
              <a:rPr lang="it-IT" dirty="0">
                <a:latin typeface="Arial Narrow" panose="020B0606020202030204" pitchFamily="34" charset="0"/>
              </a:rPr>
              <a:t>dei suoi </a:t>
            </a:r>
            <a:r>
              <a:rPr lang="it-IT" dirty="0" smtClean="0">
                <a:latin typeface="Arial Narrow" panose="020B0606020202030204" pitchFamily="34" charset="0"/>
              </a:rPr>
              <a:t>membri</a:t>
            </a:r>
          </a:p>
          <a:p>
            <a:endParaRPr lang="it-IT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Narrow" panose="020B0606020202030204" pitchFamily="34" charset="0"/>
              </a:rPr>
              <a:t>agire  a  favore  dello  </a:t>
            </a:r>
            <a:r>
              <a:rPr lang="it-IT" b="1" dirty="0">
                <a:latin typeface="Arial Narrow" panose="020B0606020202030204" pitchFamily="34" charset="0"/>
              </a:rPr>
              <a:t>sviluppo  del </a:t>
            </a:r>
            <a:r>
              <a:rPr lang="it-IT" b="1" dirty="0" smtClean="0">
                <a:latin typeface="Arial Narrow" panose="020B0606020202030204" pitchFamily="34" charset="0"/>
              </a:rPr>
              <a:t>territorio   </a:t>
            </a:r>
            <a:r>
              <a:rPr lang="it-IT" dirty="0">
                <a:latin typeface="Arial Narrow" panose="020B0606020202030204" pitchFamily="34" charset="0"/>
              </a:rPr>
              <a:t>dei   suoi   membri   negli </a:t>
            </a:r>
            <a:r>
              <a:rPr lang="it-IT" dirty="0" smtClean="0">
                <a:latin typeface="Arial Narrow" panose="020B0606020202030204" pitchFamily="34" charset="0"/>
              </a:rPr>
              <a:t>ambiti   </a:t>
            </a:r>
            <a:r>
              <a:rPr lang="it-IT" dirty="0">
                <a:latin typeface="Arial Narrow" panose="020B0606020202030204" pitchFamily="34" charset="0"/>
              </a:rPr>
              <a:t>di   rispettiva   </a:t>
            </a:r>
            <a:r>
              <a:rPr lang="it-IT" dirty="0" smtClean="0">
                <a:latin typeface="Arial Narrow" panose="020B0606020202030204" pitchFamily="34" charset="0"/>
              </a:rPr>
              <a:t>competenza</a:t>
            </a:r>
          </a:p>
          <a:p>
            <a:endParaRPr lang="it-IT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 Narrow" panose="020B0606020202030204" pitchFamily="34" charset="0"/>
              </a:rPr>
              <a:t>favorire </a:t>
            </a:r>
            <a:r>
              <a:rPr lang="it-IT" dirty="0" smtClean="0">
                <a:latin typeface="Arial Narrow" panose="020B0606020202030204" pitchFamily="34" charset="0"/>
              </a:rPr>
              <a:t>una maggiore concertazione nella partecipazione comune ai programmi di </a:t>
            </a:r>
            <a:r>
              <a:rPr lang="it-IT" b="1" dirty="0" smtClean="0">
                <a:latin typeface="Arial Narrow" panose="020B0606020202030204" pitchFamily="34" charset="0"/>
              </a:rPr>
              <a:t>cooperazione territoriale  europea</a:t>
            </a:r>
            <a:r>
              <a:rPr lang="it-IT" dirty="0" smtClean="0">
                <a:latin typeface="Arial Narrow" panose="020B0606020202030204" pitchFamily="34" charset="0"/>
              </a:rPr>
              <a:t>   </a:t>
            </a:r>
            <a:r>
              <a:rPr lang="it-IT" dirty="0">
                <a:latin typeface="Arial Narrow" panose="020B0606020202030204" pitchFamily="34" charset="0"/>
              </a:rPr>
              <a:t>e   </a:t>
            </a:r>
            <a:r>
              <a:rPr lang="it-IT" dirty="0" smtClean="0">
                <a:latin typeface="Arial Narrow" panose="020B0606020202030204" pitchFamily="34" charset="0"/>
              </a:rPr>
              <a:t>agli altri programmi    </a:t>
            </a:r>
            <a:r>
              <a:rPr lang="it-IT" dirty="0">
                <a:latin typeface="Arial Narrow" panose="020B0606020202030204" pitchFamily="34" charset="0"/>
              </a:rPr>
              <a:t>tematici  </a:t>
            </a:r>
            <a:r>
              <a:rPr lang="it-IT" dirty="0" smtClean="0">
                <a:latin typeface="Arial Narrow" panose="020B0606020202030204" pitchFamily="34" charset="0"/>
              </a:rPr>
              <a:t>dell’Unione europea</a:t>
            </a:r>
          </a:p>
          <a:p>
            <a:endParaRPr lang="it-IT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latin typeface="Arial Narrow" panose="020B0606020202030204" pitchFamily="34" charset="0"/>
              </a:rPr>
              <a:t>Rappresentare</a:t>
            </a:r>
            <a:r>
              <a:rPr lang="de-DE" b="1" dirty="0" smtClean="0">
                <a:latin typeface="Arial Narrow" panose="020B0606020202030204" pitchFamily="34" charset="0"/>
              </a:rPr>
              <a:t> </a:t>
            </a:r>
            <a:r>
              <a:rPr lang="de-DE" b="1" dirty="0" err="1" smtClean="0">
                <a:latin typeface="Arial Narrow" panose="020B0606020202030204" pitchFamily="34" charset="0"/>
              </a:rPr>
              <a:t>gli</a:t>
            </a:r>
            <a:r>
              <a:rPr lang="de-DE" b="1" dirty="0" smtClean="0">
                <a:latin typeface="Arial Narrow" panose="020B0606020202030204" pitchFamily="34" charset="0"/>
              </a:rPr>
              <a:t> </a:t>
            </a:r>
            <a:r>
              <a:rPr lang="de-DE" b="1" dirty="0" err="1" smtClean="0">
                <a:latin typeface="Arial Narrow" panose="020B0606020202030204" pitchFamily="34" charset="0"/>
              </a:rPr>
              <a:t>interessi</a:t>
            </a:r>
            <a:r>
              <a:rPr lang="de-DE" b="1" dirty="0" smtClean="0">
                <a:latin typeface="Arial Narrow" panose="020B0606020202030204" pitchFamily="34" charset="0"/>
              </a:rPr>
              <a:t> </a:t>
            </a:r>
            <a:r>
              <a:rPr lang="de-DE" dirty="0" smtClean="0">
                <a:latin typeface="Arial Narrow" panose="020B0606020202030204" pitchFamily="34" charset="0"/>
              </a:rPr>
              <a:t>del </a:t>
            </a:r>
            <a:r>
              <a:rPr lang="it-IT" dirty="0">
                <a:latin typeface="Arial Narrow" panose="020B0606020202030204" pitchFamily="34" charset="0"/>
              </a:rPr>
              <a:t>GECT </a:t>
            </a:r>
            <a:r>
              <a:rPr lang="it-IT" dirty="0" smtClean="0">
                <a:latin typeface="Arial Narrow" panose="020B0606020202030204" pitchFamily="34" charset="0"/>
              </a:rPr>
              <a:t>presso le istituzioni comunitarie </a:t>
            </a:r>
            <a:r>
              <a:rPr lang="it-IT" dirty="0">
                <a:latin typeface="Arial Narrow" panose="020B0606020202030204" pitchFamily="34" charset="0"/>
              </a:rPr>
              <a:t>e nazionali</a:t>
            </a:r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11563" y="401638"/>
            <a:ext cx="6121400" cy="504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STRUKTUR 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DES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EVTZ / STRUTTURA DEL GECT</a:t>
            </a:r>
            <a:endParaRPr lang="en-US" sz="21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992313" y="1352550"/>
            <a:ext cx="8064500" cy="4637088"/>
            <a:chOff x="467544" y="1352550"/>
            <a:chExt cx="8064896" cy="4637088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467544" y="1352550"/>
              <a:ext cx="2751272" cy="1800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sz="2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VERSAMMLUNG</a:t>
              </a: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467544" y="4189413"/>
              <a:ext cx="2762386" cy="1800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sz="2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VORSTAND</a:t>
              </a: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5939925" y="4189413"/>
              <a:ext cx="2592515" cy="1800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sz="2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GENERAL-</a:t>
              </a:r>
              <a:br>
                <a:rPr lang="de-DE" sz="2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</a:br>
              <a:r>
                <a:rPr lang="de-DE" sz="2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SEKRETÄR</a:t>
              </a: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939925" y="1352550"/>
              <a:ext cx="2592515" cy="1800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sz="28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charset="0"/>
                </a:rPr>
                <a:t>PRÄSIDENT</a:t>
              </a:r>
            </a:p>
          </p:txBody>
        </p:sp>
        <p:cxnSp>
          <p:nvCxnSpPr>
            <p:cNvPr id="10" name="Connettore 1 10"/>
            <p:cNvCxnSpPr>
              <a:stCxn id="14" idx="1"/>
              <a:endCxn id="6" idx="3"/>
            </p:cNvCxnSpPr>
            <p:nvPr/>
          </p:nvCxnSpPr>
          <p:spPr>
            <a:xfrm flipH="1" flipV="1">
              <a:off x="3218816" y="2252663"/>
              <a:ext cx="588992" cy="45402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21"/>
            <p:cNvCxnSpPr/>
            <p:nvPr/>
          </p:nvCxnSpPr>
          <p:spPr>
            <a:xfrm flipH="1" flipV="1">
              <a:off x="5246154" y="3971925"/>
              <a:ext cx="693771" cy="53975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22"/>
            <p:cNvCxnSpPr>
              <a:stCxn id="9" idx="1"/>
            </p:cNvCxnSpPr>
            <p:nvPr/>
          </p:nvCxnSpPr>
          <p:spPr>
            <a:xfrm flipH="1">
              <a:off x="5147724" y="2252663"/>
              <a:ext cx="792201" cy="53975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24"/>
            <p:cNvCxnSpPr/>
            <p:nvPr/>
          </p:nvCxnSpPr>
          <p:spPr>
            <a:xfrm flipH="1">
              <a:off x="3229930" y="3981450"/>
              <a:ext cx="608042" cy="53022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"/>
            <p:cNvSpPr>
              <a:spLocks noChangeAspect="1" noChangeArrowheads="1"/>
            </p:cNvSpPr>
            <p:nvPr/>
          </p:nvSpPr>
          <p:spPr bwMode="auto">
            <a:xfrm>
              <a:off x="3491879" y="2390775"/>
              <a:ext cx="2154344" cy="2154238"/>
            </a:xfrm>
            <a:prstGeom prst="ellipse">
              <a:avLst/>
            </a:prstGeom>
            <a:solidFill>
              <a:schemeClr val="bg1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000" tIns="46800" rIns="90000" bIns="46800"/>
            <a:lstStyle/>
            <a:p>
              <a:pPr algn="ctr">
                <a:spcBef>
                  <a:spcPts val="12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b="1" dirty="0">
                  <a:solidFill>
                    <a:srgbClr val="FF0000"/>
                  </a:solidFill>
                  <a:latin typeface="Arial Narrow" panose="020B0606020202030204" pitchFamily="34" charset="0"/>
                  <a:cs typeface="Arial" charset="0"/>
                </a:rPr>
                <a:t>ORGANE DES </a:t>
              </a:r>
              <a:r>
                <a:rPr lang="en-US" b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Arial" charset="0"/>
                </a:rPr>
                <a:t>EVTZ</a:t>
              </a:r>
            </a:p>
            <a:p>
              <a:pPr algn="ctr">
                <a:spcBef>
                  <a:spcPts val="12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Arial" charset="0"/>
                </a:rPr>
                <a:t>ORGANI DEL GECT</a:t>
              </a:r>
              <a:endParaRPr lang="en-US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</p:grp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7319964" y="3716338"/>
            <a:ext cx="2879725" cy="2273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560" cap="sq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GENERALSEKRETÄR/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SEGRETARIO GENERALE</a:t>
            </a:r>
            <a:endParaRPr lang="de-DE" b="1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Christoph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von Ach </a:t>
            </a: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Unterstützt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den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Präsidenten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und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koordiniert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die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Tätigkeit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gemeinsam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mit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/ Coadiuva il Presidente e coordina le attività assieme 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Matthias Fink (T), Valentina Piffer (TN)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7319964" y="1352550"/>
            <a:ext cx="2879725" cy="2076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560" cap="sq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spcBef>
                <a:spcPts val="12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PRÄSIDENT/PRESIDENTE</a:t>
            </a:r>
            <a:endParaRPr lang="de-DE" b="1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Arno Kompatscher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(Südtirol-Alto Adige) 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VERTRITT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den EVTZ 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nach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außen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RAPPRESENTA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il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GECT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verso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terzi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847850" y="3716338"/>
            <a:ext cx="3024188" cy="2273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560" cap="sq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spcBef>
                <a:spcPts val="12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VORSTAND/GIUNTA</a:t>
            </a:r>
            <a:endParaRPr lang="de-DE" b="1" dirty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Landeshauptmänner der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Mitglieder des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EVTZ/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Presidenti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dei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territori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del GECT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(Platter, Kompatscher, Rossi)</a:t>
            </a:r>
          </a:p>
          <a:p>
            <a:pPr algn="ctr">
              <a:spcBef>
                <a:spcPts val="12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BESCHLUSS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und UMSETZUNG des ARBEITSPROGRAMMS</a:t>
            </a:r>
          </a:p>
          <a:p>
            <a:pPr algn="ctr">
              <a:spcBef>
                <a:spcPts val="12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DELIBERA e ATTUAZIONE del PROGRAMMA di LAVORO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/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</a:b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847850" y="1352550"/>
            <a:ext cx="3024188" cy="2076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560" cap="sq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0000" tIns="46800" rIns="90000" bIns="46800" anchor="ctr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700" b="1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VERSAMMLUNG/ASSEMBLEA</a:t>
            </a:r>
            <a:endParaRPr lang="de-DE" sz="1700" b="1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3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Landeshauptmänner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/Presidenti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3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Landesräte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/Assessori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3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Landtagspräsidenten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/Presidenti consiglio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3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Landtagsabgeordnete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/Consiglieri provinciali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BESCHLUSS der  RICHTLINIEN und des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BUDGETS</a:t>
            </a:r>
          </a:p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DELIBERA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sulle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charset="0"/>
              </a:rPr>
              <a:t> LINEE GENERALI e sul BILANCIO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Widescreen</PresentationFormat>
  <Paragraphs>133</Paragraphs>
  <Slides>11</Slides>
  <Notes>4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Frutiger LT 47 LightCn</vt:lpstr>
      <vt:lpstr>Office Theme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KGschnitzer</dc:creator>
  <cp:lastModifiedBy>Cremasco Francesca</cp:lastModifiedBy>
  <cp:revision>83</cp:revision>
  <dcterms:created xsi:type="dcterms:W3CDTF">2016-07-07T10:20:55Z</dcterms:created>
  <dcterms:modified xsi:type="dcterms:W3CDTF">2018-04-11T08:44:13Z</dcterms:modified>
</cp:coreProperties>
</file>