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69" r:id="rId3"/>
    <p:sldId id="270" r:id="rId4"/>
    <p:sldId id="257" r:id="rId5"/>
    <p:sldId id="258" r:id="rId6"/>
    <p:sldId id="264" r:id="rId7"/>
    <p:sldId id="262" r:id="rId8"/>
    <p:sldId id="265" r:id="rId9"/>
    <p:sldId id="267" r:id="rId10"/>
  </p:sldIdLst>
  <p:sldSz cx="12192000" cy="6858000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Panunzio" initials="I" lastIdx="8" clrIdx="0">
    <p:extLst>
      <p:ext uri="{19B8F6BF-5375-455C-9EA6-DF929625EA0E}">
        <p15:presenceInfo xmlns:p15="http://schemas.microsoft.com/office/powerpoint/2012/main" userId="IPanunz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3F59"/>
    <a:srgbClr val="F2F7FC"/>
    <a:srgbClr val="E7F0F9"/>
    <a:srgbClr val="88B6E0"/>
    <a:srgbClr val="84B4E0"/>
    <a:srgbClr val="91BCE3"/>
    <a:srgbClr val="F5F9FD"/>
    <a:srgbClr val="F9FBFD"/>
    <a:srgbClr val="65A2D9"/>
    <a:srgbClr val="72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251B875-3239-44B6-AA8A-4B7747D73282}" type="datetimeFigureOut">
              <a:rPr lang="it-IT" smtClean="0"/>
              <a:t>28/08/2017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3CD2EE4-3BA6-41FC-A8DC-A32B115918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39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463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1459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1107-871C-4ECE-B58B-E8BDF70B1B23}" type="datetimeFigureOut">
              <a:rPr lang="it-IT" smtClean="0"/>
              <a:t>28/08/2017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77EB-7AC8-4830-B8C2-C610BBA9C4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27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1107-871C-4ECE-B58B-E8BDF70B1B23}" type="datetimeFigureOut">
              <a:rPr lang="it-IT" smtClean="0"/>
              <a:t>28/08/2017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77EB-7AC8-4830-B8C2-C610BBA9C4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612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1107-871C-4ECE-B58B-E8BDF70B1B23}" type="datetimeFigureOut">
              <a:rPr lang="it-IT" smtClean="0"/>
              <a:t>28/08/2017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77EB-7AC8-4830-B8C2-C610BBA9C4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545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/>
          <p:cNvSpPr>
            <a:spLocks noGrp="1"/>
          </p:cNvSpPr>
          <p:nvPr>
            <p:ph type="sldNum" sz="quarter" idx="10"/>
          </p:nvPr>
        </p:nvSpPr>
        <p:spPr>
          <a:xfrm>
            <a:off x="9347200" y="1"/>
            <a:ext cx="2844800" cy="365125"/>
          </a:xfrm>
        </p:spPr>
        <p:txBody>
          <a:bodyPr/>
          <a:lstStyle>
            <a:lvl1pPr defTabSz="914400" eaLnBrk="0" hangingPunct="0">
              <a:defRPr/>
            </a:lvl1pPr>
          </a:lstStyle>
          <a:p>
            <a:fld id="{E45A8425-00C1-4428-BA8B-117FC80C586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4768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1107-871C-4ECE-B58B-E8BDF70B1B23}" type="datetimeFigureOut">
              <a:rPr lang="it-IT" smtClean="0"/>
              <a:t>28/08/2017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77EB-7AC8-4830-B8C2-C610BBA9C4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090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1107-871C-4ECE-B58B-E8BDF70B1B23}" type="datetimeFigureOut">
              <a:rPr lang="it-IT" smtClean="0"/>
              <a:t>28/08/2017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77EB-7AC8-4830-B8C2-C610BBA9C4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282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1107-871C-4ECE-B58B-E8BDF70B1B23}" type="datetimeFigureOut">
              <a:rPr lang="it-IT" smtClean="0"/>
              <a:t>28/08/2017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77EB-7AC8-4830-B8C2-C610BBA9C4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928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1107-871C-4ECE-B58B-E8BDF70B1B23}" type="datetimeFigureOut">
              <a:rPr lang="it-IT" smtClean="0"/>
              <a:t>28/08/2017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77EB-7AC8-4830-B8C2-C610BBA9C4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535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1107-871C-4ECE-B58B-E8BDF70B1B23}" type="datetimeFigureOut">
              <a:rPr lang="it-IT" smtClean="0"/>
              <a:t>28/08/2017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77EB-7AC8-4830-B8C2-C610BBA9C4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429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1107-871C-4ECE-B58B-E8BDF70B1B23}" type="datetimeFigureOut">
              <a:rPr lang="it-IT" smtClean="0"/>
              <a:t>28/08/2017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77EB-7AC8-4830-B8C2-C610BBA9C4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386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1107-871C-4ECE-B58B-E8BDF70B1B23}" type="datetimeFigureOut">
              <a:rPr lang="it-IT" smtClean="0"/>
              <a:t>28/08/2017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77EB-7AC8-4830-B8C2-C610BBA9C4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794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1107-871C-4ECE-B58B-E8BDF70B1B23}" type="datetimeFigureOut">
              <a:rPr lang="it-IT" smtClean="0"/>
              <a:t>28/08/2017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77EB-7AC8-4830-B8C2-C610BBA9C4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976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1107-871C-4ECE-B58B-E8BDF70B1B23}" type="datetimeFigureOut">
              <a:rPr lang="it-IT" smtClean="0"/>
              <a:t>28/08/2017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577EB-7AC8-4830-B8C2-C610BBA9C4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345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" Target="slide6.xml"/><Relationship Id="rId7" Type="http://schemas.openxmlformats.org/officeDocument/2006/relationships/image" Target="../media/image3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hyperlink" Target="mailto:supporto.rna@mise.gov.it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www.indicepa.gov.it/" TargetMode="Externa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" Target="slide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10" Type="http://schemas.openxmlformats.org/officeDocument/2006/relationships/image" Target="../media/image6.png"/><Relationship Id="rId4" Type="http://schemas.openxmlformats.org/officeDocument/2006/relationships/image" Target="../media/image7.png"/><Relationship Id="rId9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VariazioneAiutoWS_v03.pptx" TargetMode="External"/><Relationship Id="rId3" Type="http://schemas.openxmlformats.org/officeDocument/2006/relationships/slide" Target="slide6.xml"/><Relationship Id="rId7" Type="http://schemas.openxmlformats.org/officeDocument/2006/relationships/hyperlink" Target="VariazioneAiutoWEB_v03.pptx" TargetMode="External"/><Relationship Id="rId12" Type="http://schemas.openxmlformats.org/officeDocument/2006/relationships/image" Target="../media/image6.png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AiutoWS_v03.pptx" TargetMode="External"/><Relationship Id="rId11" Type="http://schemas.openxmlformats.org/officeDocument/2006/relationships/image" Target="../media/image4.jpeg"/><Relationship Id="rId5" Type="http://schemas.openxmlformats.org/officeDocument/2006/relationships/hyperlink" Target="Aiuto%20WEB_v03.pptx" TargetMode="External"/><Relationship Id="rId10" Type="http://schemas.openxmlformats.org/officeDocument/2006/relationships/image" Target="../media/image3.jpeg"/><Relationship Id="rId4" Type="http://schemas.openxmlformats.org/officeDocument/2006/relationships/slide" Target="slide5.xml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" Target="slide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5" Type="http://schemas.openxmlformats.org/officeDocument/2006/relationships/slide" Target="slide9.xml"/><Relationship Id="rId10" Type="http://schemas.openxmlformats.org/officeDocument/2006/relationships/image" Target="../media/image6.png"/><Relationship Id="rId4" Type="http://schemas.openxmlformats.org/officeDocument/2006/relationships/image" Target="../media/image7.png"/><Relationship Id="rId9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ctrTitle" idx="4294967295"/>
          </p:nvPr>
        </p:nvSpPr>
        <p:spPr bwMode="auto">
          <a:xfrm>
            <a:off x="3092450" y="914401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>
              <a:lnSpc>
                <a:spcPts val="5500"/>
              </a:lnSpc>
            </a:pPr>
            <a:r>
              <a:rPr lang="it-IT" altLang="it-IT" sz="8000" baseline="30000">
                <a:solidFill>
                  <a:schemeClr val="bg1"/>
                </a:solidFill>
                <a:latin typeface="LibelSuit-Regular"/>
                <a:ea typeface="LibelSuit-Regular"/>
                <a:cs typeface="LibelSuit-Regular"/>
              </a:rPr>
              <a:t>TITOLO PROVVISORIO</a:t>
            </a:r>
            <a:br>
              <a:rPr lang="it-IT" altLang="it-IT" sz="8000" baseline="30000">
                <a:solidFill>
                  <a:schemeClr val="bg1"/>
                </a:solidFill>
                <a:latin typeface="LibelSuit-Regular"/>
                <a:ea typeface="LibelSuit-Regular"/>
                <a:cs typeface="LibelSuit-Regular"/>
              </a:rPr>
            </a:br>
            <a:r>
              <a:rPr lang="it-IT" altLang="it-IT" sz="8000" baseline="30000">
                <a:solidFill>
                  <a:schemeClr val="bg1"/>
                </a:solidFill>
                <a:latin typeface="LibelSuit-Regular"/>
                <a:ea typeface="LibelSuit-Regular"/>
                <a:cs typeface="LibelSuit-Regular"/>
              </a:rPr>
              <a:t>DELLA</a:t>
            </a:r>
            <a:r>
              <a:rPr lang="it-IT" altLang="it-IT" sz="8000">
                <a:solidFill>
                  <a:schemeClr val="bg1"/>
                </a:solidFill>
                <a:latin typeface="LibelSuit-Regular"/>
                <a:ea typeface="LibelSuit-Regular"/>
                <a:cs typeface="LibelSuit-Regular"/>
              </a:rPr>
              <a:t> </a:t>
            </a:r>
            <a:r>
              <a:rPr lang="it-IT" altLang="it-IT" sz="8000" baseline="30000">
                <a:solidFill>
                  <a:schemeClr val="bg1"/>
                </a:solidFill>
                <a:latin typeface="LibelSuit-Regular"/>
                <a:ea typeface="LibelSuit-Regular"/>
                <a:cs typeface="LibelSuit-Regular"/>
              </a:rPr>
              <a:t>SLIDE DI</a:t>
            </a:r>
            <a:r>
              <a:rPr lang="it-IT" altLang="it-IT" sz="8000">
                <a:solidFill>
                  <a:schemeClr val="bg1"/>
                </a:solidFill>
                <a:latin typeface="LibelSuit-Regular"/>
                <a:ea typeface="LibelSuit-Regular"/>
                <a:cs typeface="LibelSuit-Regular"/>
              </a:rPr>
              <a:t> </a:t>
            </a:r>
            <a:r>
              <a:rPr lang="it-IT" altLang="it-IT" sz="8000" baseline="30000">
                <a:solidFill>
                  <a:schemeClr val="bg1"/>
                </a:solidFill>
                <a:latin typeface="LibelSuit-Regular"/>
                <a:ea typeface="LibelSuit-Regular"/>
                <a:cs typeface="LibelSuit-Regular"/>
              </a:rPr>
              <a:t>PORTAFUTURO</a:t>
            </a:r>
            <a:endParaRPr lang="it-IT" altLang="it-IT" sz="8000">
              <a:solidFill>
                <a:schemeClr val="bg1"/>
              </a:solidFill>
              <a:latin typeface="LibelSuit-Regular"/>
              <a:ea typeface="LibelSuit-Regular"/>
              <a:cs typeface="LibelSuit-Regular"/>
            </a:endParaRPr>
          </a:p>
        </p:txBody>
      </p:sp>
      <p:sp>
        <p:nvSpPr>
          <p:cNvPr id="15363" name="Titolo 1"/>
          <p:cNvSpPr txBox="1">
            <a:spLocks/>
          </p:cNvSpPr>
          <p:nvPr/>
        </p:nvSpPr>
        <p:spPr bwMode="auto">
          <a:xfrm>
            <a:off x="3092450" y="263683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it-IT" altLang="it-IT" sz="2000" baseline="30000">
                <a:solidFill>
                  <a:srgbClr val="FFFFFF"/>
                </a:solidFill>
                <a:latin typeface="LibelSuit-Regular"/>
                <a:ea typeface="LibelSuit-Regular"/>
                <a:cs typeface="LibelSuit-Regular"/>
              </a:rPr>
              <a:t>20 NOVEMBRE 2015</a:t>
            </a:r>
          </a:p>
        </p:txBody>
      </p:sp>
      <p:sp>
        <p:nvSpPr>
          <p:cNvPr id="15364" name="Segnaposto numero diapositiva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54E79DA-B903-4E48-BA2E-41A64CA58E3F}" type="slidenum">
              <a:rPr lang="it-IT" altLang="it-IT">
                <a:solidFill>
                  <a:srgbClr val="636463"/>
                </a:solidFill>
                <a:latin typeface="DIN-Medium"/>
              </a:rPr>
              <a:pPr/>
              <a:t>1</a:t>
            </a:fld>
            <a:endParaRPr lang="it-IT" altLang="it-IT">
              <a:solidFill>
                <a:srgbClr val="636463"/>
              </a:solidFill>
              <a:latin typeface="DIN-Medium"/>
            </a:endParaRPr>
          </a:p>
        </p:txBody>
      </p:sp>
      <p:pic>
        <p:nvPicPr>
          <p:cNvPr id="15365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2135981" y="2114659"/>
            <a:ext cx="7920037" cy="9079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it-IT" altLang="it-IT" sz="2400" b="1" i="1" dirty="0">
                <a:solidFill>
                  <a:srgbClr val="FFFFFF"/>
                </a:solidFill>
                <a:cs typeface="Tahoma" panose="020B0604030504040204" pitchFamily="34" charset="0"/>
              </a:rPr>
              <a:t>STATO DI ATTUAZIONE DEL </a:t>
            </a:r>
          </a:p>
          <a:p>
            <a:pPr algn="ctr">
              <a:spcBef>
                <a:spcPts val="600"/>
              </a:spcBef>
              <a:defRPr/>
            </a:pPr>
            <a:r>
              <a:rPr lang="it-IT" altLang="it-IT" sz="2400" b="1" i="1" dirty="0">
                <a:solidFill>
                  <a:srgbClr val="FFFFFF"/>
                </a:solidFill>
                <a:cs typeface="Tahoma" panose="020B0604030504040204" pitchFamily="34" charset="0"/>
              </a:rPr>
              <a:t>REGISTRO NAZIONALE DEGLI AIUTI</a:t>
            </a:r>
          </a:p>
        </p:txBody>
      </p:sp>
      <p:pic>
        <p:nvPicPr>
          <p:cNvPr id="15368" name="Immagine 10" descr="PON201420 impresecompetitivitàiniziativapmi+payoff+EU+MISE RGB ne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83214"/>
            <a:ext cx="9144000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92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2" name="Picture 8" descr="http://www.mobilitytech.it/_media/images/ministero_sviluppo_economico%20cop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488" y="80964"/>
            <a:ext cx="10287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3" name="Picture 2" descr="C:\Users\gloria.nano\Downloads\UE_FES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50800"/>
            <a:ext cx="7715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92151"/>
            <a:ext cx="914400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5" name="Rettangolo 13"/>
          <p:cNvSpPr>
            <a:spLocks noChangeArrowheads="1"/>
          </p:cNvSpPr>
          <p:nvPr/>
        </p:nvSpPr>
        <p:spPr bwMode="auto">
          <a:xfrm>
            <a:off x="1524000" y="829232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solidFill>
                  <a:srgbClr val="FFFFFF"/>
                </a:solidFill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Il Registro Nazionale degli Aiuti</a:t>
            </a:r>
          </a:p>
        </p:txBody>
      </p:sp>
      <p:pic>
        <p:nvPicPr>
          <p:cNvPr id="17426" name="Picture 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96839"/>
            <a:ext cx="16446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sellaDiTesto 10"/>
          <p:cNvSpPr txBox="1"/>
          <p:nvPr/>
        </p:nvSpPr>
        <p:spPr>
          <a:xfrm>
            <a:off x="1775521" y="1395414"/>
            <a:ext cx="8170657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>
                <a:solidFill>
                  <a:srgbClr val="343F59"/>
                </a:solidFill>
                <a:latin typeface="Calibri" panose="020F0502020204030204" pitchFamily="34" charset="0"/>
              </a:rPr>
              <a:t>Il “</a:t>
            </a:r>
            <a:r>
              <a:rPr lang="it-IT" sz="1600" i="1" dirty="0">
                <a:solidFill>
                  <a:srgbClr val="343F59"/>
                </a:solidFill>
                <a:latin typeface="Calibri" panose="020F0502020204030204" pitchFamily="34" charset="0"/>
              </a:rPr>
              <a:t>Registro Nazionale degli Aiuti</a:t>
            </a:r>
            <a:r>
              <a:rPr lang="it-IT" sz="1600" dirty="0">
                <a:solidFill>
                  <a:srgbClr val="343F59"/>
                </a:solidFill>
                <a:latin typeface="Calibri" panose="020F0502020204030204" pitchFamily="34" charset="0"/>
              </a:rPr>
              <a:t> - (RNA)” </a:t>
            </a:r>
            <a:r>
              <a:rPr lang="it-IT" dirty="0">
                <a:solidFill>
                  <a:srgbClr val="343F59"/>
                </a:solidFill>
                <a:ea typeface="MS PGothic" panose="020B0600070205080204" pitchFamily="34" charset="-128"/>
              </a:rPr>
              <a:t>persegue le </a:t>
            </a:r>
            <a:r>
              <a:rPr lang="it-IT" sz="1600" dirty="0">
                <a:solidFill>
                  <a:srgbClr val="343F59"/>
                </a:solidFill>
                <a:latin typeface="Calibri" panose="020F0502020204030204" pitchFamily="34" charset="0"/>
              </a:rPr>
              <a:t>finalità di garantire la corretta applicazione delle norme dell’Unione in materia di controllo e trasparenza degli aiuti di Stato.</a:t>
            </a:r>
          </a:p>
          <a:p>
            <a:pPr algn="just"/>
            <a:endParaRPr lang="it-IT" sz="1600" dirty="0">
              <a:solidFill>
                <a:srgbClr val="343F59"/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1600" dirty="0">
                <a:solidFill>
                  <a:srgbClr val="343F59"/>
                </a:solidFill>
                <a:latin typeface="Calibri" panose="020F0502020204030204" pitchFamily="34" charset="0"/>
              </a:rPr>
              <a:t>E’ Istituito presso la </a:t>
            </a:r>
            <a:r>
              <a:rPr lang="it-IT" sz="1600" i="1" dirty="0">
                <a:solidFill>
                  <a:srgbClr val="343F59"/>
                </a:solidFill>
                <a:latin typeface="Calibri" panose="020F0502020204030204" pitchFamily="34" charset="0"/>
              </a:rPr>
              <a:t>Direzione Generale Incentivi alle imprese </a:t>
            </a:r>
            <a:r>
              <a:rPr lang="it-IT" sz="1600" dirty="0">
                <a:solidFill>
                  <a:srgbClr val="343F59"/>
                </a:solidFill>
                <a:latin typeface="Calibri" panose="020F0502020204030204" pitchFamily="34" charset="0"/>
              </a:rPr>
              <a:t>del</a:t>
            </a:r>
            <a:r>
              <a:rPr lang="it-IT" sz="1600" i="1" dirty="0">
                <a:solidFill>
                  <a:srgbClr val="343F59"/>
                </a:solidFill>
                <a:latin typeface="Calibri" panose="020F0502020204030204" pitchFamily="34" charset="0"/>
              </a:rPr>
              <a:t> Ministero dello Sviluppo Economico </a:t>
            </a:r>
            <a:r>
              <a:rPr lang="it-IT" sz="1600" dirty="0">
                <a:solidFill>
                  <a:srgbClr val="343F59"/>
                </a:solidFill>
                <a:latin typeface="Calibri" panose="020F0502020204030204" pitchFamily="34" charset="0"/>
              </a:rPr>
              <a:t>(DGIAI) dalla Legge europea 2014 in vigore dal 18 agosto 2015; l’avvio in esercizio previsto dalla Legge per il primo luglio 2017, è stato attuato il 12 agosto 2017.</a:t>
            </a:r>
          </a:p>
          <a:p>
            <a:pPr algn="just"/>
            <a:endParaRPr lang="it-IT" sz="1600" dirty="0">
              <a:solidFill>
                <a:srgbClr val="343F59"/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1600" dirty="0">
                <a:solidFill>
                  <a:srgbClr val="343F59"/>
                </a:solidFill>
                <a:latin typeface="Calibri" panose="020F0502020204030204" pitchFamily="34" charset="0"/>
              </a:rPr>
              <a:t>Il nuovo impianto normativo prevede un rafforzamento degli adempimenti da parte di tutti i soggetti che concedono Aiuti e risponde all’esigenza di disporre di uno strumento attendibile ed efficace per la verifica del rispetto delle intensità degli aiuti, dei massimali e delle regole sul cumulo degli aiuti di Stato, ovvero sul livello di rischio dello stesso.</a:t>
            </a:r>
          </a:p>
          <a:p>
            <a:pPr algn="just"/>
            <a:endParaRPr lang="it-IT" sz="1600" dirty="0">
              <a:solidFill>
                <a:srgbClr val="343F59"/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1600" dirty="0">
                <a:solidFill>
                  <a:srgbClr val="343F59"/>
                </a:solidFill>
                <a:latin typeface="Calibri" panose="020F0502020204030204" pitchFamily="34" charset="0"/>
              </a:rPr>
              <a:t>A partire quindi dal </a:t>
            </a:r>
            <a:r>
              <a:rPr lang="it-IT" sz="1600" i="1" dirty="0">
                <a:solidFill>
                  <a:srgbClr val="343F59"/>
                </a:solidFill>
                <a:latin typeface="Calibri" panose="020F0502020204030204" pitchFamily="34" charset="0"/>
              </a:rPr>
              <a:t>12 agosto 17</a:t>
            </a:r>
            <a:r>
              <a:rPr lang="it-IT" sz="1600" dirty="0">
                <a:solidFill>
                  <a:srgbClr val="343F59"/>
                </a:solidFill>
                <a:latin typeface="Calibri" panose="020F0502020204030204" pitchFamily="34" charset="0"/>
              </a:rPr>
              <a:t>, l’adempimento degli obblighi di interrogazione del </a:t>
            </a:r>
            <a:r>
              <a:rPr lang="it-IT" sz="1600" i="1" dirty="0">
                <a:solidFill>
                  <a:srgbClr val="343F59"/>
                </a:solidFill>
                <a:latin typeface="Calibri" panose="020F0502020204030204" pitchFamily="34" charset="0"/>
              </a:rPr>
              <a:t>Registro Nazionale degli Aiuti </a:t>
            </a:r>
            <a:r>
              <a:rPr lang="it-IT" sz="1600" dirty="0">
                <a:solidFill>
                  <a:srgbClr val="343F59"/>
                </a:solidFill>
                <a:latin typeface="Calibri" panose="020F0502020204030204" pitchFamily="34" charset="0"/>
              </a:rPr>
              <a:t>costituisce condizione legale di efficacia dei provvedimenti che dispongono concessioni ed erogazione degli aiuti.</a:t>
            </a:r>
          </a:p>
          <a:p>
            <a:pPr algn="just"/>
            <a:endParaRPr lang="it-IT" sz="1600" dirty="0">
              <a:solidFill>
                <a:srgbClr val="343F59"/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1600" dirty="0">
                <a:solidFill>
                  <a:srgbClr val="343F59"/>
                </a:solidFill>
                <a:latin typeface="Calibri" panose="020F0502020204030204" pitchFamily="34" charset="0"/>
              </a:rPr>
              <a:t>Il </a:t>
            </a:r>
            <a:r>
              <a:rPr lang="it-IT" sz="1600" i="1" dirty="0">
                <a:solidFill>
                  <a:srgbClr val="343F59"/>
                </a:solidFill>
                <a:latin typeface="Calibri" panose="020F0502020204030204" pitchFamily="34" charset="0"/>
              </a:rPr>
              <a:t>Regolamento di Attuazione</a:t>
            </a:r>
            <a:r>
              <a:rPr lang="it-IT" sz="1600" dirty="0">
                <a:solidFill>
                  <a:srgbClr val="343F59"/>
                </a:solidFill>
                <a:latin typeface="Calibri" panose="020F0502020204030204" pitchFamily="34" charset="0"/>
              </a:rPr>
              <a:t>, previsto con la citata legge pubblicato il 28 luglio 2017; stabilisce la disciplina di funzionamento del Registro Nazionale degli Aiuti, le modalità operative per la raccolta, la gestione e il controllo dei dati e delle informazioni in esso contenute, i contenuti specifici e le modalità per l'espletamento degli obblighi di verifica.</a:t>
            </a:r>
          </a:p>
          <a:p>
            <a:pPr algn="just"/>
            <a:endParaRPr lang="it-IT" sz="1600" dirty="0">
              <a:solidFill>
                <a:srgbClr val="343F5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935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2" name="Picture 8" descr="http://www.mobilitytech.it/_media/images/ministero_sviluppo_economico%20cop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488" y="80964"/>
            <a:ext cx="10287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3" name="Picture 2" descr="C:\Users\gloria.nano\Downloads\UE_FES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50800"/>
            <a:ext cx="7715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92151"/>
            <a:ext cx="914400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5" name="Rettangolo 13"/>
          <p:cNvSpPr>
            <a:spLocks noChangeArrowheads="1"/>
          </p:cNvSpPr>
          <p:nvPr/>
        </p:nvSpPr>
        <p:spPr bwMode="auto">
          <a:xfrm>
            <a:off x="1524000" y="829232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it-IT" altLang="it-IT" sz="1800" b="1" dirty="0">
                <a:solidFill>
                  <a:srgbClr val="FFFFFF"/>
                </a:solidFill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Il Registro Nazionale degli Aiuti - Perimetro di applicazione</a:t>
            </a:r>
          </a:p>
        </p:txBody>
      </p:sp>
      <p:pic>
        <p:nvPicPr>
          <p:cNvPr id="17426" name="Picture 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96839"/>
            <a:ext cx="16446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2"/>
          <p:cNvSpPr txBox="1">
            <a:spLocks noChangeArrowheads="1"/>
          </p:cNvSpPr>
          <p:nvPr/>
        </p:nvSpPr>
        <p:spPr bwMode="auto">
          <a:xfrm>
            <a:off x="1911042" y="1656523"/>
            <a:ext cx="833288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900"/>
              </a:spcBef>
              <a:defRPr/>
            </a:pPr>
            <a:r>
              <a:rPr lang="it-IT" sz="1600" dirty="0">
                <a:solidFill>
                  <a:srgbClr val="343F59"/>
                </a:solidFill>
                <a:latin typeface="Calibri" panose="020F0502020204030204" pitchFamily="34" charset="0"/>
              </a:rPr>
              <a:t>Obiettivo prioritario è quello di censire e rendere disponibile in fase di interrogazione del Registro l’intero panorama delle misure di aiuto alle imprese gestite da soggetti pubblici e privati in qualsiasi forma (contributi, sovvenzioni, sussidi e altri ausili finanziari):</a:t>
            </a:r>
          </a:p>
          <a:p>
            <a:pPr marL="257175" indent="-266700" algn="just">
              <a:spcBef>
                <a:spcPts val="9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it-IT" sz="1600" dirty="0">
              <a:solidFill>
                <a:srgbClr val="343F59"/>
              </a:solidFill>
              <a:latin typeface="Calibri" panose="020F0502020204030204" pitchFamily="34" charset="0"/>
            </a:endParaRPr>
          </a:p>
          <a:p>
            <a:pPr marL="257175" indent="-266700" algn="just">
              <a:spcBef>
                <a:spcPts val="9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it-IT" sz="1600" dirty="0">
              <a:solidFill>
                <a:srgbClr val="343F59"/>
              </a:solidFill>
              <a:latin typeface="Calibri" panose="020F0502020204030204" pitchFamily="34" charset="0"/>
            </a:endParaRPr>
          </a:p>
          <a:p>
            <a:pPr marL="257175" indent="-266700" algn="just">
              <a:spcBef>
                <a:spcPts val="9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it-IT" sz="1600" dirty="0">
              <a:solidFill>
                <a:srgbClr val="343F59"/>
              </a:solidFill>
              <a:latin typeface="Calibri" panose="020F0502020204030204" pitchFamily="34" charset="0"/>
            </a:endParaRPr>
          </a:p>
          <a:p>
            <a:pPr marL="257175" indent="-266700" algn="just">
              <a:spcBef>
                <a:spcPts val="9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it-IT" sz="1600" dirty="0">
              <a:solidFill>
                <a:srgbClr val="343F59"/>
              </a:solidFill>
              <a:latin typeface="Calibri" panose="020F0502020204030204" pitchFamily="34" charset="0"/>
            </a:endParaRPr>
          </a:p>
          <a:p>
            <a:pPr marL="714375" lvl="1" indent="-266700" algn="just">
              <a:spcBef>
                <a:spcPts val="900"/>
              </a:spcBef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it-IT" sz="1600" dirty="0">
                <a:solidFill>
                  <a:srgbClr val="343F59"/>
                </a:solidFill>
                <a:latin typeface="Calibri" panose="020F0502020204030204" pitchFamily="34" charset="0"/>
              </a:rPr>
              <a:t>Registro delle misure di aiuto alle imprese (anagrafica misure)</a:t>
            </a:r>
          </a:p>
          <a:p>
            <a:pPr marL="714375" lvl="1" indent="-266700" algn="just">
              <a:spcBef>
                <a:spcPts val="900"/>
              </a:spcBef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it-IT" sz="1600" dirty="0">
                <a:solidFill>
                  <a:srgbClr val="343F59"/>
                </a:solidFill>
                <a:latin typeface="Calibri" panose="020F0502020204030204" pitchFamily="34" charset="0"/>
              </a:rPr>
              <a:t>Registro delle singole agevolazioni concesse ai beneficiari (censimento singole concessioni/variazioni)</a:t>
            </a:r>
          </a:p>
          <a:p>
            <a:pPr marL="447675" lvl="1" algn="just">
              <a:spcBef>
                <a:spcPts val="900"/>
              </a:spcBef>
              <a:buClr>
                <a:srgbClr val="C00000"/>
              </a:buClr>
              <a:defRPr/>
            </a:pPr>
            <a:endParaRPr lang="it-IT" sz="1600" dirty="0">
              <a:solidFill>
                <a:srgbClr val="343F59"/>
              </a:solidFill>
              <a:latin typeface="Calibri" panose="020F0502020204030204" pitchFamily="34" charset="0"/>
            </a:endParaRPr>
          </a:p>
          <a:p>
            <a:pPr indent="-9525" algn="just">
              <a:spcBef>
                <a:spcPts val="900"/>
              </a:spcBef>
              <a:buClr>
                <a:srgbClr val="C00000"/>
              </a:buClr>
              <a:defRPr/>
            </a:pPr>
            <a:r>
              <a:rPr lang="it-IT" sz="1600" dirty="0">
                <a:solidFill>
                  <a:srgbClr val="343F59"/>
                </a:solidFill>
                <a:latin typeface="Calibri" panose="020F0502020204030204" pitchFamily="34" charset="0"/>
              </a:rPr>
              <a:t>Le informazioni e le registrazioni degli aiuti relative agli aiuti nei settori agricoltura e pesca continuano ad essere contenute nei registri SIAN e SIPA già esistenti per i predetti settori e sono rese disponibili ai Soggetti gestori per il tramite del Registro nazionale aiuti attraverso i criteri di integrazione e interoperabilità</a:t>
            </a:r>
            <a:endParaRPr lang="it-IT" sz="1500" i="1" dirty="0">
              <a:solidFill>
                <a:schemeClr val="accent4"/>
              </a:solidFill>
            </a:endParaRPr>
          </a:p>
        </p:txBody>
      </p:sp>
      <p:sp>
        <p:nvSpPr>
          <p:cNvPr id="17" name="Ovale 16"/>
          <p:cNvSpPr/>
          <p:nvPr/>
        </p:nvSpPr>
        <p:spPr>
          <a:xfrm>
            <a:off x="2752572" y="2837670"/>
            <a:ext cx="1656184" cy="1008112"/>
          </a:xfrm>
          <a:prstGeom prst="ellips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Ovale 17"/>
          <p:cNvSpPr/>
          <p:nvPr/>
        </p:nvSpPr>
        <p:spPr>
          <a:xfrm>
            <a:off x="7393336" y="2806200"/>
            <a:ext cx="1944216" cy="967573"/>
          </a:xfrm>
          <a:prstGeom prst="ellips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2"/>
                </a:solidFill>
              </a:rPr>
              <a:t>AIUTI NOTIFICATI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824580" y="3043711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AIUTI DE MINIMIS</a:t>
            </a:r>
          </a:p>
        </p:txBody>
      </p:sp>
      <p:sp>
        <p:nvSpPr>
          <p:cNvPr id="20" name="Ovale 19"/>
          <p:cNvSpPr/>
          <p:nvPr/>
        </p:nvSpPr>
        <p:spPr>
          <a:xfrm>
            <a:off x="5011324" y="2823540"/>
            <a:ext cx="1800200" cy="989990"/>
          </a:xfrm>
          <a:prstGeom prst="ellips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2"/>
                </a:solidFill>
              </a:rPr>
              <a:t>AIUTI ESENTATI</a:t>
            </a:r>
          </a:p>
        </p:txBody>
      </p:sp>
    </p:spTree>
    <p:extLst>
      <p:ext uri="{BB962C8B-B14F-4D97-AF65-F5344CB8AC3E}">
        <p14:creationId xmlns:p14="http://schemas.microsoft.com/office/powerpoint/2010/main" val="2890523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entagono 22"/>
          <p:cNvSpPr/>
          <p:nvPr/>
        </p:nvSpPr>
        <p:spPr>
          <a:xfrm>
            <a:off x="4939264" y="2360950"/>
            <a:ext cx="7189593" cy="614591"/>
          </a:xfrm>
          <a:prstGeom prst="homePlate">
            <a:avLst>
              <a:gd name="adj" fmla="val 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SOGGETTO CONCEDENTE</a:t>
            </a:r>
          </a:p>
        </p:txBody>
      </p:sp>
      <p:sp>
        <p:nvSpPr>
          <p:cNvPr id="16" name="Pentagono 15"/>
          <p:cNvSpPr/>
          <p:nvPr/>
        </p:nvSpPr>
        <p:spPr>
          <a:xfrm>
            <a:off x="44639" y="2360950"/>
            <a:ext cx="4834659" cy="614591"/>
          </a:xfrm>
          <a:prstGeom prst="homePlate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AUTORITA’ RESPONSABILE</a:t>
            </a:r>
          </a:p>
        </p:txBody>
      </p:sp>
      <p:sp>
        <p:nvSpPr>
          <p:cNvPr id="4" name="Pentagono 3">
            <a:hlinkClick r:id="rId2" action="ppaction://hlinksldjump"/>
          </p:cNvPr>
          <p:cNvSpPr/>
          <p:nvPr/>
        </p:nvSpPr>
        <p:spPr>
          <a:xfrm>
            <a:off x="44638" y="1096878"/>
            <a:ext cx="2473712" cy="1212638"/>
          </a:xfrm>
          <a:prstGeom prst="homePlate">
            <a:avLst>
              <a:gd name="adj" fmla="val 16332"/>
            </a:avLst>
          </a:prstGeom>
          <a:solidFill>
            <a:srgbClr val="F5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DEFINIZIONE DELLA</a:t>
            </a:r>
          </a:p>
          <a:p>
            <a:pPr algn="ctr"/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MISURA DI AIUTO</a:t>
            </a:r>
          </a:p>
        </p:txBody>
      </p:sp>
      <p:sp>
        <p:nvSpPr>
          <p:cNvPr id="5" name="Gallone 4">
            <a:hlinkClick r:id="rId3" action="ppaction://hlinksldjump"/>
          </p:cNvPr>
          <p:cNvSpPr/>
          <p:nvPr/>
        </p:nvSpPr>
        <p:spPr>
          <a:xfrm>
            <a:off x="2371871" y="1096878"/>
            <a:ext cx="2732280" cy="1212637"/>
          </a:xfrm>
          <a:prstGeom prst="chevron">
            <a:avLst>
              <a:gd name="adj" fmla="val 17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ADOZIONE</a:t>
            </a:r>
            <a:b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BANDO / PROCEDURA ATTUATIVA</a:t>
            </a:r>
          </a:p>
          <a:p>
            <a:pPr algn="ctr"/>
            <a:endParaRPr lang="it-IT" sz="160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0" name="Gallone 9">
            <a:hlinkClick r:id="rId3" action="ppaction://hlinksldjump"/>
          </p:cNvPr>
          <p:cNvSpPr/>
          <p:nvPr/>
        </p:nvSpPr>
        <p:spPr>
          <a:xfrm>
            <a:off x="4939264" y="1089626"/>
            <a:ext cx="1889445" cy="1219889"/>
          </a:xfrm>
          <a:prstGeom prst="chevron">
            <a:avLst>
              <a:gd name="adj" fmla="val 170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RICEZIONE DOMANDE E</a:t>
            </a:r>
          </a:p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ISTRUTTORIA</a:t>
            </a:r>
          </a:p>
        </p:txBody>
      </p:sp>
      <p:sp>
        <p:nvSpPr>
          <p:cNvPr id="18" name="Gallone 17"/>
          <p:cNvSpPr/>
          <p:nvPr/>
        </p:nvSpPr>
        <p:spPr>
          <a:xfrm>
            <a:off x="6663139" y="1089626"/>
            <a:ext cx="2001176" cy="1219889"/>
          </a:xfrm>
          <a:prstGeom prst="chevron">
            <a:avLst>
              <a:gd name="adj" fmla="val 17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CONCESSIONE</a:t>
            </a:r>
          </a:p>
          <a:p>
            <a:pPr algn="ctr"/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AIUTO INDIVIDUALE</a:t>
            </a:r>
          </a:p>
          <a:p>
            <a:pPr algn="ctr"/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WEB o WS</a:t>
            </a:r>
          </a:p>
        </p:txBody>
      </p:sp>
      <p:sp>
        <p:nvSpPr>
          <p:cNvPr id="20" name="Gallone 19"/>
          <p:cNvSpPr/>
          <p:nvPr/>
        </p:nvSpPr>
        <p:spPr>
          <a:xfrm>
            <a:off x="10305745" y="1089626"/>
            <a:ext cx="1808123" cy="1219889"/>
          </a:xfrm>
          <a:custGeom>
            <a:avLst/>
            <a:gdLst>
              <a:gd name="connsiteX0" fmla="*/ 0 w 2093626"/>
              <a:gd name="connsiteY0" fmla="*/ 0 h 1197647"/>
              <a:gd name="connsiteX1" fmla="*/ 1890026 w 2093626"/>
              <a:gd name="connsiteY1" fmla="*/ 0 h 1197647"/>
              <a:gd name="connsiteX2" fmla="*/ 2093626 w 2093626"/>
              <a:gd name="connsiteY2" fmla="*/ 598824 h 1197647"/>
              <a:gd name="connsiteX3" fmla="*/ 1890026 w 2093626"/>
              <a:gd name="connsiteY3" fmla="*/ 1197647 h 1197647"/>
              <a:gd name="connsiteX4" fmla="*/ 0 w 2093626"/>
              <a:gd name="connsiteY4" fmla="*/ 1197647 h 1197647"/>
              <a:gd name="connsiteX5" fmla="*/ 203600 w 2093626"/>
              <a:gd name="connsiteY5" fmla="*/ 598824 h 1197647"/>
              <a:gd name="connsiteX6" fmla="*/ 0 w 2093626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1890026 w 2103877"/>
              <a:gd name="connsiteY3" fmla="*/ 1197647 h 1197647"/>
              <a:gd name="connsiteX4" fmla="*/ 0 w 2103877"/>
              <a:gd name="connsiteY4" fmla="*/ 1197647 h 1197647"/>
              <a:gd name="connsiteX5" fmla="*/ 203600 w 2103877"/>
              <a:gd name="connsiteY5" fmla="*/ 598824 h 1197647"/>
              <a:gd name="connsiteX6" fmla="*/ 0 w 2103877"/>
              <a:gd name="connsiteY6" fmla="*/ 0 h 1197647"/>
              <a:gd name="connsiteX0" fmla="*/ 0 w 2111251"/>
              <a:gd name="connsiteY0" fmla="*/ 0 h 1197647"/>
              <a:gd name="connsiteX1" fmla="*/ 2103877 w 2111251"/>
              <a:gd name="connsiteY1" fmla="*/ 7374 h 1197647"/>
              <a:gd name="connsiteX2" fmla="*/ 2093626 w 2111251"/>
              <a:gd name="connsiteY2" fmla="*/ 598824 h 1197647"/>
              <a:gd name="connsiteX3" fmla="*/ 2111251 w 2111251"/>
              <a:gd name="connsiteY3" fmla="*/ 1190273 h 1197647"/>
              <a:gd name="connsiteX4" fmla="*/ 0 w 2111251"/>
              <a:gd name="connsiteY4" fmla="*/ 1197647 h 1197647"/>
              <a:gd name="connsiteX5" fmla="*/ 203600 w 2111251"/>
              <a:gd name="connsiteY5" fmla="*/ 598824 h 1197647"/>
              <a:gd name="connsiteX6" fmla="*/ 0 w 2111251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2103877 w 2103877"/>
              <a:gd name="connsiteY3" fmla="*/ 1190273 h 1197647"/>
              <a:gd name="connsiteX4" fmla="*/ 0 w 2103877"/>
              <a:gd name="connsiteY4" fmla="*/ 1197647 h 1197647"/>
              <a:gd name="connsiteX5" fmla="*/ 203600 w 2103877"/>
              <a:gd name="connsiteY5" fmla="*/ 598824 h 1197647"/>
              <a:gd name="connsiteX6" fmla="*/ 0 w 2103877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2103877 w 2103877"/>
              <a:gd name="connsiteY3" fmla="*/ 1190273 h 1197647"/>
              <a:gd name="connsiteX4" fmla="*/ 0 w 2103877"/>
              <a:gd name="connsiteY4" fmla="*/ 1197647 h 1197647"/>
              <a:gd name="connsiteX5" fmla="*/ 203600 w 2103877"/>
              <a:gd name="connsiteY5" fmla="*/ 598824 h 1197647"/>
              <a:gd name="connsiteX6" fmla="*/ 0 w 2103877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2103877 w 2103877"/>
              <a:gd name="connsiteY3" fmla="*/ 1190273 h 1197647"/>
              <a:gd name="connsiteX4" fmla="*/ 0 w 2103877"/>
              <a:gd name="connsiteY4" fmla="*/ 1197647 h 1197647"/>
              <a:gd name="connsiteX5" fmla="*/ 203600 w 2103877"/>
              <a:gd name="connsiteY5" fmla="*/ 598824 h 1197647"/>
              <a:gd name="connsiteX6" fmla="*/ 0 w 2103877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2103877 w 2103877"/>
              <a:gd name="connsiteY3" fmla="*/ 1190273 h 1197647"/>
              <a:gd name="connsiteX4" fmla="*/ 0 w 2103877"/>
              <a:gd name="connsiteY4" fmla="*/ 1197647 h 1197647"/>
              <a:gd name="connsiteX5" fmla="*/ 238484 w 2103877"/>
              <a:gd name="connsiteY5" fmla="*/ 598824 h 1197647"/>
              <a:gd name="connsiteX6" fmla="*/ 0 w 2103877"/>
              <a:gd name="connsiteY6" fmla="*/ 0 h 119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877" h="1197647">
                <a:moveTo>
                  <a:pt x="0" y="0"/>
                </a:moveTo>
                <a:lnTo>
                  <a:pt x="2103877" y="7374"/>
                </a:lnTo>
                <a:lnTo>
                  <a:pt x="2093626" y="598824"/>
                </a:lnTo>
                <a:lnTo>
                  <a:pt x="2103877" y="1190273"/>
                </a:lnTo>
                <a:lnTo>
                  <a:pt x="0" y="1197647"/>
                </a:lnTo>
                <a:lnTo>
                  <a:pt x="238484" y="598824"/>
                </a:lnTo>
                <a:lnTo>
                  <a:pt x="0" y="0"/>
                </a:lnTo>
                <a:close/>
              </a:path>
            </a:pathLst>
          </a:custGeom>
          <a:solidFill>
            <a:srgbClr val="65A2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VARIAZIONI CONCESSIONE </a:t>
            </a:r>
          </a:p>
          <a:p>
            <a:pPr algn="ctr"/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E CHIUSURA</a:t>
            </a:r>
          </a:p>
          <a:p>
            <a:pPr lvl="1"/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WEB o WS</a:t>
            </a:r>
          </a:p>
        </p:txBody>
      </p:sp>
      <p:sp>
        <p:nvSpPr>
          <p:cNvPr id="2" name="Freccia in giù 1"/>
          <p:cNvSpPr/>
          <p:nvPr/>
        </p:nvSpPr>
        <p:spPr>
          <a:xfrm>
            <a:off x="2383289" y="3051970"/>
            <a:ext cx="716692" cy="360561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2" name="Freccia in giù 11"/>
          <p:cNvSpPr/>
          <p:nvPr/>
        </p:nvSpPr>
        <p:spPr>
          <a:xfrm>
            <a:off x="8274721" y="3051970"/>
            <a:ext cx="716692" cy="360561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Ovale 2"/>
          <p:cNvSpPr/>
          <p:nvPr/>
        </p:nvSpPr>
        <p:spPr>
          <a:xfrm>
            <a:off x="797505" y="3440242"/>
            <a:ext cx="3888260" cy="101463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IL SOGGETTO DI NATURA PUBBLICA O PRIVATA RESPONSABILE </a:t>
            </a:r>
          </a:p>
          <a:p>
            <a:pPr algn="ctr"/>
            <a:r>
              <a:rPr lang="it-IT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DELLA REGISTRAZIONE DEL </a:t>
            </a:r>
            <a:r>
              <a:rPr lang="it-IT" sz="1100" i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REGIME DI AIUTI </a:t>
            </a:r>
            <a:r>
              <a:rPr lang="it-IT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O DELL’</a:t>
            </a:r>
            <a:r>
              <a:rPr lang="it-IT" sz="1100" i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AIUTO AD HOC</a:t>
            </a:r>
          </a:p>
        </p:txBody>
      </p:sp>
      <p:sp>
        <p:nvSpPr>
          <p:cNvPr id="14" name="Ovale 13"/>
          <p:cNvSpPr/>
          <p:nvPr/>
        </p:nvSpPr>
        <p:spPr>
          <a:xfrm>
            <a:off x="6688937" y="3440242"/>
            <a:ext cx="3888260" cy="101463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SOGGETTO DI NATURA PUBBLICA O PRIVATA CHE CONCEDE AIUTI INDIVIDUALI</a:t>
            </a:r>
            <a:endParaRPr lang="it-IT" sz="1100" i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172051" y="4909279"/>
            <a:ext cx="5659907" cy="185834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0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Le Autorità Responsabili di “natura pubblica” che coincidono con una AOO, si accreditano al Registro attraverso una specifica funzione messa a disposizione dal Registro nella pagina di accesso all’Area Riservata. Il Registro identifica l’Autorità grazie all’interoperabilità con l’Indice delle Pubbliche Amministrazioni (</a:t>
            </a:r>
            <a:r>
              <a:rPr lang="it-IT" sz="10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  <a:hlinkClick r:id="rId4"/>
              </a:rPr>
              <a:t>www.indicepa.gov.it</a:t>
            </a:r>
            <a:r>
              <a:rPr lang="it-IT" sz="10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 ) attraverso i riferimenti identificativi (Codice IPA e Codice AOO) dell’Amministrazione nell’IPA.</a:t>
            </a:r>
          </a:p>
          <a:p>
            <a:pPr algn="just"/>
            <a:endParaRPr lang="it-IT" sz="100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just"/>
            <a:r>
              <a:rPr lang="it-IT" sz="10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Le Autorità Responsabili che non coincidono con una AOO o quelle di “natura privata” possono richiedere di essere accreditati </a:t>
            </a:r>
            <a:r>
              <a:rPr lang="it-IT" sz="100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a </a:t>
            </a:r>
            <a:r>
              <a:rPr lang="it-IT" sz="100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  <a:hlinkClick r:id="rId5"/>
              </a:rPr>
              <a:t>rna</a:t>
            </a:r>
            <a:r>
              <a:rPr lang="it-IT" sz="10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  <a:hlinkClick r:id="rId5"/>
              </a:rPr>
              <a:t>.supporto@mise.gov.it</a:t>
            </a:r>
            <a:r>
              <a:rPr lang="it-IT" sz="10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.</a:t>
            </a:r>
          </a:p>
          <a:p>
            <a:pPr algn="just"/>
            <a:endParaRPr lang="it-IT" sz="100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just"/>
            <a:r>
              <a:rPr lang="it-IT" sz="10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Le credenziali vengono inoltrate alla casella di posta istituzionale dell’Autorità e sono associate al Referente per gli Adempimenti verso il Registro comunicato in sede di accreditamento.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5911702" y="4909279"/>
            <a:ext cx="5999801" cy="185834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05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Il Soggetto concedente viene accreditato dall’Autorità Responsabile della misura agevolativa con l’utenza dell’Amministratore dell’Autorità; </a:t>
            </a:r>
          </a:p>
          <a:p>
            <a:pPr algn="just"/>
            <a:r>
              <a:rPr lang="it-IT" sz="105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Per accreditare un Soggetto concedente è necessario creare un Ufficio Gestore e associarlo al </a:t>
            </a:r>
            <a:r>
              <a:rPr lang="it-IT" sz="1050" i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bando/procedura attuativa </a:t>
            </a:r>
            <a:r>
              <a:rPr lang="it-IT" sz="105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della </a:t>
            </a:r>
            <a:r>
              <a:rPr lang="it-IT" sz="1050" i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misura.</a:t>
            </a:r>
          </a:p>
          <a:p>
            <a:pPr algn="just"/>
            <a:r>
              <a:rPr lang="it-IT" sz="105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L’Ufficio Gestore può essere: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it-IT" sz="105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INTERNO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it-IT" sz="105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ESTERNO PUBBLICO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it-IT" sz="105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ESTERNO PRIVATO</a:t>
            </a:r>
          </a:p>
          <a:p>
            <a:pPr algn="just"/>
            <a:r>
              <a:rPr lang="it-IT" sz="105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In caso di Ufficio INTERNO il soggetto concedente viene identificato con l’Autorità Responsabile</a:t>
            </a:r>
          </a:p>
          <a:p>
            <a:pPr algn="just"/>
            <a:r>
              <a:rPr lang="it-IT" sz="105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In caso di Ufficio ESTERNO il soggetto concedente viene identificato con il codice fiscale se privato o con i Codici IPA e AOO se pubblico </a:t>
            </a:r>
          </a:p>
        </p:txBody>
      </p:sp>
      <p:sp>
        <p:nvSpPr>
          <p:cNvPr id="19" name="Freccia in giù 18"/>
          <p:cNvSpPr/>
          <p:nvPr/>
        </p:nvSpPr>
        <p:spPr>
          <a:xfrm>
            <a:off x="2394203" y="4518782"/>
            <a:ext cx="716692" cy="360561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1" name="Freccia in giù 20"/>
          <p:cNvSpPr/>
          <p:nvPr/>
        </p:nvSpPr>
        <p:spPr>
          <a:xfrm>
            <a:off x="8280644" y="4518781"/>
            <a:ext cx="716692" cy="360561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4" name="Gallone 23">
            <a:hlinkClick r:id="rId6" action="ppaction://hlinksldjump"/>
          </p:cNvPr>
          <p:cNvSpPr/>
          <p:nvPr/>
        </p:nvSpPr>
        <p:spPr>
          <a:xfrm>
            <a:off x="8507614" y="1084631"/>
            <a:ext cx="1949663" cy="1219889"/>
          </a:xfrm>
          <a:prstGeom prst="chevron">
            <a:avLst>
              <a:gd name="adj" fmla="val 17000"/>
            </a:avLst>
          </a:prstGeom>
          <a:solidFill>
            <a:srgbClr val="84B4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EROGAZIONI</a:t>
            </a:r>
          </a:p>
        </p:txBody>
      </p:sp>
      <p:pic>
        <p:nvPicPr>
          <p:cNvPr id="22" name="Picture 8" descr="http://www.mobilitytech.it/_media/images/ministero_sviluppo_economico%20copia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488" y="80964"/>
            <a:ext cx="10287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 descr="C:\Users\gloria.nano\Downloads\UE_FESR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50800"/>
            <a:ext cx="7715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7" y="523012"/>
            <a:ext cx="1206923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96839"/>
            <a:ext cx="16446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ttangolo 13"/>
          <p:cNvSpPr>
            <a:spLocks noChangeArrowheads="1"/>
          </p:cNvSpPr>
          <p:nvPr/>
        </p:nvSpPr>
        <p:spPr bwMode="auto">
          <a:xfrm>
            <a:off x="59627" y="566083"/>
            <a:ext cx="120692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solidFill>
                  <a:srgbClr val="FFFFFF"/>
                </a:solidFill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Il Registro Nazionale degli Aiuti: Il processo di registrazione degli Aiuti nell’RNA</a:t>
            </a:r>
          </a:p>
        </p:txBody>
      </p:sp>
    </p:spTree>
    <p:extLst>
      <p:ext uri="{BB962C8B-B14F-4D97-AF65-F5344CB8AC3E}">
        <p14:creationId xmlns:p14="http://schemas.microsoft.com/office/powerpoint/2010/main" val="139911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6" grpId="0" animBg="1"/>
      <p:bldP spid="4" grpId="0" animBg="1"/>
      <p:bldP spid="5" grpId="0" animBg="1"/>
      <p:bldP spid="10" grpId="0" animBg="1"/>
      <p:bldP spid="18" grpId="0" animBg="1"/>
      <p:bldP spid="20" grpId="0" animBg="1"/>
      <p:bldP spid="2" grpId="0" animBg="1"/>
      <p:bldP spid="12" grpId="0" animBg="1"/>
      <p:bldP spid="3" grpId="0" animBg="1"/>
      <p:bldP spid="14" grpId="0" animBg="1"/>
      <p:bldP spid="7" grpId="0" animBg="1"/>
      <p:bldP spid="17" grpId="0" animBg="1"/>
      <p:bldP spid="19" grpId="0" animBg="1"/>
      <p:bldP spid="21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entagono 28">
            <a:hlinkClick r:id="rId2" action="ppaction://hlinksldjump"/>
          </p:cNvPr>
          <p:cNvSpPr/>
          <p:nvPr/>
        </p:nvSpPr>
        <p:spPr>
          <a:xfrm>
            <a:off x="44638" y="617198"/>
            <a:ext cx="2908424" cy="1212638"/>
          </a:xfrm>
          <a:prstGeom prst="homePlate">
            <a:avLst>
              <a:gd name="adj" fmla="val 16332"/>
            </a:avLst>
          </a:prstGeom>
          <a:solidFill>
            <a:srgbClr val="F5F9FD"/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DEFINIZIONE DELLA</a:t>
            </a:r>
          </a:p>
          <a:p>
            <a:pPr algn="ctr"/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MISURA DI AIUTO</a:t>
            </a:r>
          </a:p>
        </p:txBody>
      </p:sp>
      <p:sp>
        <p:nvSpPr>
          <p:cNvPr id="30" name="Gallone 29">
            <a:hlinkClick r:id="rId3" action="ppaction://hlinksldjump"/>
          </p:cNvPr>
          <p:cNvSpPr/>
          <p:nvPr/>
        </p:nvSpPr>
        <p:spPr>
          <a:xfrm>
            <a:off x="2804013" y="625040"/>
            <a:ext cx="2471693" cy="1212637"/>
          </a:xfrm>
          <a:prstGeom prst="chevron">
            <a:avLst>
              <a:gd name="adj" fmla="val 17000"/>
            </a:avLst>
          </a:prstGeom>
          <a:solidFill>
            <a:schemeClr val="accent1">
              <a:lumMod val="20000"/>
              <a:lumOff val="8000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ADOZIONE</a:t>
            </a:r>
            <a:b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BANDO/ </a:t>
            </a:r>
          </a:p>
          <a:p>
            <a:pPr algn="ctr"/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PROCEDURA ATTUATIVA</a:t>
            </a:r>
          </a:p>
          <a:p>
            <a:pPr algn="ctr"/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33" name="Gallone 19"/>
          <p:cNvSpPr/>
          <p:nvPr/>
        </p:nvSpPr>
        <p:spPr>
          <a:xfrm>
            <a:off x="10343220" y="609946"/>
            <a:ext cx="1808123" cy="1219889"/>
          </a:xfrm>
          <a:custGeom>
            <a:avLst/>
            <a:gdLst>
              <a:gd name="connsiteX0" fmla="*/ 0 w 2093626"/>
              <a:gd name="connsiteY0" fmla="*/ 0 h 1197647"/>
              <a:gd name="connsiteX1" fmla="*/ 1890026 w 2093626"/>
              <a:gd name="connsiteY1" fmla="*/ 0 h 1197647"/>
              <a:gd name="connsiteX2" fmla="*/ 2093626 w 2093626"/>
              <a:gd name="connsiteY2" fmla="*/ 598824 h 1197647"/>
              <a:gd name="connsiteX3" fmla="*/ 1890026 w 2093626"/>
              <a:gd name="connsiteY3" fmla="*/ 1197647 h 1197647"/>
              <a:gd name="connsiteX4" fmla="*/ 0 w 2093626"/>
              <a:gd name="connsiteY4" fmla="*/ 1197647 h 1197647"/>
              <a:gd name="connsiteX5" fmla="*/ 203600 w 2093626"/>
              <a:gd name="connsiteY5" fmla="*/ 598824 h 1197647"/>
              <a:gd name="connsiteX6" fmla="*/ 0 w 2093626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1890026 w 2103877"/>
              <a:gd name="connsiteY3" fmla="*/ 1197647 h 1197647"/>
              <a:gd name="connsiteX4" fmla="*/ 0 w 2103877"/>
              <a:gd name="connsiteY4" fmla="*/ 1197647 h 1197647"/>
              <a:gd name="connsiteX5" fmla="*/ 203600 w 2103877"/>
              <a:gd name="connsiteY5" fmla="*/ 598824 h 1197647"/>
              <a:gd name="connsiteX6" fmla="*/ 0 w 2103877"/>
              <a:gd name="connsiteY6" fmla="*/ 0 h 1197647"/>
              <a:gd name="connsiteX0" fmla="*/ 0 w 2111251"/>
              <a:gd name="connsiteY0" fmla="*/ 0 h 1197647"/>
              <a:gd name="connsiteX1" fmla="*/ 2103877 w 2111251"/>
              <a:gd name="connsiteY1" fmla="*/ 7374 h 1197647"/>
              <a:gd name="connsiteX2" fmla="*/ 2093626 w 2111251"/>
              <a:gd name="connsiteY2" fmla="*/ 598824 h 1197647"/>
              <a:gd name="connsiteX3" fmla="*/ 2111251 w 2111251"/>
              <a:gd name="connsiteY3" fmla="*/ 1190273 h 1197647"/>
              <a:gd name="connsiteX4" fmla="*/ 0 w 2111251"/>
              <a:gd name="connsiteY4" fmla="*/ 1197647 h 1197647"/>
              <a:gd name="connsiteX5" fmla="*/ 203600 w 2111251"/>
              <a:gd name="connsiteY5" fmla="*/ 598824 h 1197647"/>
              <a:gd name="connsiteX6" fmla="*/ 0 w 2111251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2103877 w 2103877"/>
              <a:gd name="connsiteY3" fmla="*/ 1190273 h 1197647"/>
              <a:gd name="connsiteX4" fmla="*/ 0 w 2103877"/>
              <a:gd name="connsiteY4" fmla="*/ 1197647 h 1197647"/>
              <a:gd name="connsiteX5" fmla="*/ 203600 w 2103877"/>
              <a:gd name="connsiteY5" fmla="*/ 598824 h 1197647"/>
              <a:gd name="connsiteX6" fmla="*/ 0 w 2103877"/>
              <a:gd name="connsiteY6" fmla="*/ 0 h 119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877" h="1197647">
                <a:moveTo>
                  <a:pt x="0" y="0"/>
                </a:moveTo>
                <a:lnTo>
                  <a:pt x="2103877" y="7374"/>
                </a:lnTo>
                <a:lnTo>
                  <a:pt x="2093626" y="598824"/>
                </a:lnTo>
                <a:lnTo>
                  <a:pt x="2103877" y="1190273"/>
                </a:lnTo>
                <a:lnTo>
                  <a:pt x="0" y="1197647"/>
                </a:lnTo>
                <a:lnTo>
                  <a:pt x="203600" y="59882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VARIAZIONI CONCESSIONE </a:t>
            </a:r>
          </a:p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 CHIUSURA</a:t>
            </a:r>
          </a:p>
          <a:p>
            <a:pPr lvl="1"/>
            <a:r>
              <a:rPr lang="it-IT" dirty="0">
                <a:solidFill>
                  <a:srgbClr val="343F59"/>
                </a:solidFill>
              </a:rPr>
              <a:t>WEB o  WS</a:t>
            </a:r>
          </a:p>
        </p:txBody>
      </p:sp>
      <p:sp>
        <p:nvSpPr>
          <p:cNvPr id="34" name="Gallone 33">
            <a:hlinkClick r:id="rId4" action="ppaction://hlinksldjump"/>
          </p:cNvPr>
          <p:cNvSpPr/>
          <p:nvPr/>
        </p:nvSpPr>
        <p:spPr>
          <a:xfrm>
            <a:off x="8672503" y="604951"/>
            <a:ext cx="1894871" cy="1219889"/>
          </a:xfrm>
          <a:prstGeom prst="chevron">
            <a:avLst>
              <a:gd name="adj" fmla="val 17000"/>
            </a:avLst>
          </a:prstGeom>
          <a:solidFill>
            <a:schemeClr val="bg1">
              <a:lumMod val="95000"/>
            </a:schemeClr>
          </a:soli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EROGAZIONI</a:t>
            </a:r>
          </a:p>
        </p:txBody>
      </p:sp>
      <p:sp>
        <p:nvSpPr>
          <p:cNvPr id="18" name="Pentagono 17"/>
          <p:cNvSpPr/>
          <p:nvPr/>
        </p:nvSpPr>
        <p:spPr>
          <a:xfrm rot="5400000">
            <a:off x="-611608" y="2558813"/>
            <a:ext cx="4160955" cy="2848464"/>
          </a:xfrm>
          <a:custGeom>
            <a:avLst/>
            <a:gdLst>
              <a:gd name="connsiteX0" fmla="*/ 0 w 4463005"/>
              <a:gd name="connsiteY0" fmla="*/ 0 h 3921044"/>
              <a:gd name="connsiteX1" fmla="*/ 3577437 w 4463005"/>
              <a:gd name="connsiteY1" fmla="*/ 0 h 3921044"/>
              <a:gd name="connsiteX2" fmla="*/ 4463005 w 4463005"/>
              <a:gd name="connsiteY2" fmla="*/ 1960522 h 3921044"/>
              <a:gd name="connsiteX3" fmla="*/ 3577437 w 4463005"/>
              <a:gd name="connsiteY3" fmla="*/ 3921044 h 3921044"/>
              <a:gd name="connsiteX4" fmla="*/ 0 w 4463005"/>
              <a:gd name="connsiteY4" fmla="*/ 3921044 h 3921044"/>
              <a:gd name="connsiteX5" fmla="*/ 0 w 4463005"/>
              <a:gd name="connsiteY5" fmla="*/ 0 h 3921044"/>
              <a:gd name="connsiteX0" fmla="*/ 0 w 4080758"/>
              <a:gd name="connsiteY0" fmla="*/ 0 h 3921044"/>
              <a:gd name="connsiteX1" fmla="*/ 3577437 w 4080758"/>
              <a:gd name="connsiteY1" fmla="*/ 0 h 3921044"/>
              <a:gd name="connsiteX2" fmla="*/ 4080758 w 4080758"/>
              <a:gd name="connsiteY2" fmla="*/ 1968017 h 3921044"/>
              <a:gd name="connsiteX3" fmla="*/ 3577437 w 4080758"/>
              <a:gd name="connsiteY3" fmla="*/ 3921044 h 3921044"/>
              <a:gd name="connsiteX4" fmla="*/ 0 w 4080758"/>
              <a:gd name="connsiteY4" fmla="*/ 3921044 h 3921044"/>
              <a:gd name="connsiteX5" fmla="*/ 0 w 4080758"/>
              <a:gd name="connsiteY5" fmla="*/ 0 h 3921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80758" h="3921044">
                <a:moveTo>
                  <a:pt x="0" y="0"/>
                </a:moveTo>
                <a:lnTo>
                  <a:pt x="3577437" y="0"/>
                </a:lnTo>
                <a:lnTo>
                  <a:pt x="4080758" y="1968017"/>
                </a:lnTo>
                <a:lnTo>
                  <a:pt x="3577437" y="3921044"/>
                </a:lnTo>
                <a:lnTo>
                  <a:pt x="0" y="3921044"/>
                </a:lnTo>
                <a:lnTo>
                  <a:pt x="0" y="0"/>
                </a:lnTo>
                <a:close/>
              </a:path>
            </a:pathLst>
          </a:custGeom>
          <a:solidFill>
            <a:srgbClr val="F5F9FD"/>
          </a:solidFill>
          <a:ln w="3492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REGISTRAZIONE MISURA</a:t>
            </a:r>
          </a:p>
          <a:p>
            <a:endParaRPr lang="it-IT" sz="160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DATI DI COMPILAZONE: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BASE GIURIDICA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CODICE CE*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BENEFICIARI COINVOLTI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DATI DI PROGETTO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CARATTERISTICHE TERRITORIALI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SETTORI DI ATTIVITA’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OBIETTIVI E INTENSITA’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COSTI AMMESSI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STRUMENTI</a:t>
            </a:r>
          </a:p>
          <a:p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*</a:t>
            </a:r>
            <a:r>
              <a:rPr lang="it-IT" sz="105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Rilasciato dal SANI per misure </a:t>
            </a:r>
          </a:p>
          <a:p>
            <a:r>
              <a:rPr lang="it-IT" sz="105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notificate o esentate</a:t>
            </a:r>
          </a:p>
          <a:p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3" name="Angolo ripiegato 22"/>
          <p:cNvSpPr/>
          <p:nvPr/>
        </p:nvSpPr>
        <p:spPr>
          <a:xfrm>
            <a:off x="2065920" y="4940791"/>
            <a:ext cx="738093" cy="588413"/>
          </a:xfrm>
          <a:prstGeom prst="foldedCorner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Constantia" panose="02030602050306030303" pitchFamily="18" charset="0"/>
              </a:rPr>
              <a:t>CAR</a:t>
            </a:r>
          </a:p>
        </p:txBody>
      </p:sp>
      <p:sp>
        <p:nvSpPr>
          <p:cNvPr id="19" name="Pentagono 17"/>
          <p:cNvSpPr/>
          <p:nvPr/>
        </p:nvSpPr>
        <p:spPr>
          <a:xfrm rot="5400000">
            <a:off x="2277911" y="2577717"/>
            <a:ext cx="4160953" cy="2810658"/>
          </a:xfrm>
          <a:custGeom>
            <a:avLst/>
            <a:gdLst>
              <a:gd name="connsiteX0" fmla="*/ 0 w 4463005"/>
              <a:gd name="connsiteY0" fmla="*/ 0 h 3921044"/>
              <a:gd name="connsiteX1" fmla="*/ 3577437 w 4463005"/>
              <a:gd name="connsiteY1" fmla="*/ 0 h 3921044"/>
              <a:gd name="connsiteX2" fmla="*/ 4463005 w 4463005"/>
              <a:gd name="connsiteY2" fmla="*/ 1960522 h 3921044"/>
              <a:gd name="connsiteX3" fmla="*/ 3577437 w 4463005"/>
              <a:gd name="connsiteY3" fmla="*/ 3921044 h 3921044"/>
              <a:gd name="connsiteX4" fmla="*/ 0 w 4463005"/>
              <a:gd name="connsiteY4" fmla="*/ 3921044 h 3921044"/>
              <a:gd name="connsiteX5" fmla="*/ 0 w 4463005"/>
              <a:gd name="connsiteY5" fmla="*/ 0 h 3921044"/>
              <a:gd name="connsiteX0" fmla="*/ 0 w 4080758"/>
              <a:gd name="connsiteY0" fmla="*/ 0 h 3921044"/>
              <a:gd name="connsiteX1" fmla="*/ 3577437 w 4080758"/>
              <a:gd name="connsiteY1" fmla="*/ 0 h 3921044"/>
              <a:gd name="connsiteX2" fmla="*/ 4080758 w 4080758"/>
              <a:gd name="connsiteY2" fmla="*/ 1968017 h 3921044"/>
              <a:gd name="connsiteX3" fmla="*/ 3577437 w 4080758"/>
              <a:gd name="connsiteY3" fmla="*/ 3921044 h 3921044"/>
              <a:gd name="connsiteX4" fmla="*/ 0 w 4080758"/>
              <a:gd name="connsiteY4" fmla="*/ 3921044 h 3921044"/>
              <a:gd name="connsiteX5" fmla="*/ 0 w 4080758"/>
              <a:gd name="connsiteY5" fmla="*/ 0 h 3921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80758" h="3921044">
                <a:moveTo>
                  <a:pt x="0" y="0"/>
                </a:moveTo>
                <a:lnTo>
                  <a:pt x="3577437" y="0"/>
                </a:lnTo>
                <a:lnTo>
                  <a:pt x="4080758" y="1968017"/>
                </a:lnTo>
                <a:lnTo>
                  <a:pt x="3577437" y="3921044"/>
                </a:lnTo>
                <a:lnTo>
                  <a:pt x="0" y="392104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492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REGISTRAZIONE </a:t>
            </a:r>
          </a:p>
          <a:p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DEL BANDO O DELLA PROCEDURA ATTUATIVA</a:t>
            </a:r>
          </a:p>
          <a:p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          </a:t>
            </a:r>
          </a:p>
          <a:p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DATI DI COMPILAZONE:</a:t>
            </a:r>
          </a:p>
          <a:p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SOGGETTO CONCEDENTE</a:t>
            </a:r>
          </a:p>
          <a:p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BASE GIURIDICA</a:t>
            </a:r>
          </a:p>
          <a:p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RESPONSABILE DEL PROCEDIMENTO</a:t>
            </a:r>
          </a:p>
          <a:p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DATA INIZIO E DATA FINE</a:t>
            </a:r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3" name="Freccia in giù 12"/>
          <p:cNvSpPr/>
          <p:nvPr/>
        </p:nvSpPr>
        <p:spPr>
          <a:xfrm>
            <a:off x="1515365" y="1483657"/>
            <a:ext cx="509155" cy="550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Angolo ripiegato 19"/>
          <p:cNvSpPr/>
          <p:nvPr/>
        </p:nvSpPr>
        <p:spPr>
          <a:xfrm>
            <a:off x="3392556" y="4941335"/>
            <a:ext cx="1404731" cy="587870"/>
          </a:xfrm>
          <a:prstGeom prst="foldedCorner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Constantia" panose="02030602050306030303" pitchFamily="18" charset="0"/>
              </a:rPr>
              <a:t>ID BANDO</a:t>
            </a:r>
          </a:p>
        </p:txBody>
      </p:sp>
      <p:sp>
        <p:nvSpPr>
          <p:cNvPr id="21" name="Gallone 19"/>
          <p:cNvSpPr/>
          <p:nvPr/>
        </p:nvSpPr>
        <p:spPr>
          <a:xfrm rot="5400000">
            <a:off x="874521" y="4779463"/>
            <a:ext cx="1232832" cy="2879272"/>
          </a:xfrm>
          <a:custGeom>
            <a:avLst/>
            <a:gdLst>
              <a:gd name="connsiteX0" fmla="*/ 0 w 2093626"/>
              <a:gd name="connsiteY0" fmla="*/ 0 h 1197647"/>
              <a:gd name="connsiteX1" fmla="*/ 1890026 w 2093626"/>
              <a:gd name="connsiteY1" fmla="*/ 0 h 1197647"/>
              <a:gd name="connsiteX2" fmla="*/ 2093626 w 2093626"/>
              <a:gd name="connsiteY2" fmla="*/ 598824 h 1197647"/>
              <a:gd name="connsiteX3" fmla="*/ 1890026 w 2093626"/>
              <a:gd name="connsiteY3" fmla="*/ 1197647 h 1197647"/>
              <a:gd name="connsiteX4" fmla="*/ 0 w 2093626"/>
              <a:gd name="connsiteY4" fmla="*/ 1197647 h 1197647"/>
              <a:gd name="connsiteX5" fmla="*/ 203600 w 2093626"/>
              <a:gd name="connsiteY5" fmla="*/ 598824 h 1197647"/>
              <a:gd name="connsiteX6" fmla="*/ 0 w 2093626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1890026 w 2103877"/>
              <a:gd name="connsiteY3" fmla="*/ 1197647 h 1197647"/>
              <a:gd name="connsiteX4" fmla="*/ 0 w 2103877"/>
              <a:gd name="connsiteY4" fmla="*/ 1197647 h 1197647"/>
              <a:gd name="connsiteX5" fmla="*/ 203600 w 2103877"/>
              <a:gd name="connsiteY5" fmla="*/ 598824 h 1197647"/>
              <a:gd name="connsiteX6" fmla="*/ 0 w 2103877"/>
              <a:gd name="connsiteY6" fmla="*/ 0 h 1197647"/>
              <a:gd name="connsiteX0" fmla="*/ 0 w 2111251"/>
              <a:gd name="connsiteY0" fmla="*/ 0 h 1197647"/>
              <a:gd name="connsiteX1" fmla="*/ 2103877 w 2111251"/>
              <a:gd name="connsiteY1" fmla="*/ 7374 h 1197647"/>
              <a:gd name="connsiteX2" fmla="*/ 2093626 w 2111251"/>
              <a:gd name="connsiteY2" fmla="*/ 598824 h 1197647"/>
              <a:gd name="connsiteX3" fmla="*/ 2111251 w 2111251"/>
              <a:gd name="connsiteY3" fmla="*/ 1190273 h 1197647"/>
              <a:gd name="connsiteX4" fmla="*/ 0 w 2111251"/>
              <a:gd name="connsiteY4" fmla="*/ 1197647 h 1197647"/>
              <a:gd name="connsiteX5" fmla="*/ 203600 w 2111251"/>
              <a:gd name="connsiteY5" fmla="*/ 598824 h 1197647"/>
              <a:gd name="connsiteX6" fmla="*/ 0 w 2111251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2103877 w 2103877"/>
              <a:gd name="connsiteY3" fmla="*/ 1190273 h 1197647"/>
              <a:gd name="connsiteX4" fmla="*/ 0 w 2103877"/>
              <a:gd name="connsiteY4" fmla="*/ 1197647 h 1197647"/>
              <a:gd name="connsiteX5" fmla="*/ 203600 w 2103877"/>
              <a:gd name="connsiteY5" fmla="*/ 598824 h 1197647"/>
              <a:gd name="connsiteX6" fmla="*/ 0 w 2103877"/>
              <a:gd name="connsiteY6" fmla="*/ 0 h 1197647"/>
              <a:gd name="connsiteX0" fmla="*/ 0 w 2486121"/>
              <a:gd name="connsiteY0" fmla="*/ 0 h 1194141"/>
              <a:gd name="connsiteX1" fmla="*/ 2486121 w 2486121"/>
              <a:gd name="connsiteY1" fmla="*/ 3868 h 1194141"/>
              <a:gd name="connsiteX2" fmla="*/ 2475870 w 2486121"/>
              <a:gd name="connsiteY2" fmla="*/ 595318 h 1194141"/>
              <a:gd name="connsiteX3" fmla="*/ 2486121 w 2486121"/>
              <a:gd name="connsiteY3" fmla="*/ 1186767 h 1194141"/>
              <a:gd name="connsiteX4" fmla="*/ 382244 w 2486121"/>
              <a:gd name="connsiteY4" fmla="*/ 1194141 h 1194141"/>
              <a:gd name="connsiteX5" fmla="*/ 585844 w 2486121"/>
              <a:gd name="connsiteY5" fmla="*/ 595318 h 1194141"/>
              <a:gd name="connsiteX6" fmla="*/ 0 w 2486121"/>
              <a:gd name="connsiteY6" fmla="*/ 0 h 1194141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585844 w 2486121"/>
              <a:gd name="connsiteY5" fmla="*/ 595318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451177 w 2486121"/>
              <a:gd name="connsiteY5" fmla="*/ 595318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344208 w 2486121"/>
              <a:gd name="connsiteY5" fmla="*/ 592035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257401 w 2486121"/>
              <a:gd name="connsiteY5" fmla="*/ 592035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287594 w 2486121"/>
              <a:gd name="connsiteY5" fmla="*/ 594910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272497 w 2486121"/>
              <a:gd name="connsiteY5" fmla="*/ 597785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235680 w 2486121"/>
              <a:gd name="connsiteY5" fmla="*/ 597785 h 1201153"/>
              <a:gd name="connsiteX6" fmla="*/ 0 w 2486121"/>
              <a:gd name="connsiteY6" fmla="*/ 0 h 1201153"/>
              <a:gd name="connsiteX0" fmla="*/ 0 w 2702037"/>
              <a:gd name="connsiteY0" fmla="*/ 13386 h 1197285"/>
              <a:gd name="connsiteX1" fmla="*/ 2702037 w 2702037"/>
              <a:gd name="connsiteY1" fmla="*/ 0 h 1197285"/>
              <a:gd name="connsiteX2" fmla="*/ 2691786 w 2702037"/>
              <a:gd name="connsiteY2" fmla="*/ 591450 h 1197285"/>
              <a:gd name="connsiteX3" fmla="*/ 2702037 w 2702037"/>
              <a:gd name="connsiteY3" fmla="*/ 1182899 h 1197285"/>
              <a:gd name="connsiteX4" fmla="*/ 225017 w 2702037"/>
              <a:gd name="connsiteY4" fmla="*/ 1197285 h 1197285"/>
              <a:gd name="connsiteX5" fmla="*/ 451596 w 2702037"/>
              <a:gd name="connsiteY5" fmla="*/ 593917 h 1197285"/>
              <a:gd name="connsiteX6" fmla="*/ 0 w 2702037"/>
              <a:gd name="connsiteY6" fmla="*/ 13386 h 1197285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53029 w 2703470"/>
              <a:gd name="connsiteY5" fmla="*/ 59391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53029 w 2703470"/>
              <a:gd name="connsiteY5" fmla="*/ 59391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98148 w 2703470"/>
              <a:gd name="connsiteY5" fmla="*/ 590220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372655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372654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97550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47592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698711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748937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866124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866124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866124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799160 w 2703470"/>
              <a:gd name="connsiteY5" fmla="*/ 586614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1191269 w 2703470"/>
              <a:gd name="connsiteY5" fmla="*/ 586614 h 1205912"/>
              <a:gd name="connsiteX6" fmla="*/ 1433 w 2703470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191269 w 2753693"/>
              <a:gd name="connsiteY5" fmla="*/ 586614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191275 w 2753693"/>
              <a:gd name="connsiteY5" fmla="*/ 586614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191280 w 2753693"/>
              <a:gd name="connsiteY5" fmla="*/ 586614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157802 w 2753693"/>
              <a:gd name="connsiteY5" fmla="*/ 622678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040621 w 2753693"/>
              <a:gd name="connsiteY5" fmla="*/ 622678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241515 w 2753693"/>
              <a:gd name="connsiteY5" fmla="*/ 613261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157808 w 2753693"/>
              <a:gd name="connsiteY5" fmla="*/ 622678 h 1205912"/>
              <a:gd name="connsiteX6" fmla="*/ 1433 w 2753693"/>
              <a:gd name="connsiteY6" fmla="*/ 13386 h 120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53693" h="1205912">
                <a:moveTo>
                  <a:pt x="1433" y="13386"/>
                </a:moveTo>
                <a:lnTo>
                  <a:pt x="2703470" y="0"/>
                </a:lnTo>
                <a:lnTo>
                  <a:pt x="2693219" y="591450"/>
                </a:lnTo>
                <a:lnTo>
                  <a:pt x="2753693" y="1200931"/>
                </a:lnTo>
                <a:lnTo>
                  <a:pt x="0" y="1205912"/>
                </a:lnTo>
                <a:lnTo>
                  <a:pt x="1157808" y="622678"/>
                </a:lnTo>
                <a:lnTo>
                  <a:pt x="1433" y="13386"/>
                </a:lnTo>
                <a:close/>
              </a:path>
            </a:pathLst>
          </a:custGeom>
          <a:solidFill>
            <a:srgbClr val="F2F7FC"/>
          </a:solidFill>
          <a:ln w="317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pPr algn="ctr"/>
            <a:endParaRPr lang="it-IT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endParaRPr lang="it-IT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r>
              <a:rPr lang="it-IT" sz="14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SCARICA E ARCHIVIA</a:t>
            </a:r>
          </a:p>
          <a:p>
            <a:pPr algn="ctr"/>
            <a:r>
              <a:rPr lang="it-IT" sz="14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LA CERTIFICAZIONE</a:t>
            </a:r>
          </a:p>
        </p:txBody>
      </p:sp>
      <p:sp>
        <p:nvSpPr>
          <p:cNvPr id="22" name="Gallone 19"/>
          <p:cNvSpPr/>
          <p:nvPr/>
        </p:nvSpPr>
        <p:spPr>
          <a:xfrm rot="5400000">
            <a:off x="3776278" y="4770877"/>
            <a:ext cx="1232832" cy="2879272"/>
          </a:xfrm>
          <a:custGeom>
            <a:avLst/>
            <a:gdLst>
              <a:gd name="connsiteX0" fmla="*/ 0 w 2093626"/>
              <a:gd name="connsiteY0" fmla="*/ 0 h 1197647"/>
              <a:gd name="connsiteX1" fmla="*/ 1890026 w 2093626"/>
              <a:gd name="connsiteY1" fmla="*/ 0 h 1197647"/>
              <a:gd name="connsiteX2" fmla="*/ 2093626 w 2093626"/>
              <a:gd name="connsiteY2" fmla="*/ 598824 h 1197647"/>
              <a:gd name="connsiteX3" fmla="*/ 1890026 w 2093626"/>
              <a:gd name="connsiteY3" fmla="*/ 1197647 h 1197647"/>
              <a:gd name="connsiteX4" fmla="*/ 0 w 2093626"/>
              <a:gd name="connsiteY4" fmla="*/ 1197647 h 1197647"/>
              <a:gd name="connsiteX5" fmla="*/ 203600 w 2093626"/>
              <a:gd name="connsiteY5" fmla="*/ 598824 h 1197647"/>
              <a:gd name="connsiteX6" fmla="*/ 0 w 2093626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1890026 w 2103877"/>
              <a:gd name="connsiteY3" fmla="*/ 1197647 h 1197647"/>
              <a:gd name="connsiteX4" fmla="*/ 0 w 2103877"/>
              <a:gd name="connsiteY4" fmla="*/ 1197647 h 1197647"/>
              <a:gd name="connsiteX5" fmla="*/ 203600 w 2103877"/>
              <a:gd name="connsiteY5" fmla="*/ 598824 h 1197647"/>
              <a:gd name="connsiteX6" fmla="*/ 0 w 2103877"/>
              <a:gd name="connsiteY6" fmla="*/ 0 h 1197647"/>
              <a:gd name="connsiteX0" fmla="*/ 0 w 2111251"/>
              <a:gd name="connsiteY0" fmla="*/ 0 h 1197647"/>
              <a:gd name="connsiteX1" fmla="*/ 2103877 w 2111251"/>
              <a:gd name="connsiteY1" fmla="*/ 7374 h 1197647"/>
              <a:gd name="connsiteX2" fmla="*/ 2093626 w 2111251"/>
              <a:gd name="connsiteY2" fmla="*/ 598824 h 1197647"/>
              <a:gd name="connsiteX3" fmla="*/ 2111251 w 2111251"/>
              <a:gd name="connsiteY3" fmla="*/ 1190273 h 1197647"/>
              <a:gd name="connsiteX4" fmla="*/ 0 w 2111251"/>
              <a:gd name="connsiteY4" fmla="*/ 1197647 h 1197647"/>
              <a:gd name="connsiteX5" fmla="*/ 203600 w 2111251"/>
              <a:gd name="connsiteY5" fmla="*/ 598824 h 1197647"/>
              <a:gd name="connsiteX6" fmla="*/ 0 w 2111251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2103877 w 2103877"/>
              <a:gd name="connsiteY3" fmla="*/ 1190273 h 1197647"/>
              <a:gd name="connsiteX4" fmla="*/ 0 w 2103877"/>
              <a:gd name="connsiteY4" fmla="*/ 1197647 h 1197647"/>
              <a:gd name="connsiteX5" fmla="*/ 203600 w 2103877"/>
              <a:gd name="connsiteY5" fmla="*/ 598824 h 1197647"/>
              <a:gd name="connsiteX6" fmla="*/ 0 w 2103877"/>
              <a:gd name="connsiteY6" fmla="*/ 0 h 1197647"/>
              <a:gd name="connsiteX0" fmla="*/ 0 w 2486121"/>
              <a:gd name="connsiteY0" fmla="*/ 0 h 1194141"/>
              <a:gd name="connsiteX1" fmla="*/ 2486121 w 2486121"/>
              <a:gd name="connsiteY1" fmla="*/ 3868 h 1194141"/>
              <a:gd name="connsiteX2" fmla="*/ 2475870 w 2486121"/>
              <a:gd name="connsiteY2" fmla="*/ 595318 h 1194141"/>
              <a:gd name="connsiteX3" fmla="*/ 2486121 w 2486121"/>
              <a:gd name="connsiteY3" fmla="*/ 1186767 h 1194141"/>
              <a:gd name="connsiteX4" fmla="*/ 382244 w 2486121"/>
              <a:gd name="connsiteY4" fmla="*/ 1194141 h 1194141"/>
              <a:gd name="connsiteX5" fmla="*/ 585844 w 2486121"/>
              <a:gd name="connsiteY5" fmla="*/ 595318 h 1194141"/>
              <a:gd name="connsiteX6" fmla="*/ 0 w 2486121"/>
              <a:gd name="connsiteY6" fmla="*/ 0 h 1194141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585844 w 2486121"/>
              <a:gd name="connsiteY5" fmla="*/ 595318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451177 w 2486121"/>
              <a:gd name="connsiteY5" fmla="*/ 595318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344208 w 2486121"/>
              <a:gd name="connsiteY5" fmla="*/ 592035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257401 w 2486121"/>
              <a:gd name="connsiteY5" fmla="*/ 592035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287594 w 2486121"/>
              <a:gd name="connsiteY5" fmla="*/ 594910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272497 w 2486121"/>
              <a:gd name="connsiteY5" fmla="*/ 597785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235680 w 2486121"/>
              <a:gd name="connsiteY5" fmla="*/ 597785 h 1201153"/>
              <a:gd name="connsiteX6" fmla="*/ 0 w 2486121"/>
              <a:gd name="connsiteY6" fmla="*/ 0 h 1201153"/>
              <a:gd name="connsiteX0" fmla="*/ 0 w 2702037"/>
              <a:gd name="connsiteY0" fmla="*/ 13386 h 1197285"/>
              <a:gd name="connsiteX1" fmla="*/ 2702037 w 2702037"/>
              <a:gd name="connsiteY1" fmla="*/ 0 h 1197285"/>
              <a:gd name="connsiteX2" fmla="*/ 2691786 w 2702037"/>
              <a:gd name="connsiteY2" fmla="*/ 591450 h 1197285"/>
              <a:gd name="connsiteX3" fmla="*/ 2702037 w 2702037"/>
              <a:gd name="connsiteY3" fmla="*/ 1182899 h 1197285"/>
              <a:gd name="connsiteX4" fmla="*/ 225017 w 2702037"/>
              <a:gd name="connsiteY4" fmla="*/ 1197285 h 1197285"/>
              <a:gd name="connsiteX5" fmla="*/ 451596 w 2702037"/>
              <a:gd name="connsiteY5" fmla="*/ 593917 h 1197285"/>
              <a:gd name="connsiteX6" fmla="*/ 0 w 2702037"/>
              <a:gd name="connsiteY6" fmla="*/ 13386 h 1197285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53029 w 2703470"/>
              <a:gd name="connsiteY5" fmla="*/ 59391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53029 w 2703470"/>
              <a:gd name="connsiteY5" fmla="*/ 59391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98148 w 2703470"/>
              <a:gd name="connsiteY5" fmla="*/ 590220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372655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372654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97550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47592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698711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748937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866124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866124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866124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799160 w 2703470"/>
              <a:gd name="connsiteY5" fmla="*/ 586614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1191269 w 2703470"/>
              <a:gd name="connsiteY5" fmla="*/ 586614 h 1205912"/>
              <a:gd name="connsiteX6" fmla="*/ 1433 w 2703470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191269 w 2753693"/>
              <a:gd name="connsiteY5" fmla="*/ 586614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191275 w 2753693"/>
              <a:gd name="connsiteY5" fmla="*/ 586614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191280 w 2753693"/>
              <a:gd name="connsiteY5" fmla="*/ 586614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157802 w 2753693"/>
              <a:gd name="connsiteY5" fmla="*/ 622678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040621 w 2753693"/>
              <a:gd name="connsiteY5" fmla="*/ 622678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241515 w 2753693"/>
              <a:gd name="connsiteY5" fmla="*/ 613261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157808 w 2753693"/>
              <a:gd name="connsiteY5" fmla="*/ 622678 h 1205912"/>
              <a:gd name="connsiteX6" fmla="*/ 1433 w 2753693"/>
              <a:gd name="connsiteY6" fmla="*/ 13386 h 120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53693" h="1205912">
                <a:moveTo>
                  <a:pt x="1433" y="13386"/>
                </a:moveTo>
                <a:lnTo>
                  <a:pt x="2703470" y="0"/>
                </a:lnTo>
                <a:lnTo>
                  <a:pt x="2693219" y="591450"/>
                </a:lnTo>
                <a:lnTo>
                  <a:pt x="2753693" y="1200931"/>
                </a:lnTo>
                <a:lnTo>
                  <a:pt x="0" y="1205912"/>
                </a:lnTo>
                <a:lnTo>
                  <a:pt x="1157808" y="622678"/>
                </a:lnTo>
                <a:lnTo>
                  <a:pt x="1433" y="13386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pPr algn="ctr"/>
            <a:endParaRPr lang="it-IT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endParaRPr lang="it-IT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r>
              <a:rPr lang="it-IT" sz="14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SCARICA E ARCHIVIA</a:t>
            </a:r>
          </a:p>
          <a:p>
            <a:pPr algn="ctr"/>
            <a:r>
              <a:rPr lang="it-IT" sz="14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LA CERTIFICAZIONE</a:t>
            </a:r>
          </a:p>
        </p:txBody>
      </p:sp>
      <p:sp>
        <p:nvSpPr>
          <p:cNvPr id="40" name="Freccia in giù 39"/>
          <p:cNvSpPr/>
          <p:nvPr/>
        </p:nvSpPr>
        <p:spPr>
          <a:xfrm>
            <a:off x="4594818" y="1483656"/>
            <a:ext cx="509155" cy="550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Pentagono 15"/>
          <p:cNvSpPr/>
          <p:nvPr/>
        </p:nvSpPr>
        <p:spPr>
          <a:xfrm rot="5400000">
            <a:off x="6674810" y="1090064"/>
            <a:ext cx="1185188" cy="2810198"/>
          </a:xfrm>
          <a:custGeom>
            <a:avLst/>
            <a:gdLst>
              <a:gd name="connsiteX0" fmla="*/ 0 w 1091180"/>
              <a:gd name="connsiteY0" fmla="*/ 0 h 2498670"/>
              <a:gd name="connsiteX1" fmla="*/ 844737 w 1091180"/>
              <a:gd name="connsiteY1" fmla="*/ 0 h 2498670"/>
              <a:gd name="connsiteX2" fmla="*/ 1091180 w 1091180"/>
              <a:gd name="connsiteY2" fmla="*/ 1249335 h 2498670"/>
              <a:gd name="connsiteX3" fmla="*/ 844737 w 1091180"/>
              <a:gd name="connsiteY3" fmla="*/ 2498670 h 2498670"/>
              <a:gd name="connsiteX4" fmla="*/ 0 w 1091180"/>
              <a:gd name="connsiteY4" fmla="*/ 2498670 h 2498670"/>
              <a:gd name="connsiteX5" fmla="*/ 0 w 1091180"/>
              <a:gd name="connsiteY5" fmla="*/ 0 h 2498670"/>
              <a:gd name="connsiteX0" fmla="*/ 0 w 1203606"/>
              <a:gd name="connsiteY0" fmla="*/ 0 h 2498670"/>
              <a:gd name="connsiteX1" fmla="*/ 844737 w 1203606"/>
              <a:gd name="connsiteY1" fmla="*/ 0 h 2498670"/>
              <a:gd name="connsiteX2" fmla="*/ 1203606 w 1203606"/>
              <a:gd name="connsiteY2" fmla="*/ 1264325 h 2498670"/>
              <a:gd name="connsiteX3" fmla="*/ 844737 w 1203606"/>
              <a:gd name="connsiteY3" fmla="*/ 2498670 h 2498670"/>
              <a:gd name="connsiteX4" fmla="*/ 0 w 1203606"/>
              <a:gd name="connsiteY4" fmla="*/ 2498670 h 2498670"/>
              <a:gd name="connsiteX5" fmla="*/ 0 w 1203606"/>
              <a:gd name="connsiteY5" fmla="*/ 0 h 2498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03606" h="2498670">
                <a:moveTo>
                  <a:pt x="0" y="0"/>
                </a:moveTo>
                <a:lnTo>
                  <a:pt x="844737" y="0"/>
                </a:lnTo>
                <a:lnTo>
                  <a:pt x="1203606" y="1264325"/>
                </a:lnTo>
                <a:lnTo>
                  <a:pt x="844737" y="2498670"/>
                </a:lnTo>
                <a:lnTo>
                  <a:pt x="0" y="24986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49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endParaRPr lang="it-IT" sz="14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r>
              <a:rPr lang="it-IT" sz="14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RICEZIONE DOMANDE</a:t>
            </a:r>
          </a:p>
          <a:p>
            <a:pPr algn="ctr"/>
            <a:r>
              <a:rPr lang="it-IT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(Se previsto)</a:t>
            </a:r>
            <a:endParaRPr lang="it-IT" sz="12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endParaRPr lang="it-IT" sz="14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4" name="Gallone 23">
            <a:hlinkClick r:id="rId3" action="ppaction://hlinksldjump"/>
          </p:cNvPr>
          <p:cNvSpPr/>
          <p:nvPr/>
        </p:nvSpPr>
        <p:spPr>
          <a:xfrm>
            <a:off x="5130392" y="609946"/>
            <a:ext cx="1983126" cy="1219889"/>
          </a:xfrm>
          <a:prstGeom prst="chevron">
            <a:avLst>
              <a:gd name="adj" fmla="val 17000"/>
            </a:avLst>
          </a:prstGeom>
          <a:solidFill>
            <a:schemeClr val="accent1">
              <a:lumMod val="40000"/>
              <a:lumOff val="6000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RICEZIONE DOMANDE E</a:t>
            </a:r>
          </a:p>
          <a:p>
            <a:pPr algn="ctr"/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ISTRUTTORIA</a:t>
            </a:r>
          </a:p>
          <a:p>
            <a:pPr algn="ctr"/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5" name="Freccia in giù 24"/>
          <p:cNvSpPr/>
          <p:nvPr/>
        </p:nvSpPr>
        <p:spPr>
          <a:xfrm>
            <a:off x="6243402" y="1466221"/>
            <a:ext cx="509155" cy="550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Gallone 20"/>
          <p:cNvSpPr/>
          <p:nvPr/>
        </p:nvSpPr>
        <p:spPr>
          <a:xfrm rot="5400000">
            <a:off x="5619280" y="3005237"/>
            <a:ext cx="3293819" cy="2822754"/>
          </a:xfrm>
          <a:custGeom>
            <a:avLst/>
            <a:gdLst>
              <a:gd name="connsiteX0" fmla="*/ 0 w 2804415"/>
              <a:gd name="connsiteY0" fmla="*/ 0 h 2504844"/>
              <a:gd name="connsiteX1" fmla="*/ 2312388 w 2804415"/>
              <a:gd name="connsiteY1" fmla="*/ 0 h 2504844"/>
              <a:gd name="connsiteX2" fmla="*/ 2804415 w 2804415"/>
              <a:gd name="connsiteY2" fmla="*/ 1252422 h 2504844"/>
              <a:gd name="connsiteX3" fmla="*/ 2312388 w 2804415"/>
              <a:gd name="connsiteY3" fmla="*/ 2504844 h 2504844"/>
              <a:gd name="connsiteX4" fmla="*/ 0 w 2804415"/>
              <a:gd name="connsiteY4" fmla="*/ 2504844 h 2504844"/>
              <a:gd name="connsiteX5" fmla="*/ 492027 w 2804415"/>
              <a:gd name="connsiteY5" fmla="*/ 1252422 h 2504844"/>
              <a:gd name="connsiteX6" fmla="*/ 0 w 2804415"/>
              <a:gd name="connsiteY6" fmla="*/ 0 h 2504844"/>
              <a:gd name="connsiteX0" fmla="*/ 0 w 2804415"/>
              <a:gd name="connsiteY0" fmla="*/ 0 h 2504844"/>
              <a:gd name="connsiteX1" fmla="*/ 2312388 w 2804415"/>
              <a:gd name="connsiteY1" fmla="*/ 0 h 2504844"/>
              <a:gd name="connsiteX2" fmla="*/ 2804415 w 2804415"/>
              <a:gd name="connsiteY2" fmla="*/ 1252422 h 2504844"/>
              <a:gd name="connsiteX3" fmla="*/ 2312388 w 2804415"/>
              <a:gd name="connsiteY3" fmla="*/ 2504844 h 2504844"/>
              <a:gd name="connsiteX4" fmla="*/ 0 w 2804415"/>
              <a:gd name="connsiteY4" fmla="*/ 2504844 h 2504844"/>
              <a:gd name="connsiteX5" fmla="*/ 414333 w 2804415"/>
              <a:gd name="connsiteY5" fmla="*/ 1258398 h 2504844"/>
              <a:gd name="connsiteX6" fmla="*/ 0 w 2804415"/>
              <a:gd name="connsiteY6" fmla="*/ 0 h 2504844"/>
              <a:gd name="connsiteX0" fmla="*/ 0 w 2804415"/>
              <a:gd name="connsiteY0" fmla="*/ 0 h 2504844"/>
              <a:gd name="connsiteX1" fmla="*/ 2312388 w 2804415"/>
              <a:gd name="connsiteY1" fmla="*/ 0 h 2504844"/>
              <a:gd name="connsiteX2" fmla="*/ 2804415 w 2804415"/>
              <a:gd name="connsiteY2" fmla="*/ 1252422 h 2504844"/>
              <a:gd name="connsiteX3" fmla="*/ 2312388 w 2804415"/>
              <a:gd name="connsiteY3" fmla="*/ 2504844 h 2504844"/>
              <a:gd name="connsiteX4" fmla="*/ 0 w 2804415"/>
              <a:gd name="connsiteY4" fmla="*/ 2504844 h 2504844"/>
              <a:gd name="connsiteX5" fmla="*/ 336129 w 2804415"/>
              <a:gd name="connsiteY5" fmla="*/ 1258398 h 2504844"/>
              <a:gd name="connsiteX6" fmla="*/ 0 w 2804415"/>
              <a:gd name="connsiteY6" fmla="*/ 0 h 2504844"/>
              <a:gd name="connsiteX0" fmla="*/ 0 w 2719694"/>
              <a:gd name="connsiteY0" fmla="*/ 0 h 2504844"/>
              <a:gd name="connsiteX1" fmla="*/ 2312388 w 2719694"/>
              <a:gd name="connsiteY1" fmla="*/ 0 h 2504844"/>
              <a:gd name="connsiteX2" fmla="*/ 2719694 w 2719694"/>
              <a:gd name="connsiteY2" fmla="*/ 1252422 h 2504844"/>
              <a:gd name="connsiteX3" fmla="*/ 2312388 w 2719694"/>
              <a:gd name="connsiteY3" fmla="*/ 2504844 h 2504844"/>
              <a:gd name="connsiteX4" fmla="*/ 0 w 2719694"/>
              <a:gd name="connsiteY4" fmla="*/ 2504844 h 2504844"/>
              <a:gd name="connsiteX5" fmla="*/ 336129 w 2719694"/>
              <a:gd name="connsiteY5" fmla="*/ 1258398 h 2504844"/>
              <a:gd name="connsiteX6" fmla="*/ 0 w 2719694"/>
              <a:gd name="connsiteY6" fmla="*/ 0 h 2504844"/>
              <a:gd name="connsiteX0" fmla="*/ 0 w 2719694"/>
              <a:gd name="connsiteY0" fmla="*/ 13365 h 2518209"/>
              <a:gd name="connsiteX1" fmla="*/ 2300230 w 2719694"/>
              <a:gd name="connsiteY1" fmla="*/ 0 h 2518209"/>
              <a:gd name="connsiteX2" fmla="*/ 2719694 w 2719694"/>
              <a:gd name="connsiteY2" fmla="*/ 1265787 h 2518209"/>
              <a:gd name="connsiteX3" fmla="*/ 2312388 w 2719694"/>
              <a:gd name="connsiteY3" fmla="*/ 2518209 h 2518209"/>
              <a:gd name="connsiteX4" fmla="*/ 0 w 2719694"/>
              <a:gd name="connsiteY4" fmla="*/ 2518209 h 2518209"/>
              <a:gd name="connsiteX5" fmla="*/ 336129 w 2719694"/>
              <a:gd name="connsiteY5" fmla="*/ 1271763 h 2518209"/>
              <a:gd name="connsiteX6" fmla="*/ 0 w 2719694"/>
              <a:gd name="connsiteY6" fmla="*/ 13365 h 2518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19694" h="2518209">
                <a:moveTo>
                  <a:pt x="0" y="13365"/>
                </a:moveTo>
                <a:lnTo>
                  <a:pt x="2300230" y="0"/>
                </a:lnTo>
                <a:lnTo>
                  <a:pt x="2719694" y="1265787"/>
                </a:lnTo>
                <a:lnTo>
                  <a:pt x="2312388" y="2518209"/>
                </a:lnTo>
                <a:lnTo>
                  <a:pt x="0" y="2518209"/>
                </a:lnTo>
                <a:lnTo>
                  <a:pt x="336129" y="1271763"/>
                </a:lnTo>
                <a:lnTo>
                  <a:pt x="0" y="1336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pPr algn="ctr"/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r>
              <a:rPr lang="it-IT" sz="16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RICHIESTA E VALUTAZIONE</a:t>
            </a:r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:</a:t>
            </a:r>
          </a:p>
          <a:p>
            <a:pPr algn="ctr"/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Visura AIUTI</a:t>
            </a:r>
          </a:p>
          <a:p>
            <a:pPr algn="ctr"/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Visura De </a:t>
            </a:r>
            <a:r>
              <a:rPr lang="it-IT" sz="1600" b="1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Minimis</a:t>
            </a:r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</a:p>
          <a:p>
            <a:pPr algn="ctr"/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Visura </a:t>
            </a:r>
            <a:r>
              <a:rPr lang="it-IT" sz="1600" b="1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Deggendorf</a:t>
            </a:r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r>
              <a:rPr lang="it-IT" sz="14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(con dati Visura </a:t>
            </a:r>
          </a:p>
          <a:p>
            <a:pPr algn="ctr"/>
            <a:r>
              <a:rPr lang="it-IT" sz="14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Registro Imprese)</a:t>
            </a:r>
          </a:p>
          <a:p>
            <a:pPr algn="ctr"/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7" name="Angolo ripiegato 26"/>
          <p:cNvSpPr/>
          <p:nvPr/>
        </p:nvSpPr>
        <p:spPr>
          <a:xfrm>
            <a:off x="6585877" y="4961405"/>
            <a:ext cx="2051934" cy="592451"/>
          </a:xfrm>
          <a:prstGeom prst="foldedCorner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  <a:latin typeface="Constantia" panose="02030602050306030303" pitchFamily="18" charset="0"/>
              </a:rPr>
              <a:t>XML e PDF </a:t>
            </a:r>
            <a:br>
              <a:rPr lang="it-IT" sz="1600" b="1" dirty="0">
                <a:solidFill>
                  <a:schemeClr val="bg1"/>
                </a:solidFill>
                <a:latin typeface="Constantia" panose="02030602050306030303" pitchFamily="18" charset="0"/>
              </a:rPr>
            </a:br>
            <a:r>
              <a:rPr lang="it-IT" sz="1600" b="1" dirty="0">
                <a:solidFill>
                  <a:schemeClr val="bg1"/>
                </a:solidFill>
                <a:latin typeface="Constantia" panose="02030602050306030303" pitchFamily="18" charset="0"/>
              </a:rPr>
              <a:t>Id: VERCOR</a:t>
            </a:r>
          </a:p>
        </p:txBody>
      </p:sp>
      <p:sp>
        <p:nvSpPr>
          <p:cNvPr id="28" name="Gallone 19"/>
          <p:cNvSpPr/>
          <p:nvPr/>
        </p:nvSpPr>
        <p:spPr>
          <a:xfrm rot="5400000">
            <a:off x="6679155" y="4759330"/>
            <a:ext cx="1224248" cy="2884451"/>
          </a:xfrm>
          <a:custGeom>
            <a:avLst/>
            <a:gdLst>
              <a:gd name="connsiteX0" fmla="*/ 0 w 2093626"/>
              <a:gd name="connsiteY0" fmla="*/ 0 h 1197647"/>
              <a:gd name="connsiteX1" fmla="*/ 1890026 w 2093626"/>
              <a:gd name="connsiteY1" fmla="*/ 0 h 1197647"/>
              <a:gd name="connsiteX2" fmla="*/ 2093626 w 2093626"/>
              <a:gd name="connsiteY2" fmla="*/ 598824 h 1197647"/>
              <a:gd name="connsiteX3" fmla="*/ 1890026 w 2093626"/>
              <a:gd name="connsiteY3" fmla="*/ 1197647 h 1197647"/>
              <a:gd name="connsiteX4" fmla="*/ 0 w 2093626"/>
              <a:gd name="connsiteY4" fmla="*/ 1197647 h 1197647"/>
              <a:gd name="connsiteX5" fmla="*/ 203600 w 2093626"/>
              <a:gd name="connsiteY5" fmla="*/ 598824 h 1197647"/>
              <a:gd name="connsiteX6" fmla="*/ 0 w 2093626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1890026 w 2103877"/>
              <a:gd name="connsiteY3" fmla="*/ 1197647 h 1197647"/>
              <a:gd name="connsiteX4" fmla="*/ 0 w 2103877"/>
              <a:gd name="connsiteY4" fmla="*/ 1197647 h 1197647"/>
              <a:gd name="connsiteX5" fmla="*/ 203600 w 2103877"/>
              <a:gd name="connsiteY5" fmla="*/ 598824 h 1197647"/>
              <a:gd name="connsiteX6" fmla="*/ 0 w 2103877"/>
              <a:gd name="connsiteY6" fmla="*/ 0 h 1197647"/>
              <a:gd name="connsiteX0" fmla="*/ 0 w 2111251"/>
              <a:gd name="connsiteY0" fmla="*/ 0 h 1197647"/>
              <a:gd name="connsiteX1" fmla="*/ 2103877 w 2111251"/>
              <a:gd name="connsiteY1" fmla="*/ 7374 h 1197647"/>
              <a:gd name="connsiteX2" fmla="*/ 2093626 w 2111251"/>
              <a:gd name="connsiteY2" fmla="*/ 598824 h 1197647"/>
              <a:gd name="connsiteX3" fmla="*/ 2111251 w 2111251"/>
              <a:gd name="connsiteY3" fmla="*/ 1190273 h 1197647"/>
              <a:gd name="connsiteX4" fmla="*/ 0 w 2111251"/>
              <a:gd name="connsiteY4" fmla="*/ 1197647 h 1197647"/>
              <a:gd name="connsiteX5" fmla="*/ 203600 w 2111251"/>
              <a:gd name="connsiteY5" fmla="*/ 598824 h 1197647"/>
              <a:gd name="connsiteX6" fmla="*/ 0 w 2111251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2103877 w 2103877"/>
              <a:gd name="connsiteY3" fmla="*/ 1190273 h 1197647"/>
              <a:gd name="connsiteX4" fmla="*/ 0 w 2103877"/>
              <a:gd name="connsiteY4" fmla="*/ 1197647 h 1197647"/>
              <a:gd name="connsiteX5" fmla="*/ 203600 w 2103877"/>
              <a:gd name="connsiteY5" fmla="*/ 598824 h 1197647"/>
              <a:gd name="connsiteX6" fmla="*/ 0 w 2103877"/>
              <a:gd name="connsiteY6" fmla="*/ 0 h 1197647"/>
              <a:gd name="connsiteX0" fmla="*/ 0 w 2486121"/>
              <a:gd name="connsiteY0" fmla="*/ 0 h 1194141"/>
              <a:gd name="connsiteX1" fmla="*/ 2486121 w 2486121"/>
              <a:gd name="connsiteY1" fmla="*/ 3868 h 1194141"/>
              <a:gd name="connsiteX2" fmla="*/ 2475870 w 2486121"/>
              <a:gd name="connsiteY2" fmla="*/ 595318 h 1194141"/>
              <a:gd name="connsiteX3" fmla="*/ 2486121 w 2486121"/>
              <a:gd name="connsiteY3" fmla="*/ 1186767 h 1194141"/>
              <a:gd name="connsiteX4" fmla="*/ 382244 w 2486121"/>
              <a:gd name="connsiteY4" fmla="*/ 1194141 h 1194141"/>
              <a:gd name="connsiteX5" fmla="*/ 585844 w 2486121"/>
              <a:gd name="connsiteY5" fmla="*/ 595318 h 1194141"/>
              <a:gd name="connsiteX6" fmla="*/ 0 w 2486121"/>
              <a:gd name="connsiteY6" fmla="*/ 0 h 1194141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585844 w 2486121"/>
              <a:gd name="connsiteY5" fmla="*/ 595318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451177 w 2486121"/>
              <a:gd name="connsiteY5" fmla="*/ 595318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344208 w 2486121"/>
              <a:gd name="connsiteY5" fmla="*/ 592035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257401 w 2486121"/>
              <a:gd name="connsiteY5" fmla="*/ 592035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287594 w 2486121"/>
              <a:gd name="connsiteY5" fmla="*/ 594910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272497 w 2486121"/>
              <a:gd name="connsiteY5" fmla="*/ 597785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235680 w 2486121"/>
              <a:gd name="connsiteY5" fmla="*/ 597785 h 1201153"/>
              <a:gd name="connsiteX6" fmla="*/ 0 w 2486121"/>
              <a:gd name="connsiteY6" fmla="*/ 0 h 1201153"/>
              <a:gd name="connsiteX0" fmla="*/ 0 w 2702037"/>
              <a:gd name="connsiteY0" fmla="*/ 13386 h 1197285"/>
              <a:gd name="connsiteX1" fmla="*/ 2702037 w 2702037"/>
              <a:gd name="connsiteY1" fmla="*/ 0 h 1197285"/>
              <a:gd name="connsiteX2" fmla="*/ 2691786 w 2702037"/>
              <a:gd name="connsiteY2" fmla="*/ 591450 h 1197285"/>
              <a:gd name="connsiteX3" fmla="*/ 2702037 w 2702037"/>
              <a:gd name="connsiteY3" fmla="*/ 1182899 h 1197285"/>
              <a:gd name="connsiteX4" fmla="*/ 225017 w 2702037"/>
              <a:gd name="connsiteY4" fmla="*/ 1197285 h 1197285"/>
              <a:gd name="connsiteX5" fmla="*/ 451596 w 2702037"/>
              <a:gd name="connsiteY5" fmla="*/ 593917 h 1197285"/>
              <a:gd name="connsiteX6" fmla="*/ 0 w 2702037"/>
              <a:gd name="connsiteY6" fmla="*/ 13386 h 1197285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53029 w 2703470"/>
              <a:gd name="connsiteY5" fmla="*/ 59391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53029 w 2703470"/>
              <a:gd name="connsiteY5" fmla="*/ 59391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98148 w 2703470"/>
              <a:gd name="connsiteY5" fmla="*/ 590220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372655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372654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97550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47592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698711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748937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866124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866124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866124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799160 w 2703470"/>
              <a:gd name="connsiteY5" fmla="*/ 586614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1191269 w 2703470"/>
              <a:gd name="connsiteY5" fmla="*/ 586614 h 1205912"/>
              <a:gd name="connsiteX6" fmla="*/ 1433 w 2703470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191269 w 2753693"/>
              <a:gd name="connsiteY5" fmla="*/ 586614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191275 w 2753693"/>
              <a:gd name="connsiteY5" fmla="*/ 586614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191280 w 2753693"/>
              <a:gd name="connsiteY5" fmla="*/ 586614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157802 w 2753693"/>
              <a:gd name="connsiteY5" fmla="*/ 622678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040621 w 2753693"/>
              <a:gd name="connsiteY5" fmla="*/ 622678 h 1205912"/>
              <a:gd name="connsiteX6" fmla="*/ 1433 w 2753693"/>
              <a:gd name="connsiteY6" fmla="*/ 13386 h 1205912"/>
              <a:gd name="connsiteX0" fmla="*/ 1433 w 2753693"/>
              <a:gd name="connsiteY0" fmla="*/ 13386 h 1205912"/>
              <a:gd name="connsiteX1" fmla="*/ 2703470 w 2753693"/>
              <a:gd name="connsiteY1" fmla="*/ 0 h 1205912"/>
              <a:gd name="connsiteX2" fmla="*/ 2693219 w 2753693"/>
              <a:gd name="connsiteY2" fmla="*/ 591450 h 1205912"/>
              <a:gd name="connsiteX3" fmla="*/ 2753693 w 2753693"/>
              <a:gd name="connsiteY3" fmla="*/ 1200931 h 1205912"/>
              <a:gd name="connsiteX4" fmla="*/ 0 w 2753693"/>
              <a:gd name="connsiteY4" fmla="*/ 1205912 h 1205912"/>
              <a:gd name="connsiteX5" fmla="*/ 1190106 w 2753693"/>
              <a:gd name="connsiteY5" fmla="*/ 622678 h 1205912"/>
              <a:gd name="connsiteX6" fmla="*/ 1433 w 2753693"/>
              <a:gd name="connsiteY6" fmla="*/ 13386 h 120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53693" h="1205912">
                <a:moveTo>
                  <a:pt x="1433" y="13386"/>
                </a:moveTo>
                <a:lnTo>
                  <a:pt x="2703470" y="0"/>
                </a:lnTo>
                <a:lnTo>
                  <a:pt x="2693219" y="591450"/>
                </a:lnTo>
                <a:lnTo>
                  <a:pt x="2753693" y="1200931"/>
                </a:lnTo>
                <a:lnTo>
                  <a:pt x="0" y="1205912"/>
                </a:lnTo>
                <a:lnTo>
                  <a:pt x="1190106" y="622678"/>
                </a:lnTo>
                <a:lnTo>
                  <a:pt x="1433" y="1338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pPr algn="ctr"/>
            <a:endParaRPr lang="it-IT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endParaRPr lang="it-IT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r>
              <a:rPr lang="it-IT" sz="14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SCARICA E ARCHIVIA</a:t>
            </a:r>
          </a:p>
          <a:p>
            <a:pPr algn="ctr"/>
            <a:r>
              <a:rPr lang="it-IT" sz="14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LE VISURE</a:t>
            </a:r>
          </a:p>
        </p:txBody>
      </p:sp>
      <p:sp>
        <p:nvSpPr>
          <p:cNvPr id="32" name="Gallone 31"/>
          <p:cNvSpPr/>
          <p:nvPr/>
        </p:nvSpPr>
        <p:spPr>
          <a:xfrm>
            <a:off x="6923937" y="609946"/>
            <a:ext cx="1995207" cy="1219889"/>
          </a:xfrm>
          <a:prstGeom prst="chevron">
            <a:avLst>
              <a:gd name="adj" fmla="val 17000"/>
            </a:avLst>
          </a:prstGeom>
          <a:solidFill>
            <a:schemeClr val="bg1">
              <a:lumMod val="95000"/>
            </a:schemeClr>
          </a:soli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CONCESSIONE</a:t>
            </a:r>
          </a:p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AIUTO INDIVIDUALE</a:t>
            </a:r>
          </a:p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WEB o WS</a:t>
            </a:r>
          </a:p>
        </p:txBody>
      </p:sp>
      <p:pic>
        <p:nvPicPr>
          <p:cNvPr id="37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1" y="58763"/>
            <a:ext cx="1206923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Rettangolo 13"/>
          <p:cNvSpPr>
            <a:spLocks noChangeArrowheads="1"/>
          </p:cNvSpPr>
          <p:nvPr/>
        </p:nvSpPr>
        <p:spPr bwMode="auto">
          <a:xfrm>
            <a:off x="44637" y="155159"/>
            <a:ext cx="120692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solidFill>
                  <a:srgbClr val="FFFFFF"/>
                </a:solidFill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Il Registro Nazionale degli Aiuti: Prima della registrazione dell’Aiuto</a:t>
            </a:r>
          </a:p>
        </p:txBody>
      </p:sp>
    </p:spTree>
    <p:extLst>
      <p:ext uri="{BB962C8B-B14F-4D97-AF65-F5344CB8AC3E}">
        <p14:creationId xmlns:p14="http://schemas.microsoft.com/office/powerpoint/2010/main" val="359598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3" grpId="0" animBg="1"/>
      <p:bldP spid="34" grpId="0" animBg="1"/>
      <p:bldP spid="18" grpId="0" animBg="1"/>
      <p:bldP spid="23" grpId="0" animBg="1"/>
      <p:bldP spid="19" grpId="0" animBg="1"/>
      <p:bldP spid="13" grpId="0" animBg="1"/>
      <p:bldP spid="20" grpId="0" animBg="1"/>
      <p:bldP spid="21" grpId="0" animBg="1"/>
      <p:bldP spid="22" grpId="0" animBg="1"/>
      <p:bldP spid="40" grpId="0" animBg="1"/>
      <p:bldP spid="17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entagono 7"/>
          <p:cNvSpPr/>
          <p:nvPr/>
        </p:nvSpPr>
        <p:spPr>
          <a:xfrm>
            <a:off x="378627" y="1499050"/>
            <a:ext cx="2066674" cy="520632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i="1" dirty="0">
                <a:solidFill>
                  <a:schemeClr val="accent5">
                    <a:lumMod val="50000"/>
                  </a:schemeClr>
                </a:solidFill>
                <a:latin typeface="Constantia" panose="02030602050306030303" pitchFamily="18" charset="0"/>
              </a:rPr>
              <a:t>Compilazione</a:t>
            </a:r>
          </a:p>
        </p:txBody>
      </p:sp>
      <p:sp>
        <p:nvSpPr>
          <p:cNvPr id="10" name="Gallone 9"/>
          <p:cNvSpPr/>
          <p:nvPr/>
        </p:nvSpPr>
        <p:spPr>
          <a:xfrm>
            <a:off x="2285371" y="1499014"/>
            <a:ext cx="1913071" cy="514189"/>
          </a:xfrm>
          <a:prstGeom prst="chevr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i="1" dirty="0">
                <a:solidFill>
                  <a:srgbClr val="002060"/>
                </a:solidFill>
                <a:latin typeface="Constantia" panose="02030602050306030303" pitchFamily="18" charset="0"/>
              </a:rPr>
              <a:t>Registrazione</a:t>
            </a:r>
          </a:p>
        </p:txBody>
      </p:sp>
      <p:sp>
        <p:nvSpPr>
          <p:cNvPr id="11" name="Gallone 10"/>
          <p:cNvSpPr/>
          <p:nvPr/>
        </p:nvSpPr>
        <p:spPr>
          <a:xfrm>
            <a:off x="4766872" y="1484024"/>
            <a:ext cx="4864308" cy="550273"/>
          </a:xfrm>
          <a:prstGeom prst="chevron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Constantia" panose="02030602050306030303" pitchFamily="18" charset="0"/>
              </a:rPr>
              <a:t>Verifica Esiti</a:t>
            </a:r>
          </a:p>
        </p:txBody>
      </p:sp>
      <p:sp>
        <p:nvSpPr>
          <p:cNvPr id="16" name="Gallone 15"/>
          <p:cNvSpPr/>
          <p:nvPr/>
        </p:nvSpPr>
        <p:spPr>
          <a:xfrm>
            <a:off x="9391815" y="1502131"/>
            <a:ext cx="2293018" cy="526196"/>
          </a:xfrm>
          <a:prstGeom prst="chevron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i="1" dirty="0">
                <a:solidFill>
                  <a:schemeClr val="bg1"/>
                </a:solidFill>
                <a:latin typeface="Constantia" panose="02030602050306030303" pitchFamily="18" charset="0"/>
              </a:rPr>
              <a:t>Conferma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371062" y="2088608"/>
            <a:ext cx="1321709" cy="6176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Inserisci</a:t>
            </a:r>
          </a:p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Nuovo Aiuto</a:t>
            </a:r>
          </a:p>
        </p:txBody>
      </p:sp>
      <p:sp>
        <p:nvSpPr>
          <p:cNvPr id="18" name="Rettangolo arrotondato 17"/>
          <p:cNvSpPr/>
          <p:nvPr/>
        </p:nvSpPr>
        <p:spPr>
          <a:xfrm>
            <a:off x="426436" y="3432225"/>
            <a:ext cx="1210962" cy="58076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Compila Aiuto</a:t>
            </a:r>
          </a:p>
        </p:txBody>
      </p:sp>
      <p:sp>
        <p:nvSpPr>
          <p:cNvPr id="19" name="Rettangolo arrotondato 18"/>
          <p:cNvSpPr/>
          <p:nvPr/>
        </p:nvSpPr>
        <p:spPr>
          <a:xfrm>
            <a:off x="318693" y="4681925"/>
            <a:ext cx="1426447" cy="6509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Completa</a:t>
            </a:r>
            <a:r>
              <a:rPr lang="it-IT" sz="11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 </a:t>
            </a:r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compilazione</a:t>
            </a:r>
          </a:p>
        </p:txBody>
      </p:sp>
      <p:cxnSp>
        <p:nvCxnSpPr>
          <p:cNvPr id="21" name="Connettore 2 20"/>
          <p:cNvCxnSpPr>
            <a:stCxn id="17" idx="2"/>
            <a:endCxn id="18" idx="0"/>
          </p:cNvCxnSpPr>
          <p:nvPr/>
        </p:nvCxnSpPr>
        <p:spPr>
          <a:xfrm>
            <a:off x="1031917" y="2706250"/>
            <a:ext cx="0" cy="725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1031917" y="4022259"/>
            <a:ext cx="0" cy="652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tangolo arrotondato 28"/>
          <p:cNvSpPr/>
          <p:nvPr/>
        </p:nvSpPr>
        <p:spPr>
          <a:xfrm>
            <a:off x="2351631" y="2093818"/>
            <a:ext cx="1570502" cy="6990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Convalida Aiuto</a:t>
            </a:r>
            <a:endParaRPr lang="it-IT" sz="1400" b="1" dirty="0">
              <a:solidFill>
                <a:schemeClr val="accent5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37" name="Rettangolo arrotondato 36"/>
          <p:cNvSpPr/>
          <p:nvPr/>
        </p:nvSpPr>
        <p:spPr>
          <a:xfrm>
            <a:off x="2180290" y="3545490"/>
            <a:ext cx="1935978" cy="8176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Scarica certificazione</a:t>
            </a:r>
          </a:p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della richiesta</a:t>
            </a:r>
          </a:p>
        </p:txBody>
      </p:sp>
      <p:cxnSp>
        <p:nvCxnSpPr>
          <p:cNvPr id="42" name="Connettore 2 41"/>
          <p:cNvCxnSpPr>
            <a:stCxn id="37" idx="2"/>
            <a:endCxn id="43" idx="0"/>
          </p:cNvCxnSpPr>
          <p:nvPr/>
        </p:nvCxnSpPr>
        <p:spPr>
          <a:xfrm flipH="1">
            <a:off x="3146607" y="4363094"/>
            <a:ext cx="1672" cy="268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tangolo arrotondato 42"/>
          <p:cNvSpPr/>
          <p:nvPr/>
        </p:nvSpPr>
        <p:spPr>
          <a:xfrm>
            <a:off x="2143071" y="4631426"/>
            <a:ext cx="2007072" cy="77649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Archivia la certificazione</a:t>
            </a:r>
          </a:p>
        </p:txBody>
      </p:sp>
      <p:sp>
        <p:nvSpPr>
          <p:cNvPr id="44" name="Rettangolo arrotondato 43"/>
          <p:cNvSpPr/>
          <p:nvPr/>
        </p:nvSpPr>
        <p:spPr>
          <a:xfrm>
            <a:off x="5898949" y="2090434"/>
            <a:ext cx="1686307" cy="6351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Riceve E-mail </a:t>
            </a:r>
          </a:p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di esito</a:t>
            </a:r>
          </a:p>
        </p:txBody>
      </p:sp>
      <p:sp>
        <p:nvSpPr>
          <p:cNvPr id="50" name="Rettangolo arrotondato 49"/>
          <p:cNvSpPr/>
          <p:nvPr/>
        </p:nvSpPr>
        <p:spPr>
          <a:xfrm>
            <a:off x="5928909" y="2905016"/>
            <a:ext cx="1645276" cy="58076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Verifica esito</a:t>
            </a:r>
          </a:p>
        </p:txBody>
      </p:sp>
      <p:cxnSp>
        <p:nvCxnSpPr>
          <p:cNvPr id="92" name="Connettore 2 91"/>
          <p:cNvCxnSpPr>
            <a:stCxn id="44" idx="2"/>
            <a:endCxn id="50" idx="0"/>
          </p:cNvCxnSpPr>
          <p:nvPr/>
        </p:nvCxnSpPr>
        <p:spPr>
          <a:xfrm>
            <a:off x="6742103" y="2725630"/>
            <a:ext cx="9444" cy="179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2 93"/>
          <p:cNvCxnSpPr>
            <a:stCxn id="29" idx="2"/>
            <a:endCxn id="37" idx="0"/>
          </p:cNvCxnSpPr>
          <p:nvPr/>
        </p:nvCxnSpPr>
        <p:spPr>
          <a:xfrm>
            <a:off x="3136882" y="2792867"/>
            <a:ext cx="11397" cy="752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ttangolo arrotondato 95"/>
          <p:cNvSpPr/>
          <p:nvPr/>
        </p:nvSpPr>
        <p:spPr>
          <a:xfrm>
            <a:off x="7860787" y="5863645"/>
            <a:ext cx="1210962" cy="58076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Scarica la Visura</a:t>
            </a:r>
          </a:p>
        </p:txBody>
      </p:sp>
      <p:cxnSp>
        <p:nvCxnSpPr>
          <p:cNvPr id="119" name="Connettore 4 118"/>
          <p:cNvCxnSpPr>
            <a:stCxn id="106" idx="4"/>
            <a:endCxn id="97" idx="0"/>
          </p:cNvCxnSpPr>
          <p:nvPr/>
        </p:nvCxnSpPr>
        <p:spPr>
          <a:xfrm rot="5400000">
            <a:off x="8325052" y="4917664"/>
            <a:ext cx="272096" cy="465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Elaborazione alternativa 126"/>
          <p:cNvSpPr/>
          <p:nvPr/>
        </p:nvSpPr>
        <p:spPr>
          <a:xfrm>
            <a:off x="4294682" y="5660795"/>
            <a:ext cx="808122" cy="589075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Forza KO</a:t>
            </a:r>
          </a:p>
        </p:txBody>
      </p:sp>
      <p:sp>
        <p:nvSpPr>
          <p:cNvPr id="132" name="Freccia circolare in giù 131"/>
          <p:cNvSpPr/>
          <p:nvPr/>
        </p:nvSpPr>
        <p:spPr>
          <a:xfrm>
            <a:off x="3136047" y="1189488"/>
            <a:ext cx="7153011" cy="30662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3" name="CasellaDiTesto 132"/>
          <p:cNvSpPr txBox="1"/>
          <p:nvPr/>
        </p:nvSpPr>
        <p:spPr>
          <a:xfrm>
            <a:off x="6214892" y="1186670"/>
            <a:ext cx="11833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Entro 20 giorni</a:t>
            </a:r>
          </a:p>
        </p:txBody>
      </p:sp>
      <p:sp>
        <p:nvSpPr>
          <p:cNvPr id="40" name="Rettangolo arrotondato 39"/>
          <p:cNvSpPr/>
          <p:nvPr/>
        </p:nvSpPr>
        <p:spPr>
          <a:xfrm>
            <a:off x="9430966" y="2960613"/>
            <a:ext cx="2076206" cy="580767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Protocolla Atto</a:t>
            </a:r>
          </a:p>
        </p:txBody>
      </p:sp>
      <p:cxnSp>
        <p:nvCxnSpPr>
          <p:cNvPr id="41" name="Connettore 2 40"/>
          <p:cNvCxnSpPr>
            <a:stCxn id="40" idx="2"/>
            <a:endCxn id="103" idx="0"/>
          </p:cNvCxnSpPr>
          <p:nvPr/>
        </p:nvCxnSpPr>
        <p:spPr>
          <a:xfrm flipH="1">
            <a:off x="10446848" y="3541380"/>
            <a:ext cx="22221" cy="414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e 73"/>
          <p:cNvSpPr/>
          <p:nvPr/>
        </p:nvSpPr>
        <p:spPr>
          <a:xfrm>
            <a:off x="4201071" y="3973217"/>
            <a:ext cx="1682568" cy="87051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  <a:latin typeface="Constantia" panose="02030602050306030303" pitchFamily="18" charset="0"/>
              </a:rPr>
              <a:t>KO </a:t>
            </a:r>
            <a:r>
              <a:rPr lang="it-IT" sz="1200" b="1" dirty="0">
                <a:solidFill>
                  <a:schemeClr val="tx1"/>
                </a:solidFill>
                <a:latin typeface="Constantia" panose="02030602050306030303" pitchFamily="18" charset="0"/>
              </a:rPr>
              <a:t>REITERABILE</a:t>
            </a:r>
          </a:p>
        </p:txBody>
      </p:sp>
      <p:cxnSp>
        <p:nvCxnSpPr>
          <p:cNvPr id="78" name="Connettore 4 77"/>
          <p:cNvCxnSpPr>
            <a:stCxn id="50" idx="2"/>
            <a:endCxn id="74" idx="0"/>
          </p:cNvCxnSpPr>
          <p:nvPr/>
        </p:nvCxnSpPr>
        <p:spPr>
          <a:xfrm rot="5400000">
            <a:off x="5653234" y="2874904"/>
            <a:ext cx="487434" cy="170919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ttangolo arrotondato 96"/>
          <p:cNvSpPr/>
          <p:nvPr/>
        </p:nvSpPr>
        <p:spPr>
          <a:xfrm>
            <a:off x="7853292" y="5056038"/>
            <a:ext cx="1210962" cy="58076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Preleva COR/CUP</a:t>
            </a:r>
          </a:p>
        </p:txBody>
      </p:sp>
      <p:cxnSp>
        <p:nvCxnSpPr>
          <p:cNvPr id="100" name="Connettore 4 99"/>
          <p:cNvCxnSpPr>
            <a:stCxn id="50" idx="2"/>
            <a:endCxn id="106" idx="0"/>
          </p:cNvCxnSpPr>
          <p:nvPr/>
        </p:nvCxnSpPr>
        <p:spPr>
          <a:xfrm rot="16200000" flipH="1">
            <a:off x="7393666" y="2843663"/>
            <a:ext cx="427640" cy="171187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4 108"/>
          <p:cNvCxnSpPr>
            <a:stCxn id="50" idx="2"/>
            <a:endCxn id="105" idx="0"/>
          </p:cNvCxnSpPr>
          <p:nvPr/>
        </p:nvCxnSpPr>
        <p:spPr>
          <a:xfrm rot="16200000" flipH="1">
            <a:off x="6538687" y="3698643"/>
            <a:ext cx="426403" cy="68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4 109"/>
          <p:cNvCxnSpPr>
            <a:stCxn id="105" idx="4"/>
            <a:endCxn id="96" idx="1"/>
          </p:cNvCxnSpPr>
          <p:nvPr/>
        </p:nvCxnSpPr>
        <p:spPr>
          <a:xfrm rot="16200000" flipH="1">
            <a:off x="6620846" y="4914088"/>
            <a:ext cx="1371324" cy="110855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4 151"/>
          <p:cNvCxnSpPr>
            <a:stCxn id="127" idx="1"/>
            <a:endCxn id="159" idx="2"/>
          </p:cNvCxnSpPr>
          <p:nvPr/>
        </p:nvCxnSpPr>
        <p:spPr>
          <a:xfrm rot="10800000">
            <a:off x="3157722" y="3049069"/>
            <a:ext cx="1136961" cy="2906265"/>
          </a:xfrm>
          <a:prstGeom prst="bentConnector3">
            <a:avLst>
              <a:gd name="adj1" fmla="val 20119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vale 158"/>
          <p:cNvSpPr/>
          <p:nvPr/>
        </p:nvSpPr>
        <p:spPr>
          <a:xfrm>
            <a:off x="3157721" y="2939664"/>
            <a:ext cx="245035" cy="21880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4" name="Elaborazione alternativa 173"/>
          <p:cNvSpPr/>
          <p:nvPr/>
        </p:nvSpPr>
        <p:spPr>
          <a:xfrm>
            <a:off x="5180336" y="5660795"/>
            <a:ext cx="808122" cy="589075"/>
          </a:xfrm>
          <a:prstGeom prst="flowChartAlternate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Non Forza KO</a:t>
            </a:r>
          </a:p>
        </p:txBody>
      </p:sp>
      <p:cxnSp>
        <p:nvCxnSpPr>
          <p:cNvPr id="180" name="Connettore 4 179"/>
          <p:cNvCxnSpPr>
            <a:stCxn id="74" idx="4"/>
            <a:endCxn id="127" idx="0"/>
          </p:cNvCxnSpPr>
          <p:nvPr/>
        </p:nvCxnSpPr>
        <p:spPr>
          <a:xfrm rot="5400000">
            <a:off x="4462020" y="5080459"/>
            <a:ext cx="817059" cy="34361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4 180"/>
          <p:cNvCxnSpPr>
            <a:stCxn id="74" idx="4"/>
            <a:endCxn id="174" idx="0"/>
          </p:cNvCxnSpPr>
          <p:nvPr/>
        </p:nvCxnSpPr>
        <p:spPr>
          <a:xfrm rot="16200000" flipH="1">
            <a:off x="4904847" y="4981244"/>
            <a:ext cx="817059" cy="542042"/>
          </a:xfrm>
          <a:prstGeom prst="bentConnector3">
            <a:avLst>
              <a:gd name="adj1" fmla="val 50000"/>
            </a:avLst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5" name="Connettore 4 184"/>
          <p:cNvCxnSpPr>
            <a:stCxn id="174" idx="3"/>
            <a:endCxn id="96" idx="1"/>
          </p:cNvCxnSpPr>
          <p:nvPr/>
        </p:nvCxnSpPr>
        <p:spPr>
          <a:xfrm>
            <a:off x="5988458" y="5955333"/>
            <a:ext cx="1872329" cy="198696"/>
          </a:xfrm>
          <a:prstGeom prst="bentConnector3">
            <a:avLst>
              <a:gd name="adj1" fmla="val 4076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ttangolo arrotondato 190"/>
          <p:cNvSpPr/>
          <p:nvPr/>
        </p:nvSpPr>
        <p:spPr>
          <a:xfrm>
            <a:off x="9342741" y="5831172"/>
            <a:ext cx="1457677" cy="63280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Archiviazione </a:t>
            </a:r>
          </a:p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Visure</a:t>
            </a:r>
          </a:p>
        </p:txBody>
      </p:sp>
      <p:cxnSp>
        <p:nvCxnSpPr>
          <p:cNvPr id="192" name="Connettore 4 191"/>
          <p:cNvCxnSpPr>
            <a:stCxn id="96" idx="3"/>
            <a:endCxn id="191" idx="1"/>
          </p:cNvCxnSpPr>
          <p:nvPr/>
        </p:nvCxnSpPr>
        <p:spPr>
          <a:xfrm flipV="1">
            <a:off x="9071749" y="6147576"/>
            <a:ext cx="270992" cy="645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Rettangolo arrotondato 198"/>
          <p:cNvSpPr/>
          <p:nvPr/>
        </p:nvSpPr>
        <p:spPr>
          <a:xfrm>
            <a:off x="9430966" y="2142893"/>
            <a:ext cx="2076208" cy="580767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Predisposizione Atto</a:t>
            </a:r>
          </a:p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Apponi COR/CUP</a:t>
            </a:r>
          </a:p>
        </p:txBody>
      </p:sp>
      <p:cxnSp>
        <p:nvCxnSpPr>
          <p:cNvPr id="200" name="Connettore 2 199"/>
          <p:cNvCxnSpPr>
            <a:stCxn id="199" idx="2"/>
            <a:endCxn id="40" idx="0"/>
          </p:cNvCxnSpPr>
          <p:nvPr/>
        </p:nvCxnSpPr>
        <p:spPr>
          <a:xfrm flipH="1">
            <a:off x="10469069" y="2723660"/>
            <a:ext cx="1" cy="236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2 82"/>
          <p:cNvCxnSpPr>
            <a:stCxn id="97" idx="2"/>
            <a:endCxn id="96" idx="0"/>
          </p:cNvCxnSpPr>
          <p:nvPr/>
        </p:nvCxnSpPr>
        <p:spPr>
          <a:xfrm>
            <a:off x="8458773" y="5636805"/>
            <a:ext cx="7495" cy="226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4" name="Immagine 15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63" y="3667525"/>
            <a:ext cx="443210" cy="443210"/>
          </a:xfrm>
          <a:prstGeom prst="rect">
            <a:avLst/>
          </a:prstGeom>
        </p:spPr>
      </p:pic>
      <p:sp>
        <p:nvSpPr>
          <p:cNvPr id="76" name="Pergamena 1 75">
            <a:hlinkClick r:id="rId5" action="ppaction://hlinksldjump"/>
          </p:cNvPr>
          <p:cNvSpPr/>
          <p:nvPr/>
        </p:nvSpPr>
        <p:spPr>
          <a:xfrm>
            <a:off x="3565646" y="2574981"/>
            <a:ext cx="487594" cy="302700"/>
          </a:xfrm>
          <a:prstGeom prst="verticalScroll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600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  <a:hlinkClick r:id="rId5" action="ppaction://hlinksldjump"/>
              </a:rPr>
              <a:t>---------------</a:t>
            </a:r>
            <a:endParaRPr lang="it-IT" sz="600" dirty="0">
              <a:solidFill>
                <a:schemeClr val="accent5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103" name="Rettangolo arrotondato 102"/>
          <p:cNvSpPr/>
          <p:nvPr/>
        </p:nvSpPr>
        <p:spPr>
          <a:xfrm>
            <a:off x="9430966" y="3956314"/>
            <a:ext cx="2031763" cy="58076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Conferma Dati Concessione</a:t>
            </a:r>
          </a:p>
        </p:txBody>
      </p:sp>
      <p:pic>
        <p:nvPicPr>
          <p:cNvPr id="104" name="Immagine 103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2741" y="4312070"/>
            <a:ext cx="443210" cy="443210"/>
          </a:xfrm>
          <a:prstGeom prst="rect">
            <a:avLst/>
          </a:prstGeom>
        </p:spPr>
      </p:pic>
      <p:sp>
        <p:nvSpPr>
          <p:cNvPr id="105" name="Ovale 104"/>
          <p:cNvSpPr/>
          <p:nvPr/>
        </p:nvSpPr>
        <p:spPr>
          <a:xfrm>
            <a:off x="5910945" y="3912186"/>
            <a:ext cx="1682568" cy="87051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  <a:latin typeface="Constantia" panose="02030602050306030303" pitchFamily="18" charset="0"/>
              </a:rPr>
              <a:t>KO</a:t>
            </a:r>
            <a:endParaRPr lang="it-IT" sz="1200" b="1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106" name="Ovale 105"/>
          <p:cNvSpPr/>
          <p:nvPr/>
        </p:nvSpPr>
        <p:spPr>
          <a:xfrm>
            <a:off x="7622142" y="3913423"/>
            <a:ext cx="1682568" cy="8705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  <a:latin typeface="Constantia" panose="02030602050306030303" pitchFamily="18" charset="0"/>
              </a:rPr>
              <a:t>OK</a:t>
            </a:r>
            <a:endParaRPr lang="it-IT" sz="1200" b="1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65" name="Gallone 64"/>
          <p:cNvSpPr/>
          <p:nvPr/>
        </p:nvSpPr>
        <p:spPr>
          <a:xfrm>
            <a:off x="4002183" y="1484023"/>
            <a:ext cx="1013668" cy="538277"/>
          </a:xfrm>
          <a:prstGeom prst="chevron">
            <a:avLst/>
          </a:prstGeom>
          <a:noFill/>
          <a:ln w="19050">
            <a:prstDash val="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600" i="1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77" name="Scheda 76"/>
          <p:cNvSpPr/>
          <p:nvPr/>
        </p:nvSpPr>
        <p:spPr>
          <a:xfrm>
            <a:off x="130309" y="6043969"/>
            <a:ext cx="2213084" cy="701149"/>
          </a:xfrm>
          <a:prstGeom prst="flowChartPunchedCard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Note:</a:t>
            </a:r>
          </a:p>
          <a:p>
            <a:pPr marL="342900" indent="-342900">
              <a:buAutoNum type="arabicPeriod"/>
            </a:pP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Box              - </a:t>
            </a:r>
            <a:r>
              <a:rPr lang="it-IT" sz="700" b="1" dirty="0" err="1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step</a:t>
            </a: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 di sistema</a:t>
            </a:r>
          </a:p>
          <a:p>
            <a:pPr marL="342900" indent="-342900">
              <a:buAutoNum type="arabicPeriod"/>
            </a:pP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Box              - </a:t>
            </a:r>
            <a:r>
              <a:rPr lang="it-IT" sz="700" b="1" dirty="0" err="1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step</a:t>
            </a: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 </a:t>
            </a:r>
            <a:r>
              <a:rPr lang="it-IT" sz="700" b="1" dirty="0" err="1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extrasistema</a:t>
            </a:r>
            <a:endParaRPr lang="it-IT" sz="700" b="1" dirty="0">
              <a:solidFill>
                <a:schemeClr val="accent5">
                  <a:lumMod val="75000"/>
                </a:schemeClr>
              </a:solidFill>
              <a:latin typeface="Constantia" panose="02030602050306030303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Box              - </a:t>
            </a:r>
            <a:r>
              <a:rPr lang="it-IT" sz="700" b="1" dirty="0" err="1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step</a:t>
            </a: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 di sistema opzionale</a:t>
            </a:r>
          </a:p>
          <a:p>
            <a:pPr marL="342900" indent="-342900">
              <a:buAutoNum type="arabicPeriod"/>
            </a:pP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Box              - </a:t>
            </a:r>
            <a:r>
              <a:rPr lang="it-IT" sz="700" b="1" dirty="0" err="1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step</a:t>
            </a: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 </a:t>
            </a:r>
            <a:r>
              <a:rPr lang="it-IT" sz="700" b="1" dirty="0" err="1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extrasistema</a:t>
            </a: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 opzionale</a:t>
            </a:r>
          </a:p>
        </p:txBody>
      </p:sp>
      <p:sp>
        <p:nvSpPr>
          <p:cNvPr id="79" name="Rettangolo arrotondato 78"/>
          <p:cNvSpPr/>
          <p:nvPr/>
        </p:nvSpPr>
        <p:spPr>
          <a:xfrm>
            <a:off x="761626" y="6315774"/>
            <a:ext cx="224171" cy="6584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/>
          </a:p>
        </p:txBody>
      </p:sp>
      <p:sp>
        <p:nvSpPr>
          <p:cNvPr id="80" name="Rettangolo arrotondato 79"/>
          <p:cNvSpPr/>
          <p:nvPr/>
        </p:nvSpPr>
        <p:spPr>
          <a:xfrm>
            <a:off x="761625" y="6439571"/>
            <a:ext cx="224171" cy="65845"/>
          </a:xfrm>
          <a:prstGeom prst="roundRect">
            <a:avLst/>
          </a:prstGeom>
          <a:solidFill>
            <a:schemeClr val="bg1"/>
          </a:solidFill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/>
          </a:p>
        </p:txBody>
      </p:sp>
      <p:sp>
        <p:nvSpPr>
          <p:cNvPr id="81" name="Rettangolo arrotondato 80"/>
          <p:cNvSpPr/>
          <p:nvPr/>
        </p:nvSpPr>
        <p:spPr>
          <a:xfrm>
            <a:off x="761626" y="6648064"/>
            <a:ext cx="224171" cy="7707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4" name="Rettangolo arrotondato 83"/>
          <p:cNvSpPr/>
          <p:nvPr/>
        </p:nvSpPr>
        <p:spPr>
          <a:xfrm>
            <a:off x="764789" y="6538204"/>
            <a:ext cx="224171" cy="7707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1" y="583413"/>
            <a:ext cx="1206923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Rettangolo 13"/>
          <p:cNvSpPr>
            <a:spLocks noChangeArrowheads="1"/>
          </p:cNvSpPr>
          <p:nvPr/>
        </p:nvSpPr>
        <p:spPr bwMode="auto">
          <a:xfrm>
            <a:off x="44637" y="679809"/>
            <a:ext cx="120692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solidFill>
                  <a:srgbClr val="FFFFFF"/>
                </a:solidFill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Il Registro Nazionale degli Aiuti: La registrazione dell’Aiuto</a:t>
            </a:r>
          </a:p>
        </p:txBody>
      </p:sp>
      <p:pic>
        <p:nvPicPr>
          <p:cNvPr id="61" name="Picture 8" descr="http://www.mobilitytech.it/_media/images/ministero_sviluppo_economico%20copia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488" y="80964"/>
            <a:ext cx="10287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2" descr="C:\Users\gloria.nano\Downloads\UE_FESR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50800"/>
            <a:ext cx="7715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1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96839"/>
            <a:ext cx="16446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358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6" grpId="0" animBg="1"/>
      <p:bldP spid="17" grpId="0" animBg="1"/>
      <p:bldP spid="18" grpId="0" animBg="1"/>
      <p:bldP spid="19" grpId="0" animBg="1"/>
      <p:bldP spid="29" grpId="0" animBg="1"/>
      <p:bldP spid="37" grpId="0" animBg="1"/>
      <p:bldP spid="43" grpId="0" animBg="1"/>
      <p:bldP spid="44" grpId="0" animBg="1"/>
      <p:bldP spid="50" grpId="0" animBg="1"/>
      <p:bldP spid="96" grpId="0" animBg="1"/>
      <p:bldP spid="127" grpId="0" animBg="1"/>
      <p:bldP spid="132" grpId="0" animBg="1"/>
      <p:bldP spid="133" grpId="0"/>
      <p:bldP spid="40" grpId="0" animBg="1"/>
      <p:bldP spid="74" grpId="0" animBg="1"/>
      <p:bldP spid="97" grpId="0" animBg="1"/>
      <p:bldP spid="174" grpId="0" animBg="1"/>
      <p:bldP spid="191" grpId="0" animBg="1"/>
      <p:bldP spid="199" grpId="0" animBg="1"/>
      <p:bldP spid="76" grpId="0" animBg="1"/>
      <p:bldP spid="103" grpId="0" animBg="1"/>
      <p:bldP spid="105" grpId="0" animBg="1"/>
      <p:bldP spid="106" grpId="0" animBg="1"/>
      <p:bldP spid="65" grpId="0" animBg="1"/>
      <p:bldP spid="77" grpId="0" animBg="1"/>
      <p:bldP spid="79" grpId="0" animBg="1"/>
      <p:bldP spid="80" grpId="0" animBg="1"/>
      <p:bldP spid="81" grpId="0" animBg="1"/>
      <p:bldP spid="8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allone 25">
            <a:hlinkClick r:id="rId2" action="ppaction://hlinksldjump"/>
          </p:cNvPr>
          <p:cNvSpPr/>
          <p:nvPr/>
        </p:nvSpPr>
        <p:spPr>
          <a:xfrm>
            <a:off x="8507614" y="1047156"/>
            <a:ext cx="1949663" cy="1219889"/>
          </a:xfrm>
          <a:prstGeom prst="chevron">
            <a:avLst>
              <a:gd name="adj" fmla="val 17000"/>
            </a:avLst>
          </a:prstGeom>
          <a:solidFill>
            <a:srgbClr val="88B6E0"/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EROGAZIONI</a:t>
            </a:r>
          </a:p>
        </p:txBody>
      </p:sp>
      <p:sp>
        <p:nvSpPr>
          <p:cNvPr id="23" name="Gallone 22">
            <a:hlinkClick r:id="rId3" action="ppaction://hlinksldjump"/>
          </p:cNvPr>
          <p:cNvSpPr/>
          <p:nvPr/>
        </p:nvSpPr>
        <p:spPr>
          <a:xfrm>
            <a:off x="4845584" y="1052151"/>
            <a:ext cx="1983126" cy="1219889"/>
          </a:xfrm>
          <a:prstGeom prst="chevron">
            <a:avLst>
              <a:gd name="adj" fmla="val 17000"/>
            </a:avLst>
          </a:prstGeom>
          <a:solidFill>
            <a:schemeClr val="bg1">
              <a:lumMod val="95000"/>
            </a:schemeClr>
          </a:soli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RICEZIONE DOMANDE E</a:t>
            </a:r>
          </a:p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ISTRUTTORIA</a:t>
            </a:r>
          </a:p>
        </p:txBody>
      </p:sp>
      <p:sp>
        <p:nvSpPr>
          <p:cNvPr id="14" name="Pentagono 13"/>
          <p:cNvSpPr/>
          <p:nvPr/>
        </p:nvSpPr>
        <p:spPr>
          <a:xfrm rot="5400000">
            <a:off x="8982198" y="1645976"/>
            <a:ext cx="1076189" cy="2498670"/>
          </a:xfrm>
          <a:prstGeom prst="homePlate">
            <a:avLst>
              <a:gd name="adj" fmla="val 22585"/>
            </a:avLst>
          </a:prstGeom>
          <a:solidFill>
            <a:schemeClr val="accent1">
              <a:lumMod val="40000"/>
              <a:lumOff val="60000"/>
            </a:schemeClr>
          </a:solidFill>
          <a:ln w="349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PREDISPOSIZIONE ATTO DI EROGAZIONE</a:t>
            </a:r>
          </a:p>
          <a:p>
            <a:r>
              <a:rPr lang="it-IT" sz="12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(Se previsto)</a:t>
            </a:r>
            <a:endParaRPr lang="it-IT" sz="14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3" name="Freccia in giù 12"/>
          <p:cNvSpPr/>
          <p:nvPr/>
        </p:nvSpPr>
        <p:spPr>
          <a:xfrm>
            <a:off x="9265714" y="1985959"/>
            <a:ext cx="509155" cy="550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Gallone 19"/>
          <p:cNvSpPr/>
          <p:nvPr/>
        </p:nvSpPr>
        <p:spPr>
          <a:xfrm rot="5400000">
            <a:off x="8512226" y="4488283"/>
            <a:ext cx="2061773" cy="2506211"/>
          </a:xfrm>
          <a:custGeom>
            <a:avLst/>
            <a:gdLst>
              <a:gd name="connsiteX0" fmla="*/ 0 w 2093626"/>
              <a:gd name="connsiteY0" fmla="*/ 0 h 1197647"/>
              <a:gd name="connsiteX1" fmla="*/ 1890026 w 2093626"/>
              <a:gd name="connsiteY1" fmla="*/ 0 h 1197647"/>
              <a:gd name="connsiteX2" fmla="*/ 2093626 w 2093626"/>
              <a:gd name="connsiteY2" fmla="*/ 598824 h 1197647"/>
              <a:gd name="connsiteX3" fmla="*/ 1890026 w 2093626"/>
              <a:gd name="connsiteY3" fmla="*/ 1197647 h 1197647"/>
              <a:gd name="connsiteX4" fmla="*/ 0 w 2093626"/>
              <a:gd name="connsiteY4" fmla="*/ 1197647 h 1197647"/>
              <a:gd name="connsiteX5" fmla="*/ 203600 w 2093626"/>
              <a:gd name="connsiteY5" fmla="*/ 598824 h 1197647"/>
              <a:gd name="connsiteX6" fmla="*/ 0 w 2093626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1890026 w 2103877"/>
              <a:gd name="connsiteY3" fmla="*/ 1197647 h 1197647"/>
              <a:gd name="connsiteX4" fmla="*/ 0 w 2103877"/>
              <a:gd name="connsiteY4" fmla="*/ 1197647 h 1197647"/>
              <a:gd name="connsiteX5" fmla="*/ 203600 w 2103877"/>
              <a:gd name="connsiteY5" fmla="*/ 598824 h 1197647"/>
              <a:gd name="connsiteX6" fmla="*/ 0 w 2103877"/>
              <a:gd name="connsiteY6" fmla="*/ 0 h 1197647"/>
              <a:gd name="connsiteX0" fmla="*/ 0 w 2111251"/>
              <a:gd name="connsiteY0" fmla="*/ 0 h 1197647"/>
              <a:gd name="connsiteX1" fmla="*/ 2103877 w 2111251"/>
              <a:gd name="connsiteY1" fmla="*/ 7374 h 1197647"/>
              <a:gd name="connsiteX2" fmla="*/ 2093626 w 2111251"/>
              <a:gd name="connsiteY2" fmla="*/ 598824 h 1197647"/>
              <a:gd name="connsiteX3" fmla="*/ 2111251 w 2111251"/>
              <a:gd name="connsiteY3" fmla="*/ 1190273 h 1197647"/>
              <a:gd name="connsiteX4" fmla="*/ 0 w 2111251"/>
              <a:gd name="connsiteY4" fmla="*/ 1197647 h 1197647"/>
              <a:gd name="connsiteX5" fmla="*/ 203600 w 2111251"/>
              <a:gd name="connsiteY5" fmla="*/ 598824 h 1197647"/>
              <a:gd name="connsiteX6" fmla="*/ 0 w 2111251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2103877 w 2103877"/>
              <a:gd name="connsiteY3" fmla="*/ 1190273 h 1197647"/>
              <a:gd name="connsiteX4" fmla="*/ 0 w 2103877"/>
              <a:gd name="connsiteY4" fmla="*/ 1197647 h 1197647"/>
              <a:gd name="connsiteX5" fmla="*/ 203600 w 2103877"/>
              <a:gd name="connsiteY5" fmla="*/ 598824 h 1197647"/>
              <a:gd name="connsiteX6" fmla="*/ 0 w 2103877"/>
              <a:gd name="connsiteY6" fmla="*/ 0 h 1197647"/>
              <a:gd name="connsiteX0" fmla="*/ 0 w 2486121"/>
              <a:gd name="connsiteY0" fmla="*/ 0 h 1194141"/>
              <a:gd name="connsiteX1" fmla="*/ 2486121 w 2486121"/>
              <a:gd name="connsiteY1" fmla="*/ 3868 h 1194141"/>
              <a:gd name="connsiteX2" fmla="*/ 2475870 w 2486121"/>
              <a:gd name="connsiteY2" fmla="*/ 595318 h 1194141"/>
              <a:gd name="connsiteX3" fmla="*/ 2486121 w 2486121"/>
              <a:gd name="connsiteY3" fmla="*/ 1186767 h 1194141"/>
              <a:gd name="connsiteX4" fmla="*/ 382244 w 2486121"/>
              <a:gd name="connsiteY4" fmla="*/ 1194141 h 1194141"/>
              <a:gd name="connsiteX5" fmla="*/ 585844 w 2486121"/>
              <a:gd name="connsiteY5" fmla="*/ 595318 h 1194141"/>
              <a:gd name="connsiteX6" fmla="*/ 0 w 2486121"/>
              <a:gd name="connsiteY6" fmla="*/ 0 h 1194141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585844 w 2486121"/>
              <a:gd name="connsiteY5" fmla="*/ 595318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451177 w 2486121"/>
              <a:gd name="connsiteY5" fmla="*/ 595318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344208 w 2486121"/>
              <a:gd name="connsiteY5" fmla="*/ 592035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257401 w 2486121"/>
              <a:gd name="connsiteY5" fmla="*/ 592035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287594 w 2486121"/>
              <a:gd name="connsiteY5" fmla="*/ 594910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272497 w 2486121"/>
              <a:gd name="connsiteY5" fmla="*/ 597785 h 1201153"/>
              <a:gd name="connsiteX6" fmla="*/ 0 w 2486121"/>
              <a:gd name="connsiteY6" fmla="*/ 0 h 1201153"/>
              <a:gd name="connsiteX0" fmla="*/ 0 w 2486121"/>
              <a:gd name="connsiteY0" fmla="*/ 0 h 1201153"/>
              <a:gd name="connsiteX1" fmla="*/ 2486121 w 2486121"/>
              <a:gd name="connsiteY1" fmla="*/ 3868 h 1201153"/>
              <a:gd name="connsiteX2" fmla="*/ 2475870 w 2486121"/>
              <a:gd name="connsiteY2" fmla="*/ 595318 h 1201153"/>
              <a:gd name="connsiteX3" fmla="*/ 2486121 w 2486121"/>
              <a:gd name="connsiteY3" fmla="*/ 1186767 h 1201153"/>
              <a:gd name="connsiteX4" fmla="*/ 9101 w 2486121"/>
              <a:gd name="connsiteY4" fmla="*/ 1201153 h 1201153"/>
              <a:gd name="connsiteX5" fmla="*/ 235680 w 2486121"/>
              <a:gd name="connsiteY5" fmla="*/ 597785 h 1201153"/>
              <a:gd name="connsiteX6" fmla="*/ 0 w 2486121"/>
              <a:gd name="connsiteY6" fmla="*/ 0 h 1201153"/>
              <a:gd name="connsiteX0" fmla="*/ 0 w 2702037"/>
              <a:gd name="connsiteY0" fmla="*/ 13386 h 1197285"/>
              <a:gd name="connsiteX1" fmla="*/ 2702037 w 2702037"/>
              <a:gd name="connsiteY1" fmla="*/ 0 h 1197285"/>
              <a:gd name="connsiteX2" fmla="*/ 2691786 w 2702037"/>
              <a:gd name="connsiteY2" fmla="*/ 591450 h 1197285"/>
              <a:gd name="connsiteX3" fmla="*/ 2702037 w 2702037"/>
              <a:gd name="connsiteY3" fmla="*/ 1182899 h 1197285"/>
              <a:gd name="connsiteX4" fmla="*/ 225017 w 2702037"/>
              <a:gd name="connsiteY4" fmla="*/ 1197285 h 1197285"/>
              <a:gd name="connsiteX5" fmla="*/ 451596 w 2702037"/>
              <a:gd name="connsiteY5" fmla="*/ 593917 h 1197285"/>
              <a:gd name="connsiteX6" fmla="*/ 0 w 2702037"/>
              <a:gd name="connsiteY6" fmla="*/ 13386 h 1197285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53029 w 2703470"/>
              <a:gd name="connsiteY5" fmla="*/ 59391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53029 w 2703470"/>
              <a:gd name="connsiteY5" fmla="*/ 59391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98148 w 2703470"/>
              <a:gd name="connsiteY5" fmla="*/ 590220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372655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372654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97550 w 2703470"/>
              <a:gd name="connsiteY5" fmla="*/ 593827 h 1205912"/>
              <a:gd name="connsiteX6" fmla="*/ 1433 w 2703470"/>
              <a:gd name="connsiteY6" fmla="*/ 13386 h 1205912"/>
              <a:gd name="connsiteX0" fmla="*/ 1433 w 2703470"/>
              <a:gd name="connsiteY0" fmla="*/ 13386 h 1205912"/>
              <a:gd name="connsiteX1" fmla="*/ 2703470 w 2703470"/>
              <a:gd name="connsiteY1" fmla="*/ 0 h 1205912"/>
              <a:gd name="connsiteX2" fmla="*/ 2693219 w 2703470"/>
              <a:gd name="connsiteY2" fmla="*/ 591450 h 1205912"/>
              <a:gd name="connsiteX3" fmla="*/ 2703470 w 2703470"/>
              <a:gd name="connsiteY3" fmla="*/ 1182899 h 1205912"/>
              <a:gd name="connsiteX4" fmla="*/ 0 w 2703470"/>
              <a:gd name="connsiteY4" fmla="*/ 1205912 h 1205912"/>
              <a:gd name="connsiteX5" fmla="*/ 447592 w 2703470"/>
              <a:gd name="connsiteY5" fmla="*/ 593827 h 1205912"/>
              <a:gd name="connsiteX6" fmla="*/ 1433 w 2703470"/>
              <a:gd name="connsiteY6" fmla="*/ 13386 h 120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3470" h="1205912">
                <a:moveTo>
                  <a:pt x="1433" y="13386"/>
                </a:moveTo>
                <a:lnTo>
                  <a:pt x="2703470" y="0"/>
                </a:lnTo>
                <a:lnTo>
                  <a:pt x="2693219" y="591450"/>
                </a:lnTo>
                <a:lnTo>
                  <a:pt x="2703470" y="1182899"/>
                </a:lnTo>
                <a:lnTo>
                  <a:pt x="0" y="1205912"/>
                </a:lnTo>
                <a:lnTo>
                  <a:pt x="447592" y="593827"/>
                </a:lnTo>
                <a:lnTo>
                  <a:pt x="1433" y="1338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pPr algn="ctr"/>
            <a:endParaRPr lang="it-IT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r>
              <a:rPr lang="it-IT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Scarica e Archivia la</a:t>
            </a:r>
          </a:p>
          <a:p>
            <a:pPr algn="ctr"/>
            <a:r>
              <a:rPr lang="it-IT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Visura </a:t>
            </a:r>
            <a:r>
              <a:rPr lang="it-IT" b="1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Deggendorf</a:t>
            </a:r>
            <a:endParaRPr lang="it-IT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endParaRPr lang="it-IT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r>
              <a:rPr lang="it-IT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Apporre VERCOR su Atto quindi protocollare Atto</a:t>
            </a:r>
          </a:p>
        </p:txBody>
      </p:sp>
      <p:sp>
        <p:nvSpPr>
          <p:cNvPr id="21" name="Gallone 20"/>
          <p:cNvSpPr/>
          <p:nvPr/>
        </p:nvSpPr>
        <p:spPr>
          <a:xfrm rot="5400000">
            <a:off x="8653951" y="2869873"/>
            <a:ext cx="1738858" cy="2504844"/>
          </a:xfrm>
          <a:custGeom>
            <a:avLst/>
            <a:gdLst>
              <a:gd name="connsiteX0" fmla="*/ 0 w 2804415"/>
              <a:gd name="connsiteY0" fmla="*/ 0 h 2504844"/>
              <a:gd name="connsiteX1" fmla="*/ 2312388 w 2804415"/>
              <a:gd name="connsiteY1" fmla="*/ 0 h 2504844"/>
              <a:gd name="connsiteX2" fmla="*/ 2804415 w 2804415"/>
              <a:gd name="connsiteY2" fmla="*/ 1252422 h 2504844"/>
              <a:gd name="connsiteX3" fmla="*/ 2312388 w 2804415"/>
              <a:gd name="connsiteY3" fmla="*/ 2504844 h 2504844"/>
              <a:gd name="connsiteX4" fmla="*/ 0 w 2804415"/>
              <a:gd name="connsiteY4" fmla="*/ 2504844 h 2504844"/>
              <a:gd name="connsiteX5" fmla="*/ 492027 w 2804415"/>
              <a:gd name="connsiteY5" fmla="*/ 1252422 h 2504844"/>
              <a:gd name="connsiteX6" fmla="*/ 0 w 2804415"/>
              <a:gd name="connsiteY6" fmla="*/ 0 h 2504844"/>
              <a:gd name="connsiteX0" fmla="*/ 0 w 2804415"/>
              <a:gd name="connsiteY0" fmla="*/ 0 h 2504844"/>
              <a:gd name="connsiteX1" fmla="*/ 2312388 w 2804415"/>
              <a:gd name="connsiteY1" fmla="*/ 0 h 2504844"/>
              <a:gd name="connsiteX2" fmla="*/ 2804415 w 2804415"/>
              <a:gd name="connsiteY2" fmla="*/ 1252422 h 2504844"/>
              <a:gd name="connsiteX3" fmla="*/ 2312388 w 2804415"/>
              <a:gd name="connsiteY3" fmla="*/ 2504844 h 2504844"/>
              <a:gd name="connsiteX4" fmla="*/ 0 w 2804415"/>
              <a:gd name="connsiteY4" fmla="*/ 2504844 h 2504844"/>
              <a:gd name="connsiteX5" fmla="*/ 414333 w 2804415"/>
              <a:gd name="connsiteY5" fmla="*/ 1258398 h 2504844"/>
              <a:gd name="connsiteX6" fmla="*/ 0 w 2804415"/>
              <a:gd name="connsiteY6" fmla="*/ 0 h 2504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04415" h="2504844">
                <a:moveTo>
                  <a:pt x="0" y="0"/>
                </a:moveTo>
                <a:lnTo>
                  <a:pt x="2312388" y="0"/>
                </a:lnTo>
                <a:lnTo>
                  <a:pt x="2804415" y="1252422"/>
                </a:lnTo>
                <a:lnTo>
                  <a:pt x="2312388" y="2504844"/>
                </a:lnTo>
                <a:lnTo>
                  <a:pt x="0" y="2504844"/>
                </a:lnTo>
                <a:lnTo>
                  <a:pt x="414333" y="125839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pPr algn="ctr"/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Richiesta e valutazione:</a:t>
            </a:r>
          </a:p>
          <a:p>
            <a:pPr algn="ctr"/>
            <a:r>
              <a:rPr lang="it-IT" sz="16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Visura </a:t>
            </a:r>
            <a:r>
              <a:rPr lang="it-IT" sz="1600" b="1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Deggendorf</a:t>
            </a:r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endParaRPr lang="it-IT" sz="1600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7" name="Angolo ripiegato 16"/>
          <p:cNvSpPr/>
          <p:nvPr/>
        </p:nvSpPr>
        <p:spPr>
          <a:xfrm>
            <a:off x="8585630" y="4133122"/>
            <a:ext cx="2051934" cy="520230"/>
          </a:xfrm>
          <a:prstGeom prst="foldedCorner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  <a:latin typeface="Constantia" panose="02030602050306030303" pitchFamily="18" charset="0"/>
              </a:rPr>
              <a:t>XML e PDF </a:t>
            </a:r>
            <a:br>
              <a:rPr lang="it-IT" sz="1600" b="1" dirty="0">
                <a:solidFill>
                  <a:schemeClr val="bg1"/>
                </a:solidFill>
                <a:latin typeface="Constantia" panose="02030602050306030303" pitchFamily="18" charset="0"/>
              </a:rPr>
            </a:br>
            <a:r>
              <a:rPr lang="it-IT" sz="1600" b="1" dirty="0">
                <a:solidFill>
                  <a:schemeClr val="bg1"/>
                </a:solidFill>
                <a:latin typeface="Constantia" panose="02030602050306030303" pitchFamily="18" charset="0"/>
              </a:rPr>
              <a:t>Id: VERCOR</a:t>
            </a:r>
          </a:p>
        </p:txBody>
      </p:sp>
      <p:sp>
        <p:nvSpPr>
          <p:cNvPr id="19" name="Pentagono 18">
            <a:hlinkClick r:id="rId4" action="ppaction://hlinksldjump"/>
          </p:cNvPr>
          <p:cNvSpPr/>
          <p:nvPr/>
        </p:nvSpPr>
        <p:spPr>
          <a:xfrm>
            <a:off x="44638" y="1059403"/>
            <a:ext cx="2473712" cy="1212638"/>
          </a:xfrm>
          <a:prstGeom prst="homePlate">
            <a:avLst>
              <a:gd name="adj" fmla="val 16332"/>
            </a:avLst>
          </a:prstGeom>
          <a:solidFill>
            <a:schemeClr val="bg1">
              <a:lumMod val="95000"/>
            </a:schemeClr>
          </a:soli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DEFINIZIONE DELLA</a:t>
            </a:r>
          </a:p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MISURA DI AIUTO</a:t>
            </a:r>
          </a:p>
        </p:txBody>
      </p:sp>
      <p:sp>
        <p:nvSpPr>
          <p:cNvPr id="22" name="Gallone 21">
            <a:hlinkClick r:id="rId3" action="ppaction://hlinksldjump"/>
          </p:cNvPr>
          <p:cNvSpPr/>
          <p:nvPr/>
        </p:nvSpPr>
        <p:spPr>
          <a:xfrm>
            <a:off x="2371871" y="1059403"/>
            <a:ext cx="2612363" cy="1212637"/>
          </a:xfrm>
          <a:prstGeom prst="chevron">
            <a:avLst>
              <a:gd name="adj" fmla="val 17000"/>
            </a:avLst>
          </a:prstGeom>
          <a:solidFill>
            <a:schemeClr val="bg1">
              <a:lumMod val="95000"/>
            </a:schemeClr>
          </a:soli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ADOZIONE</a:t>
            </a:r>
            <a:b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BANDO / PROCEDURA ATTUATIVA</a:t>
            </a:r>
          </a:p>
          <a:p>
            <a:pPr algn="ctr"/>
            <a:endParaRPr lang="it-IT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Gallone 23"/>
          <p:cNvSpPr/>
          <p:nvPr/>
        </p:nvSpPr>
        <p:spPr>
          <a:xfrm>
            <a:off x="6663139" y="1052151"/>
            <a:ext cx="2001176" cy="1219889"/>
          </a:xfrm>
          <a:prstGeom prst="chevron">
            <a:avLst>
              <a:gd name="adj" fmla="val 17000"/>
            </a:avLst>
          </a:prstGeom>
          <a:solidFill>
            <a:schemeClr val="bg1">
              <a:lumMod val="95000"/>
            </a:schemeClr>
          </a:soli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CONCESSIONE</a:t>
            </a:r>
          </a:p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AIUTO INDIVIDUALE</a:t>
            </a:r>
          </a:p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5" action="ppaction://hlinkpres?slideindex=1&amp;slidetitle="/>
              </a:rPr>
              <a:t>WEB</a:t>
            </a:r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o </a:t>
            </a:r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6" action="ppaction://hlinkpres?slideindex=1&amp;slidetitle="/>
              </a:rPr>
              <a:t>WS</a:t>
            </a:r>
            <a:endParaRPr lang="it-IT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Gallone 19"/>
          <p:cNvSpPr/>
          <p:nvPr/>
        </p:nvSpPr>
        <p:spPr>
          <a:xfrm>
            <a:off x="10343220" y="1052151"/>
            <a:ext cx="1808123" cy="1219889"/>
          </a:xfrm>
          <a:custGeom>
            <a:avLst/>
            <a:gdLst>
              <a:gd name="connsiteX0" fmla="*/ 0 w 2093626"/>
              <a:gd name="connsiteY0" fmla="*/ 0 h 1197647"/>
              <a:gd name="connsiteX1" fmla="*/ 1890026 w 2093626"/>
              <a:gd name="connsiteY1" fmla="*/ 0 h 1197647"/>
              <a:gd name="connsiteX2" fmla="*/ 2093626 w 2093626"/>
              <a:gd name="connsiteY2" fmla="*/ 598824 h 1197647"/>
              <a:gd name="connsiteX3" fmla="*/ 1890026 w 2093626"/>
              <a:gd name="connsiteY3" fmla="*/ 1197647 h 1197647"/>
              <a:gd name="connsiteX4" fmla="*/ 0 w 2093626"/>
              <a:gd name="connsiteY4" fmla="*/ 1197647 h 1197647"/>
              <a:gd name="connsiteX5" fmla="*/ 203600 w 2093626"/>
              <a:gd name="connsiteY5" fmla="*/ 598824 h 1197647"/>
              <a:gd name="connsiteX6" fmla="*/ 0 w 2093626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1890026 w 2103877"/>
              <a:gd name="connsiteY3" fmla="*/ 1197647 h 1197647"/>
              <a:gd name="connsiteX4" fmla="*/ 0 w 2103877"/>
              <a:gd name="connsiteY4" fmla="*/ 1197647 h 1197647"/>
              <a:gd name="connsiteX5" fmla="*/ 203600 w 2103877"/>
              <a:gd name="connsiteY5" fmla="*/ 598824 h 1197647"/>
              <a:gd name="connsiteX6" fmla="*/ 0 w 2103877"/>
              <a:gd name="connsiteY6" fmla="*/ 0 h 1197647"/>
              <a:gd name="connsiteX0" fmla="*/ 0 w 2111251"/>
              <a:gd name="connsiteY0" fmla="*/ 0 h 1197647"/>
              <a:gd name="connsiteX1" fmla="*/ 2103877 w 2111251"/>
              <a:gd name="connsiteY1" fmla="*/ 7374 h 1197647"/>
              <a:gd name="connsiteX2" fmla="*/ 2093626 w 2111251"/>
              <a:gd name="connsiteY2" fmla="*/ 598824 h 1197647"/>
              <a:gd name="connsiteX3" fmla="*/ 2111251 w 2111251"/>
              <a:gd name="connsiteY3" fmla="*/ 1190273 h 1197647"/>
              <a:gd name="connsiteX4" fmla="*/ 0 w 2111251"/>
              <a:gd name="connsiteY4" fmla="*/ 1197647 h 1197647"/>
              <a:gd name="connsiteX5" fmla="*/ 203600 w 2111251"/>
              <a:gd name="connsiteY5" fmla="*/ 598824 h 1197647"/>
              <a:gd name="connsiteX6" fmla="*/ 0 w 2111251"/>
              <a:gd name="connsiteY6" fmla="*/ 0 h 1197647"/>
              <a:gd name="connsiteX0" fmla="*/ 0 w 2103877"/>
              <a:gd name="connsiteY0" fmla="*/ 0 h 1197647"/>
              <a:gd name="connsiteX1" fmla="*/ 2103877 w 2103877"/>
              <a:gd name="connsiteY1" fmla="*/ 7374 h 1197647"/>
              <a:gd name="connsiteX2" fmla="*/ 2093626 w 2103877"/>
              <a:gd name="connsiteY2" fmla="*/ 598824 h 1197647"/>
              <a:gd name="connsiteX3" fmla="*/ 2103877 w 2103877"/>
              <a:gd name="connsiteY3" fmla="*/ 1190273 h 1197647"/>
              <a:gd name="connsiteX4" fmla="*/ 0 w 2103877"/>
              <a:gd name="connsiteY4" fmla="*/ 1197647 h 1197647"/>
              <a:gd name="connsiteX5" fmla="*/ 203600 w 2103877"/>
              <a:gd name="connsiteY5" fmla="*/ 598824 h 1197647"/>
              <a:gd name="connsiteX6" fmla="*/ 0 w 2103877"/>
              <a:gd name="connsiteY6" fmla="*/ 0 h 119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877" h="1197647">
                <a:moveTo>
                  <a:pt x="0" y="0"/>
                </a:moveTo>
                <a:lnTo>
                  <a:pt x="2103877" y="7374"/>
                </a:lnTo>
                <a:lnTo>
                  <a:pt x="2093626" y="598824"/>
                </a:lnTo>
                <a:lnTo>
                  <a:pt x="2103877" y="1190273"/>
                </a:lnTo>
                <a:lnTo>
                  <a:pt x="0" y="1197647"/>
                </a:lnTo>
                <a:lnTo>
                  <a:pt x="203600" y="59882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VARIAZIONI CONCESSIONE </a:t>
            </a:r>
          </a:p>
          <a:p>
            <a:pPr algn="ctr"/>
            <a:r>
              <a:rPr lang="it-IT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 CHIUSURA</a:t>
            </a:r>
          </a:p>
          <a:p>
            <a:pPr lvl="1"/>
            <a:r>
              <a:rPr lang="it-IT" dirty="0">
                <a:hlinkClick r:id="rId7" action="ppaction://hlinkpres?slideindex=1&amp;slidetitle="/>
              </a:rPr>
              <a:t>WEB</a:t>
            </a:r>
            <a:r>
              <a:rPr lang="it-IT" dirty="0">
                <a:hlinkClick r:id="" action="ppaction://hlinkshowjump?jump=previousslide"/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o </a:t>
            </a:r>
            <a:r>
              <a:rPr lang="it-IT" dirty="0">
                <a:hlinkClick r:id="" action="ppaction://hlinkshowjump?jump=previousslide"/>
              </a:rPr>
              <a:t> </a:t>
            </a:r>
            <a:r>
              <a:rPr lang="it-IT" dirty="0">
                <a:hlinkClick r:id="rId8" action="ppaction://hlinkpres?slideindex=1&amp;slidetitle="/>
              </a:rPr>
              <a:t>WS</a:t>
            </a:r>
            <a:endParaRPr lang="it-IT" dirty="0"/>
          </a:p>
        </p:txBody>
      </p:sp>
      <p:pic>
        <p:nvPicPr>
          <p:cNvPr id="15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1" y="515958"/>
            <a:ext cx="1206923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ttangolo 13"/>
          <p:cNvSpPr>
            <a:spLocks noChangeArrowheads="1"/>
          </p:cNvSpPr>
          <p:nvPr/>
        </p:nvSpPr>
        <p:spPr bwMode="auto">
          <a:xfrm>
            <a:off x="44637" y="612354"/>
            <a:ext cx="120692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solidFill>
                  <a:srgbClr val="FFFFFF"/>
                </a:solidFill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Il Registro Nazionale degli Aiuti: L’erogazione dell’Aiuto</a:t>
            </a:r>
          </a:p>
        </p:txBody>
      </p:sp>
      <p:pic>
        <p:nvPicPr>
          <p:cNvPr id="18" name="Picture 8" descr="http://www.mobilitytech.it/_media/images/ministero_sviluppo_economico%20copia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513" y="30164"/>
            <a:ext cx="10287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 descr="C:\Users\gloria.nano\Downloads\UE_FESR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214" y="0"/>
            <a:ext cx="7715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9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825" y="46039"/>
            <a:ext cx="16446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486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3" grpId="0" animBg="1"/>
      <p:bldP spid="14" grpId="0" animBg="1"/>
      <p:bldP spid="13" grpId="0" animBg="1"/>
      <p:bldP spid="27" grpId="0" animBg="1"/>
      <p:bldP spid="21" grpId="0" animBg="1"/>
      <p:bldP spid="17" grpId="0" animBg="1"/>
      <p:bldP spid="19" grpId="0" animBg="1"/>
      <p:bldP spid="22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entagono 7"/>
          <p:cNvSpPr/>
          <p:nvPr/>
        </p:nvSpPr>
        <p:spPr>
          <a:xfrm>
            <a:off x="1106586" y="1670083"/>
            <a:ext cx="2141645" cy="516429"/>
          </a:xfrm>
          <a:prstGeom prst="homePlat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i="1" dirty="0">
                <a:solidFill>
                  <a:schemeClr val="accent5">
                    <a:lumMod val="50000"/>
                  </a:schemeClr>
                </a:solidFill>
                <a:latin typeface="Constantia" panose="02030602050306030303" pitchFamily="18" charset="0"/>
              </a:rPr>
              <a:t>Compilazione e registrazione</a:t>
            </a:r>
          </a:p>
        </p:txBody>
      </p:sp>
      <p:sp>
        <p:nvSpPr>
          <p:cNvPr id="11" name="Gallone 10"/>
          <p:cNvSpPr/>
          <p:nvPr/>
        </p:nvSpPr>
        <p:spPr>
          <a:xfrm>
            <a:off x="5621307" y="1693941"/>
            <a:ext cx="2229349" cy="517029"/>
          </a:xfrm>
          <a:prstGeom prst="chevr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i="1" dirty="0">
                <a:solidFill>
                  <a:srgbClr val="002060"/>
                </a:solidFill>
                <a:latin typeface="Constantia" panose="02030602050306030303" pitchFamily="18" charset="0"/>
              </a:rPr>
              <a:t>Verifica Esiti 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1297473" y="2484042"/>
            <a:ext cx="1550658" cy="65961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Nuova</a:t>
            </a:r>
          </a:p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Variazione Aiuto</a:t>
            </a:r>
          </a:p>
        </p:txBody>
      </p:sp>
      <p:sp>
        <p:nvSpPr>
          <p:cNvPr id="18" name="Rettangolo arrotondato 17"/>
          <p:cNvSpPr/>
          <p:nvPr/>
        </p:nvSpPr>
        <p:spPr>
          <a:xfrm>
            <a:off x="1297473" y="3295515"/>
            <a:ext cx="1562017" cy="6481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Compila</a:t>
            </a:r>
          </a:p>
        </p:txBody>
      </p:sp>
      <p:cxnSp>
        <p:nvCxnSpPr>
          <p:cNvPr id="21" name="Connettore 2 20"/>
          <p:cNvCxnSpPr>
            <a:stCxn id="17" idx="2"/>
            <a:endCxn id="18" idx="0"/>
          </p:cNvCxnSpPr>
          <p:nvPr/>
        </p:nvCxnSpPr>
        <p:spPr>
          <a:xfrm>
            <a:off x="2072802" y="3143653"/>
            <a:ext cx="5680" cy="151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ttangolo arrotondato 43"/>
          <p:cNvSpPr/>
          <p:nvPr/>
        </p:nvSpPr>
        <p:spPr>
          <a:xfrm>
            <a:off x="5831031" y="2501958"/>
            <a:ext cx="1656347" cy="6351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Riceve E-mail </a:t>
            </a:r>
          </a:p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di esito</a:t>
            </a:r>
          </a:p>
        </p:txBody>
      </p:sp>
      <p:sp>
        <p:nvSpPr>
          <p:cNvPr id="50" name="Rettangolo arrotondato 49"/>
          <p:cNvSpPr/>
          <p:nvPr/>
        </p:nvSpPr>
        <p:spPr>
          <a:xfrm>
            <a:off x="5831031" y="3316540"/>
            <a:ext cx="1645276" cy="58076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Verifica esito</a:t>
            </a:r>
          </a:p>
        </p:txBody>
      </p:sp>
      <p:cxnSp>
        <p:nvCxnSpPr>
          <p:cNvPr id="92" name="Connettore 2 91"/>
          <p:cNvCxnSpPr>
            <a:stCxn id="44" idx="2"/>
          </p:cNvCxnSpPr>
          <p:nvPr/>
        </p:nvCxnSpPr>
        <p:spPr>
          <a:xfrm flipH="1">
            <a:off x="6653669" y="3137154"/>
            <a:ext cx="5536" cy="179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ttangolo arrotondato 95"/>
          <p:cNvSpPr/>
          <p:nvPr/>
        </p:nvSpPr>
        <p:spPr>
          <a:xfrm>
            <a:off x="5933330" y="4199644"/>
            <a:ext cx="1457677" cy="58076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Scarica la Visura</a:t>
            </a:r>
          </a:p>
        </p:txBody>
      </p:sp>
      <p:sp>
        <p:nvSpPr>
          <p:cNvPr id="97" name="Rettangolo arrotondato 96"/>
          <p:cNvSpPr/>
          <p:nvPr/>
        </p:nvSpPr>
        <p:spPr>
          <a:xfrm>
            <a:off x="7869184" y="2541413"/>
            <a:ext cx="1665746" cy="58076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Preleva COVAR</a:t>
            </a:r>
          </a:p>
        </p:txBody>
      </p:sp>
      <p:sp>
        <p:nvSpPr>
          <p:cNvPr id="159" name="Ovale 158"/>
          <p:cNvSpPr/>
          <p:nvPr/>
        </p:nvSpPr>
        <p:spPr>
          <a:xfrm>
            <a:off x="6537551" y="3703460"/>
            <a:ext cx="245035" cy="21880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1" name="Rettangolo arrotondato 190"/>
          <p:cNvSpPr/>
          <p:nvPr/>
        </p:nvSpPr>
        <p:spPr>
          <a:xfrm>
            <a:off x="5933331" y="4996768"/>
            <a:ext cx="1457677" cy="63280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Archiviazione </a:t>
            </a:r>
          </a:p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Visure</a:t>
            </a:r>
          </a:p>
        </p:txBody>
      </p:sp>
      <p:cxnSp>
        <p:nvCxnSpPr>
          <p:cNvPr id="192" name="Connettore 4 191"/>
          <p:cNvCxnSpPr>
            <a:stCxn id="96" idx="2"/>
            <a:endCxn id="191" idx="0"/>
          </p:cNvCxnSpPr>
          <p:nvPr/>
        </p:nvCxnSpPr>
        <p:spPr>
          <a:xfrm rot="16200000" flipH="1">
            <a:off x="6553991" y="4888588"/>
            <a:ext cx="216357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4" name="Immagine 15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914" y="3635744"/>
            <a:ext cx="443210" cy="443210"/>
          </a:xfrm>
          <a:prstGeom prst="rect">
            <a:avLst/>
          </a:prstGeom>
        </p:spPr>
      </p:pic>
      <p:sp>
        <p:nvSpPr>
          <p:cNvPr id="136" name="Rettangolo arrotondato 135"/>
          <p:cNvSpPr/>
          <p:nvPr/>
        </p:nvSpPr>
        <p:spPr>
          <a:xfrm>
            <a:off x="7903389" y="4060181"/>
            <a:ext cx="1682292" cy="580767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Protocolla Atto</a:t>
            </a:r>
          </a:p>
        </p:txBody>
      </p:sp>
      <p:cxnSp>
        <p:nvCxnSpPr>
          <p:cNvPr id="137" name="Connettore 2 136"/>
          <p:cNvCxnSpPr>
            <a:stCxn id="136" idx="2"/>
            <a:endCxn id="140" idx="0"/>
          </p:cNvCxnSpPr>
          <p:nvPr/>
        </p:nvCxnSpPr>
        <p:spPr>
          <a:xfrm>
            <a:off x="8744535" y="4640948"/>
            <a:ext cx="8082" cy="152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ttangolo arrotondato 137"/>
          <p:cNvSpPr/>
          <p:nvPr/>
        </p:nvSpPr>
        <p:spPr>
          <a:xfrm>
            <a:off x="7903389" y="3332401"/>
            <a:ext cx="1682293" cy="580767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Predisposizione Atto</a:t>
            </a:r>
          </a:p>
        </p:txBody>
      </p:sp>
      <p:cxnSp>
        <p:nvCxnSpPr>
          <p:cNvPr id="139" name="Connettore 2 138"/>
          <p:cNvCxnSpPr>
            <a:stCxn id="138" idx="2"/>
            <a:endCxn id="136" idx="0"/>
          </p:cNvCxnSpPr>
          <p:nvPr/>
        </p:nvCxnSpPr>
        <p:spPr>
          <a:xfrm flipH="1">
            <a:off x="8744535" y="3913168"/>
            <a:ext cx="1" cy="147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ttangolo arrotondato 139"/>
          <p:cNvSpPr/>
          <p:nvPr/>
        </p:nvSpPr>
        <p:spPr>
          <a:xfrm>
            <a:off x="7919552" y="4793557"/>
            <a:ext cx="1666129" cy="58076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Conferma Dati Variazione</a:t>
            </a:r>
          </a:p>
        </p:txBody>
      </p:sp>
      <p:pic>
        <p:nvPicPr>
          <p:cNvPr id="141" name="Immagine 140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871" y="5083723"/>
            <a:ext cx="443210" cy="443210"/>
          </a:xfrm>
          <a:prstGeom prst="rect">
            <a:avLst/>
          </a:prstGeom>
        </p:spPr>
      </p:pic>
      <p:sp>
        <p:nvSpPr>
          <p:cNvPr id="72" name="Gallone 71"/>
          <p:cNvSpPr/>
          <p:nvPr/>
        </p:nvSpPr>
        <p:spPr>
          <a:xfrm>
            <a:off x="7595508" y="1693941"/>
            <a:ext cx="2515032" cy="531398"/>
          </a:xfrm>
          <a:prstGeom prst="chevron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Constantia" panose="02030602050306030303" pitchFamily="18" charset="0"/>
              </a:rPr>
              <a:t>Conferma</a:t>
            </a:r>
          </a:p>
        </p:txBody>
      </p:sp>
      <p:cxnSp>
        <p:nvCxnSpPr>
          <p:cNvPr id="105" name="Connettore 2 104"/>
          <p:cNvCxnSpPr>
            <a:stCxn id="50" idx="2"/>
            <a:endCxn id="96" idx="0"/>
          </p:cNvCxnSpPr>
          <p:nvPr/>
        </p:nvCxnSpPr>
        <p:spPr>
          <a:xfrm>
            <a:off x="6653669" y="3897307"/>
            <a:ext cx="8500" cy="302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2 108"/>
          <p:cNvCxnSpPr>
            <a:endCxn id="138" idx="0"/>
          </p:cNvCxnSpPr>
          <p:nvPr/>
        </p:nvCxnSpPr>
        <p:spPr>
          <a:xfrm>
            <a:off x="8732037" y="3122180"/>
            <a:ext cx="12499" cy="210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Pergamena 1 113"/>
          <p:cNvSpPr/>
          <p:nvPr/>
        </p:nvSpPr>
        <p:spPr>
          <a:xfrm>
            <a:off x="5687898" y="3676878"/>
            <a:ext cx="487594" cy="302700"/>
          </a:xfrm>
          <a:prstGeom prst="verticalScroll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600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  <a:hlinkClick r:id="rId6" action="ppaction://hlinksldjump"/>
              </a:rPr>
              <a:t>---------------</a:t>
            </a:r>
            <a:endParaRPr lang="it-IT" sz="600" dirty="0">
              <a:solidFill>
                <a:schemeClr val="accent5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77" name="Scheda 76"/>
          <p:cNvSpPr/>
          <p:nvPr/>
        </p:nvSpPr>
        <p:spPr>
          <a:xfrm>
            <a:off x="9683325" y="5939722"/>
            <a:ext cx="2301989" cy="786704"/>
          </a:xfrm>
          <a:prstGeom prst="flowChartPunchedCard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Note:</a:t>
            </a:r>
          </a:p>
          <a:p>
            <a:pPr marL="342900" indent="-342900">
              <a:buAutoNum type="arabicPeriod"/>
            </a:pP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Box              - </a:t>
            </a:r>
            <a:r>
              <a:rPr lang="it-IT" sz="700" b="1" dirty="0" err="1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step</a:t>
            </a: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 di sistema</a:t>
            </a:r>
          </a:p>
          <a:p>
            <a:pPr marL="342900" indent="-342900">
              <a:buAutoNum type="arabicPeriod"/>
            </a:pP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Box              - </a:t>
            </a:r>
            <a:r>
              <a:rPr lang="it-IT" sz="700" b="1" dirty="0" err="1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step</a:t>
            </a: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 </a:t>
            </a:r>
            <a:r>
              <a:rPr lang="it-IT" sz="700" b="1" dirty="0" err="1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extrasistema</a:t>
            </a:r>
            <a:endParaRPr lang="it-IT" sz="700" b="1" dirty="0">
              <a:solidFill>
                <a:schemeClr val="accent5">
                  <a:lumMod val="75000"/>
                </a:schemeClr>
              </a:solidFill>
              <a:latin typeface="Constantia" panose="02030602050306030303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Box              - </a:t>
            </a:r>
            <a:r>
              <a:rPr lang="it-IT" sz="700" b="1" dirty="0" err="1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step</a:t>
            </a: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 di sistema opzionale</a:t>
            </a:r>
          </a:p>
          <a:p>
            <a:pPr marL="342900" indent="-342900">
              <a:buAutoNum type="arabicPeriod"/>
            </a:pP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Box              - </a:t>
            </a:r>
            <a:r>
              <a:rPr lang="it-IT" sz="700" b="1" dirty="0" err="1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step</a:t>
            </a: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 </a:t>
            </a:r>
            <a:r>
              <a:rPr lang="it-IT" sz="700" b="1" dirty="0" err="1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extrasistema</a:t>
            </a:r>
            <a:r>
              <a:rPr lang="it-IT" sz="7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 opzionale</a:t>
            </a:r>
          </a:p>
        </p:txBody>
      </p:sp>
      <p:sp>
        <p:nvSpPr>
          <p:cNvPr id="78" name="Rettangolo arrotondato 77"/>
          <p:cNvSpPr/>
          <p:nvPr/>
        </p:nvSpPr>
        <p:spPr>
          <a:xfrm>
            <a:off x="10312601" y="6265611"/>
            <a:ext cx="224171" cy="6584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9" name="Rettangolo arrotondato 78"/>
          <p:cNvSpPr/>
          <p:nvPr/>
        </p:nvSpPr>
        <p:spPr>
          <a:xfrm>
            <a:off x="10312600" y="6389408"/>
            <a:ext cx="224171" cy="65845"/>
          </a:xfrm>
          <a:prstGeom prst="roundRect">
            <a:avLst/>
          </a:prstGeom>
          <a:solidFill>
            <a:schemeClr val="bg1"/>
          </a:solidFill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Rettangolo arrotondato 79"/>
          <p:cNvSpPr/>
          <p:nvPr/>
        </p:nvSpPr>
        <p:spPr>
          <a:xfrm>
            <a:off x="10312601" y="6597901"/>
            <a:ext cx="224171" cy="7707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1" name="Rettangolo arrotondato 80"/>
          <p:cNvSpPr/>
          <p:nvPr/>
        </p:nvSpPr>
        <p:spPr>
          <a:xfrm>
            <a:off x="10315764" y="6488041"/>
            <a:ext cx="224171" cy="7707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4" name="Gallone 73"/>
          <p:cNvSpPr/>
          <p:nvPr/>
        </p:nvSpPr>
        <p:spPr>
          <a:xfrm>
            <a:off x="4896217" y="1715240"/>
            <a:ext cx="886752" cy="471272"/>
          </a:xfrm>
          <a:prstGeom prst="chevron">
            <a:avLst/>
          </a:prstGeom>
          <a:noFill/>
          <a:ln w="19050">
            <a:prstDash val="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600" i="1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82" name="Freccia circolare in giù 81"/>
          <p:cNvSpPr/>
          <p:nvPr/>
        </p:nvSpPr>
        <p:spPr>
          <a:xfrm>
            <a:off x="3949904" y="1272465"/>
            <a:ext cx="5292820" cy="35417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83" name="CasellaDiTesto 82"/>
          <p:cNvSpPr txBox="1"/>
          <p:nvPr/>
        </p:nvSpPr>
        <p:spPr>
          <a:xfrm>
            <a:off x="5638948" y="1344596"/>
            <a:ext cx="12546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Entro 20 giorni</a:t>
            </a:r>
          </a:p>
        </p:txBody>
      </p:sp>
      <p:sp>
        <p:nvSpPr>
          <p:cNvPr id="85" name="Gallone 84"/>
          <p:cNvSpPr/>
          <p:nvPr/>
        </p:nvSpPr>
        <p:spPr>
          <a:xfrm>
            <a:off x="3083678" y="1685717"/>
            <a:ext cx="1913071" cy="514189"/>
          </a:xfrm>
          <a:prstGeom prst="chevr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i="1" dirty="0">
                <a:solidFill>
                  <a:srgbClr val="002060"/>
                </a:solidFill>
                <a:latin typeface="Constantia" panose="02030602050306030303" pitchFamily="18" charset="0"/>
              </a:rPr>
              <a:t>Registrazione</a:t>
            </a:r>
          </a:p>
        </p:txBody>
      </p:sp>
      <p:sp>
        <p:nvSpPr>
          <p:cNvPr id="98" name="Rettangolo arrotondato 97"/>
          <p:cNvSpPr/>
          <p:nvPr/>
        </p:nvSpPr>
        <p:spPr>
          <a:xfrm>
            <a:off x="3223548" y="2470031"/>
            <a:ext cx="1584357" cy="6990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Registra Variazione Aiuto</a:t>
            </a:r>
          </a:p>
        </p:txBody>
      </p:sp>
      <p:sp>
        <p:nvSpPr>
          <p:cNvPr id="99" name="Rettangolo arrotondato 98"/>
          <p:cNvSpPr/>
          <p:nvPr/>
        </p:nvSpPr>
        <p:spPr>
          <a:xfrm>
            <a:off x="3182773" y="3322831"/>
            <a:ext cx="1680608" cy="8176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Scarica certificazione</a:t>
            </a:r>
          </a:p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della richiesta</a:t>
            </a:r>
          </a:p>
        </p:txBody>
      </p:sp>
      <p:cxnSp>
        <p:nvCxnSpPr>
          <p:cNvPr id="100" name="Connettore 2 99"/>
          <p:cNvCxnSpPr>
            <a:stCxn id="99" idx="2"/>
            <a:endCxn id="101" idx="0"/>
          </p:cNvCxnSpPr>
          <p:nvPr/>
        </p:nvCxnSpPr>
        <p:spPr>
          <a:xfrm>
            <a:off x="4023077" y="4140435"/>
            <a:ext cx="14989" cy="268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ttangolo arrotondato 100"/>
          <p:cNvSpPr/>
          <p:nvPr/>
        </p:nvSpPr>
        <p:spPr>
          <a:xfrm>
            <a:off x="3197762" y="4408767"/>
            <a:ext cx="1680608" cy="77649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Archivia la certificazione</a:t>
            </a:r>
          </a:p>
        </p:txBody>
      </p:sp>
      <p:cxnSp>
        <p:nvCxnSpPr>
          <p:cNvPr id="102" name="Connettore 2 101"/>
          <p:cNvCxnSpPr>
            <a:stCxn id="98" idx="2"/>
            <a:endCxn id="99" idx="0"/>
          </p:cNvCxnSpPr>
          <p:nvPr/>
        </p:nvCxnSpPr>
        <p:spPr>
          <a:xfrm>
            <a:off x="4015727" y="3169080"/>
            <a:ext cx="7350" cy="153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Pergamena 1 103"/>
          <p:cNvSpPr/>
          <p:nvPr/>
        </p:nvSpPr>
        <p:spPr>
          <a:xfrm>
            <a:off x="4387216" y="2978810"/>
            <a:ext cx="487594" cy="302700"/>
          </a:xfrm>
          <a:prstGeom prst="verticalScroll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600" dirty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  <a:hlinkClick r:id="rId6" action="ppaction://hlinksldjump"/>
              </a:rPr>
              <a:t>---------------</a:t>
            </a:r>
            <a:endParaRPr lang="it-IT" sz="600" dirty="0">
              <a:solidFill>
                <a:schemeClr val="accent5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45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1" y="583413"/>
            <a:ext cx="1206923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Rettangolo 13"/>
          <p:cNvSpPr>
            <a:spLocks noChangeArrowheads="1"/>
          </p:cNvSpPr>
          <p:nvPr/>
        </p:nvSpPr>
        <p:spPr bwMode="auto">
          <a:xfrm>
            <a:off x="44637" y="679809"/>
            <a:ext cx="120692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solidFill>
                  <a:srgbClr val="FFFFFF"/>
                </a:solidFill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Il Registro Nazionale degli Aiuti: La variazione dell’Aiuto</a:t>
            </a:r>
          </a:p>
        </p:txBody>
      </p:sp>
      <p:pic>
        <p:nvPicPr>
          <p:cNvPr id="47" name="Picture 8" descr="http://www.mobilitytech.it/_media/images/ministero_sviluppo_economico%20copia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488" y="80964"/>
            <a:ext cx="10287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2" descr="C:\Users\gloria.nano\Downloads\UE_FESR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50800"/>
            <a:ext cx="7715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1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96839"/>
            <a:ext cx="16446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11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7" grpId="0" animBg="1"/>
      <p:bldP spid="18" grpId="0" animBg="1"/>
      <p:bldP spid="44" grpId="0" animBg="1"/>
      <p:bldP spid="50" grpId="0" animBg="1"/>
      <p:bldP spid="96" grpId="0" animBg="1"/>
      <p:bldP spid="97" grpId="0" animBg="1"/>
      <p:bldP spid="159" grpId="0"/>
      <p:bldP spid="191" grpId="0" animBg="1"/>
      <p:bldP spid="136" grpId="0" animBg="1"/>
      <p:bldP spid="138" grpId="0" animBg="1"/>
      <p:bldP spid="140" grpId="0" animBg="1"/>
      <p:bldP spid="72" grpId="0" animBg="1"/>
      <p:bldP spid="114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74" grpId="0" animBg="1"/>
      <p:bldP spid="82" grpId="0" animBg="1"/>
      <p:bldP spid="83" grpId="0"/>
      <p:bldP spid="85" grpId="0" animBg="1"/>
      <p:bldP spid="98" grpId="0" animBg="1"/>
      <p:bldP spid="99" grpId="0" animBg="1"/>
      <p:bldP spid="101" grpId="0" animBg="1"/>
      <p:bldP spid="10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o 19"/>
          <p:cNvGrpSpPr/>
          <p:nvPr/>
        </p:nvGrpSpPr>
        <p:grpSpPr>
          <a:xfrm>
            <a:off x="3816119" y="3001621"/>
            <a:ext cx="2539711" cy="2355658"/>
            <a:chOff x="3512725" y="573814"/>
            <a:chExt cx="2358400" cy="2355658"/>
          </a:xfrm>
        </p:grpSpPr>
        <p:sp>
          <p:nvSpPr>
            <p:cNvPr id="28" name="Rettangolo arrotondato 27"/>
            <p:cNvSpPr/>
            <p:nvPr/>
          </p:nvSpPr>
          <p:spPr>
            <a:xfrm>
              <a:off x="3515467" y="573814"/>
              <a:ext cx="2355658" cy="235565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2451115"/>
                <a:satOff val="-3409"/>
                <a:lumOff val="-1307"/>
                <a:alphaOff val="0"/>
              </a:schemeClr>
            </a:fillRef>
            <a:effectRef idx="0">
              <a:schemeClr val="accent5">
                <a:hueOff val="-2451115"/>
                <a:satOff val="-3409"/>
                <a:lumOff val="-1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ttangolo 28"/>
            <p:cNvSpPr/>
            <p:nvPr/>
          </p:nvSpPr>
          <p:spPr>
            <a:xfrm>
              <a:off x="3512725" y="688808"/>
              <a:ext cx="2358400" cy="21256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t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dirty="0">
                  <a:latin typeface="Constantia" panose="02030602050306030303" pitchFamily="18" charset="0"/>
                </a:rPr>
                <a:t>TRASPARENZA AIUTI</a:t>
              </a:r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400" dirty="0">
                <a:latin typeface="Constantia" panose="02030602050306030303" pitchFamily="18" charset="0"/>
              </a:endParaRPr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dirty="0">
                  <a:latin typeface="Constantia" panose="02030602050306030303" pitchFamily="18" charset="0"/>
                </a:rPr>
                <a:t>RICERCA E ACCESSO ALLE INFORMAZIONI</a:t>
              </a:r>
              <a:r>
                <a:rPr lang="it-IT" sz="1200" baseline="30000" dirty="0">
                  <a:latin typeface="Constantia" panose="02030602050306030303" pitchFamily="18" charset="0"/>
                </a:rPr>
                <a:t>(1) </a:t>
              </a:r>
              <a:r>
                <a:rPr lang="it-IT" sz="1200" dirty="0">
                  <a:latin typeface="Constantia" panose="02030602050306030303" pitchFamily="18" charset="0"/>
                </a:rPr>
                <a:t> DEGLI AIUTI INDIVIDUALI ORGANIZZATE NEL FORMATO STANDARDIZZATO DI CUI ALL’ALLEGATO </a:t>
              </a:r>
              <a:r>
                <a:rPr lang="it-IT" sz="1200" dirty="0" err="1">
                  <a:latin typeface="Constantia" panose="02030602050306030303" pitchFamily="18" charset="0"/>
                </a:rPr>
                <a:t>IIi</a:t>
              </a:r>
              <a:r>
                <a:rPr lang="it-IT" sz="1200" dirty="0">
                  <a:latin typeface="Constantia" panose="02030602050306030303" pitchFamily="18" charset="0"/>
                </a:rPr>
                <a:t> DEL  REG. UE 651/2014</a:t>
              </a:r>
            </a:p>
          </p:txBody>
        </p:sp>
      </p:grpSp>
      <p:grpSp>
        <p:nvGrpSpPr>
          <p:cNvPr id="30" name="Gruppo 29"/>
          <p:cNvGrpSpPr/>
          <p:nvPr/>
        </p:nvGrpSpPr>
        <p:grpSpPr>
          <a:xfrm>
            <a:off x="6320648" y="2990258"/>
            <a:ext cx="2640673" cy="2355658"/>
            <a:chOff x="931943" y="3110677"/>
            <a:chExt cx="2402319" cy="2355658"/>
          </a:xfrm>
        </p:grpSpPr>
        <p:sp>
          <p:nvSpPr>
            <p:cNvPr id="31" name="Rettangolo arrotondato 30"/>
            <p:cNvSpPr/>
            <p:nvPr/>
          </p:nvSpPr>
          <p:spPr>
            <a:xfrm>
              <a:off x="978604" y="3110677"/>
              <a:ext cx="2355658" cy="235565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4902230"/>
                <a:satOff val="-6819"/>
                <a:lumOff val="-2615"/>
                <a:alphaOff val="0"/>
              </a:schemeClr>
            </a:fillRef>
            <a:effectRef idx="0">
              <a:schemeClr val="accent5">
                <a:hueOff val="-4902230"/>
                <a:satOff val="-6819"/>
                <a:lumOff val="-26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ettangolo 31"/>
            <p:cNvSpPr/>
            <p:nvPr/>
          </p:nvSpPr>
          <p:spPr>
            <a:xfrm>
              <a:off x="931943" y="3225671"/>
              <a:ext cx="2402319" cy="21256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t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dirty="0">
                  <a:latin typeface="Constantia" panose="02030602050306030303" pitchFamily="18" charset="0"/>
                </a:rPr>
                <a:t>TRASPARENZA DEGGENFORD</a:t>
              </a:r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dirty="0"/>
                <a:t>ACCESSO ALL’ELENCO DEI SOGGETTI</a:t>
              </a:r>
              <a:r>
                <a:rPr lang="it-IT" sz="1200" baseline="30000" dirty="0">
                  <a:latin typeface="Constantia" panose="02030602050306030303" pitchFamily="18" charset="0"/>
                </a:rPr>
                <a:t>(2) </a:t>
              </a:r>
              <a:r>
                <a:rPr lang="it-IT" sz="1200" dirty="0"/>
                <a:t> TENUTI ALLA RESTITUZIONE DEGLI AIUTI INCOMPATIBILI DEI QUALI LA COMMISSIONE EUROPEA ABBIA ORDINATO IL RECUPERO AI SENSI DELL’ARTICOLO 14 DEL REGOLAMENTO (CE) N. 659/1999</a:t>
              </a:r>
              <a:endParaRPr lang="it-IT" sz="1200" dirty="0">
                <a:latin typeface="Constantia" panose="02030602050306030303" pitchFamily="18" charset="0"/>
              </a:endParaRPr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050" dirty="0">
                <a:latin typeface="Constantia" panose="02030602050306030303" pitchFamily="18" charset="0"/>
              </a:endParaRPr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000" b="0" kern="1200" dirty="0">
                <a:latin typeface="Constantia" panose="02030602050306030303" pitchFamily="18" charset="0"/>
              </a:endParaRPr>
            </a:p>
          </p:txBody>
        </p:sp>
      </p:grpSp>
      <p:grpSp>
        <p:nvGrpSpPr>
          <p:cNvPr id="33" name="Gruppo 32"/>
          <p:cNvGrpSpPr/>
          <p:nvPr/>
        </p:nvGrpSpPr>
        <p:grpSpPr>
          <a:xfrm>
            <a:off x="9009902" y="3007034"/>
            <a:ext cx="2355658" cy="2338882"/>
            <a:chOff x="3515467" y="3172093"/>
            <a:chExt cx="2355658" cy="2355658"/>
          </a:xfrm>
        </p:grpSpPr>
        <p:sp>
          <p:nvSpPr>
            <p:cNvPr id="34" name="Rettangolo arrotondato 33"/>
            <p:cNvSpPr/>
            <p:nvPr/>
          </p:nvSpPr>
          <p:spPr>
            <a:xfrm>
              <a:off x="3515467" y="3172093"/>
              <a:ext cx="2355658" cy="235565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7353344"/>
                <a:satOff val="-10228"/>
                <a:lumOff val="-3922"/>
                <a:alphaOff val="0"/>
              </a:schemeClr>
            </a:fillRef>
            <a:effectRef idx="0">
              <a:schemeClr val="accent5">
                <a:hueOff val="-7353344"/>
                <a:satOff val="-10228"/>
                <a:lumOff val="-392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ettangolo 34"/>
            <p:cNvSpPr/>
            <p:nvPr/>
          </p:nvSpPr>
          <p:spPr>
            <a:xfrm>
              <a:off x="3630461" y="3225671"/>
              <a:ext cx="2125670" cy="21256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dirty="0">
                  <a:latin typeface="Constantia" panose="02030602050306030303" pitchFamily="18" charset="0"/>
                </a:rPr>
                <a:t>TRASPARENZA NAZIONALE</a:t>
              </a:r>
              <a:endParaRPr lang="it-IT" sz="1200" dirty="0">
                <a:latin typeface="Constantia" panose="02030602050306030303" pitchFamily="18" charset="0"/>
              </a:endParaRPr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dirty="0"/>
                <a:t>LINK ALLE SEZIONI TRASPARENZA DEI SITI WEB PREDISPOSTI DAI SOGGETTI CONCEDENTI, AI FINI DEL RISPETTO DEGLI OBBLIGHI DI TRASPARENZA PREVISTI DALLA NORMATIVA NAZIONALE</a:t>
              </a:r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050" dirty="0">
                <a:latin typeface="Constantia" panose="02030602050306030303" pitchFamily="18" charset="0"/>
              </a:endParaRPr>
            </a:p>
          </p:txBody>
        </p:sp>
      </p:grpSp>
      <p:grpSp>
        <p:nvGrpSpPr>
          <p:cNvPr id="36" name="Gruppo 35"/>
          <p:cNvGrpSpPr/>
          <p:nvPr/>
        </p:nvGrpSpPr>
        <p:grpSpPr>
          <a:xfrm>
            <a:off x="1454651" y="3001621"/>
            <a:ext cx="2355658" cy="2355658"/>
            <a:chOff x="938849" y="573814"/>
            <a:chExt cx="2355658" cy="2355658"/>
          </a:xfrm>
        </p:grpSpPr>
        <p:sp>
          <p:nvSpPr>
            <p:cNvPr id="37" name="Rettangolo arrotondato 36"/>
            <p:cNvSpPr/>
            <p:nvPr/>
          </p:nvSpPr>
          <p:spPr>
            <a:xfrm>
              <a:off x="938849" y="573814"/>
              <a:ext cx="2355658" cy="235565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ettangolo 37"/>
            <p:cNvSpPr/>
            <p:nvPr/>
          </p:nvSpPr>
          <p:spPr>
            <a:xfrm>
              <a:off x="967427" y="688808"/>
              <a:ext cx="2280419" cy="21256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t" anchorCtr="0">
              <a:noAutofit/>
            </a:bodyPr>
            <a:lstStyle/>
            <a:p>
              <a:pPr lvl="0" algn="ctr" defTabSz="466725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b="0" kern="1200" dirty="0">
                  <a:latin typeface="Constantia" panose="02030602050306030303" pitchFamily="18" charset="0"/>
                </a:rPr>
                <a:t>TRASPARENZA MISURE</a:t>
              </a:r>
            </a:p>
            <a:p>
              <a:pPr lvl="0" algn="ctr" defTabSz="466725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200" dirty="0">
                <a:latin typeface="Constantia" panose="02030602050306030303" pitchFamily="18" charset="0"/>
              </a:endParaRPr>
            </a:p>
            <a:p>
              <a:pPr lvl="0" algn="ctr" defTabSz="466725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dirty="0">
                  <a:latin typeface="Constantia" panose="02030602050306030303" pitchFamily="18" charset="0"/>
                </a:rPr>
                <a:t>RICERCA E ACCESSO ALLE INFORMAZIONI</a:t>
              </a:r>
              <a:r>
                <a:rPr lang="it-IT" sz="1200" baseline="30000" dirty="0">
                  <a:latin typeface="Constantia" panose="02030602050306030303" pitchFamily="18" charset="0"/>
                </a:rPr>
                <a:t>(1) </a:t>
              </a:r>
              <a:r>
                <a:rPr lang="it-IT" sz="1200" dirty="0">
                  <a:latin typeface="Constantia" panose="02030602050306030303" pitchFamily="18" charset="0"/>
                </a:rPr>
                <a:t>DELLE MISURE ORGANIZZATE NEL FORMATO STANDARDIZZATO DI CUI ALL’ALLEGATO II DEL  REG. UE 651/2014</a:t>
              </a:r>
            </a:p>
            <a:p>
              <a:pPr lvl="0" algn="ctr" defTabSz="466725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100" b="0" kern="1200" dirty="0">
                <a:latin typeface="Constantia" panose="02030602050306030303" pitchFamily="18" charset="0"/>
              </a:endParaRPr>
            </a:p>
          </p:txBody>
        </p:sp>
      </p:grpSp>
      <p:sp>
        <p:nvSpPr>
          <p:cNvPr id="39" name="Rettangolo arrotondato 38"/>
          <p:cNvSpPr/>
          <p:nvPr/>
        </p:nvSpPr>
        <p:spPr>
          <a:xfrm>
            <a:off x="1610436" y="1786729"/>
            <a:ext cx="9749314" cy="765666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t" anchorCtr="0"/>
          <a:lstStyle/>
          <a:p>
            <a:pPr algn="ctr"/>
            <a:r>
              <a:rPr lang="it-IT" dirty="0"/>
              <a:t>Il </a:t>
            </a:r>
            <a:r>
              <a:rPr lang="it-IT" i="1" dirty="0"/>
              <a:t>Registro nazionale aiuti</a:t>
            </a:r>
            <a:r>
              <a:rPr lang="it-IT" dirty="0"/>
              <a:t> rende disponibile la Sezione Trasparenza consentendo l’accesso alle informazioni contenute nel Registro senza restrizioni e senza necessità di autenticazione.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 </a:t>
            </a:r>
          </a:p>
        </p:txBody>
      </p:sp>
      <p:sp>
        <p:nvSpPr>
          <p:cNvPr id="2" name="Rettangolo 1"/>
          <p:cNvSpPr/>
          <p:nvPr/>
        </p:nvSpPr>
        <p:spPr>
          <a:xfrm>
            <a:off x="1374045" y="5691511"/>
            <a:ext cx="1036934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/>
              <a:t>(1)I Soggetti gestori di misure e bandi inseriscono i dati nel </a:t>
            </a:r>
            <a:r>
              <a:rPr lang="it-IT" sz="1400" i="1" dirty="0"/>
              <a:t>Registro nazionale aiuti</a:t>
            </a:r>
            <a:r>
              <a:rPr lang="it-IT" sz="1400" dirty="0"/>
              <a:t> secondo modalità che tutelino il diritto di tutela del segreto industriale, tenuto conto anche di eventuali segnalazioni motivate da parte del </a:t>
            </a:r>
            <a:r>
              <a:rPr lang="it-IT" sz="1400" i="1" dirty="0"/>
              <a:t>soggetto beneficiario</a:t>
            </a:r>
            <a:endParaRPr lang="it-IT" dirty="0"/>
          </a:p>
          <a:p>
            <a:pPr algn="ctr"/>
            <a:endParaRPr lang="it-IT" sz="1400" dirty="0"/>
          </a:p>
          <a:p>
            <a:r>
              <a:rPr lang="it-IT" sz="1400" dirty="0"/>
              <a:t>(2)Le informazioni relative ai Soggetti nell’elenco </a:t>
            </a:r>
            <a:r>
              <a:rPr lang="it-IT" sz="1400" dirty="0" err="1"/>
              <a:t>deggendorf</a:t>
            </a:r>
            <a:r>
              <a:rPr lang="it-IT" sz="1400" dirty="0"/>
              <a:t> sono conservate e rese accessibili, senza restrizioni, sino alla data dell’effettiva restituzione dell’aiuto incompatibile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  <p:pic>
        <p:nvPicPr>
          <p:cNvPr id="1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1" y="583413"/>
            <a:ext cx="1206923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ttangolo 13"/>
          <p:cNvSpPr>
            <a:spLocks noChangeArrowheads="1"/>
          </p:cNvSpPr>
          <p:nvPr/>
        </p:nvSpPr>
        <p:spPr bwMode="auto">
          <a:xfrm>
            <a:off x="44637" y="679809"/>
            <a:ext cx="120692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it-IT" altLang="it-IT" sz="1800" b="1" dirty="0">
                <a:solidFill>
                  <a:srgbClr val="FFFFFF"/>
                </a:solidFill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Il Registro Nazionale degli Aiuti: Trasparenza e accesso ai dati nel RNA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 b="1" dirty="0">
              <a:solidFill>
                <a:srgbClr val="FFFFFF"/>
              </a:solidFill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</p:txBody>
      </p:sp>
      <p:pic>
        <p:nvPicPr>
          <p:cNvPr id="18" name="Picture 8" descr="http://www.mobilitytech.it/_media/images/ministero_sviluppo_economico%20cop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488" y="80964"/>
            <a:ext cx="10287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C:\Users\gloria.nano\Downloads\UE_FES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50800"/>
            <a:ext cx="7715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96839"/>
            <a:ext cx="16446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5612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2427</TotalTime>
  <Words>1030</Words>
  <Application>Microsoft Office PowerPoint</Application>
  <PresentationFormat>Widescreen</PresentationFormat>
  <Paragraphs>238</Paragraphs>
  <Slides>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9" baseType="lpstr">
      <vt:lpstr>MS PGothic</vt:lpstr>
      <vt:lpstr>Arial</vt:lpstr>
      <vt:lpstr>Calibri</vt:lpstr>
      <vt:lpstr>Calibri Light</vt:lpstr>
      <vt:lpstr>Constantia</vt:lpstr>
      <vt:lpstr>DIN-Medium</vt:lpstr>
      <vt:lpstr>LibelSuit-Regular</vt:lpstr>
      <vt:lpstr>Tahoma</vt:lpstr>
      <vt:lpstr>Wingdings</vt:lpstr>
      <vt:lpstr>Tema di Office</vt:lpstr>
      <vt:lpstr>TITOLO PROVVISORIO DELLA SLIDE DI PORTAFUTURO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IPanunzio</dc:creator>
  <cp:lastModifiedBy>GA.FI. - Info</cp:lastModifiedBy>
  <cp:revision>183</cp:revision>
  <cp:lastPrinted>2017-04-19T14:03:44Z</cp:lastPrinted>
  <dcterms:created xsi:type="dcterms:W3CDTF">2017-03-05T13:36:32Z</dcterms:created>
  <dcterms:modified xsi:type="dcterms:W3CDTF">2017-08-28T14:54:09Z</dcterms:modified>
</cp:coreProperties>
</file>