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06" r:id="rId4"/>
    <p:sldId id="261" r:id="rId5"/>
    <p:sldId id="301" r:id="rId6"/>
    <p:sldId id="303" r:id="rId7"/>
    <p:sldId id="308" r:id="rId8"/>
    <p:sldId id="297" r:id="rId9"/>
    <p:sldId id="263" r:id="rId10"/>
    <p:sldId id="264" r:id="rId11"/>
    <p:sldId id="299" r:id="rId12"/>
    <p:sldId id="26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</p:sldIdLst>
  <p:sldSz cx="9144000" cy="6858000" type="screen4x3"/>
  <p:notesSz cx="6858000" cy="9144000"/>
  <p:defaultTextStyle>
    <a:defPPr>
      <a:defRPr lang="it-IT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2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2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2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2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5120"/>
    <a:srgbClr val="005092"/>
    <a:srgbClr val="83BC30"/>
    <a:srgbClr val="E995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6"/>
    <p:restoredTop sz="94652"/>
  </p:normalViewPr>
  <p:slideViewPr>
    <p:cSldViewPr snapToGrid="0" snapToObjects="1">
      <p:cViewPr varScale="1">
        <p:scale>
          <a:sx n="103" d="100"/>
          <a:sy n="103" d="100"/>
        </p:scale>
        <p:origin x="-114" y="-96"/>
      </p:cViewPr>
      <p:guideLst>
        <p:guide orient="horz" pos="2160"/>
        <p:guide pos="28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A6ADA-A024-42D4-8F02-3DFEDB515E6D}" type="datetimeFigureOut">
              <a:rPr lang="it-IT" smtClean="0"/>
              <a:t>04/12/2017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F104A3-B19E-483F-9A1F-554FE1C893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980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F104A3-B19E-483F-9A1F-554FE1C893B2}" type="slidenum">
              <a:rPr lang="it-IT" smtClean="0">
                <a:solidFill>
                  <a:prstClr val="black"/>
                </a:solidFill>
              </a:rPr>
              <a:pPr/>
              <a:t>19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68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B2E95-292A-4201-A055-1231854393DB}" type="datetimeFigureOut">
              <a:rPr lang="it-IT" altLang="it-IT"/>
              <a:pPr>
                <a:defRPr/>
              </a:pPr>
              <a:t>04/12/2017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3B796-5FFF-4F58-A323-09AB87D1F0E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1526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85C32-022A-4CE6-8870-0566F562B5CC}" type="datetimeFigureOut">
              <a:rPr lang="it-IT" altLang="it-IT"/>
              <a:pPr>
                <a:defRPr/>
              </a:pPr>
              <a:t>04/12/2017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0EB93-15A9-4AA2-B528-53BD94821F0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1099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D0AF7-82E5-4547-905B-00DD7BA62283}" type="datetimeFigureOut">
              <a:rPr lang="it-IT" altLang="it-IT"/>
              <a:pPr>
                <a:defRPr/>
              </a:pPr>
              <a:t>04/12/2017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D7EEE-4917-4712-975A-41191E1E195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887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3526A-3ACA-43E7-8472-AF2143937672}" type="datetimeFigureOut">
              <a:rPr lang="it-IT" altLang="it-IT"/>
              <a:pPr>
                <a:defRPr/>
              </a:pPr>
              <a:t>04/12/2017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B10CE-FF01-4078-8FC7-D23C1F8A258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7264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A78E0-11F2-4B8E-BAA9-401E542E5B38}" type="datetimeFigureOut">
              <a:rPr lang="it-IT" altLang="it-IT"/>
              <a:pPr>
                <a:defRPr/>
              </a:pPr>
              <a:t>04/12/2017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7B744-88B0-47C1-8B32-B72382F21D9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26162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A8BE-F289-4D62-9F88-25B044CDEF48}" type="datetimeFigureOut">
              <a:rPr lang="it-IT" altLang="it-IT"/>
              <a:pPr>
                <a:defRPr/>
              </a:pPr>
              <a:t>04/12/2017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5B9AA-6674-477E-9327-F272F7864AE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4271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E4168-CEB3-4008-84BF-EBA7EEE25832}" type="datetimeFigureOut">
              <a:rPr lang="it-IT" altLang="it-IT"/>
              <a:pPr>
                <a:defRPr/>
              </a:pPr>
              <a:t>04/12/2017</a:t>
            </a:fld>
            <a:endParaRPr lang="it-IT" alt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A2098-098D-4925-AEF8-8BCC18E4187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5762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C9FA5-87FD-4EAE-B735-EB292041DD00}" type="datetimeFigureOut">
              <a:rPr lang="it-IT" altLang="it-IT"/>
              <a:pPr>
                <a:defRPr/>
              </a:pPr>
              <a:t>04/12/2017</a:t>
            </a:fld>
            <a:endParaRPr lang="it-IT" alt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1BA5D-716D-424A-A0C8-238E78FD9F4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0198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5BB2C-6DB6-45BA-9A35-DA61B6FFDD5C}" type="datetimeFigureOut">
              <a:rPr lang="it-IT" altLang="it-IT"/>
              <a:pPr>
                <a:defRPr/>
              </a:pPr>
              <a:t>04/12/2017</a:t>
            </a:fld>
            <a:endParaRPr lang="it-IT" alt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54C69-BE46-4CC6-8771-55CB6CFA548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85689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30061-7648-4D4D-9904-06FDAB6CA465}" type="datetimeFigureOut">
              <a:rPr lang="it-IT" altLang="it-IT"/>
              <a:pPr>
                <a:defRPr/>
              </a:pPr>
              <a:t>04/12/2017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A28C1-A44A-4D99-BD93-AC256F4C49E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84786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A564A-8E55-4586-AC81-A231D42E2521}" type="datetimeFigureOut">
              <a:rPr lang="it-IT" altLang="it-IT"/>
              <a:pPr>
                <a:defRPr/>
              </a:pPr>
              <a:t>04/12/2017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62E17-1D8F-4B61-B9FF-0C0CEC4D79E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4504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A8FE6DA-9B93-4D98-BE1E-102161F4F148}" type="datetimeFigureOut">
              <a:rPr lang="it-IT" altLang="it-IT"/>
              <a:pPr>
                <a:defRPr/>
              </a:pPr>
              <a:t>04/12/2017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AF287F0-D3F9-4454-A76A-466891801B0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gione.fvg.it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sellaDiTesto 10"/>
          <p:cNvSpPr txBox="1">
            <a:spLocks noChangeArrowheads="1"/>
          </p:cNvSpPr>
          <p:nvPr/>
        </p:nvSpPr>
        <p:spPr bwMode="auto">
          <a:xfrm>
            <a:off x="2750560" y="2620386"/>
            <a:ext cx="3622675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it-IT" altLang="it-IT" sz="2400" b="1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POR FESR FVG</a:t>
            </a:r>
          </a:p>
          <a:p>
            <a:pPr algn="ctr">
              <a:buFont typeface="Arial" pitchFamily="34" charset="0"/>
              <a:buNone/>
            </a:pPr>
            <a:r>
              <a:rPr lang="it-IT" altLang="it-IT" sz="2400" b="1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2014-2020</a:t>
            </a:r>
          </a:p>
          <a:p>
            <a:pPr algn="ctr">
              <a:buFont typeface="Arial" pitchFamily="34" charset="0"/>
              <a:buNone/>
            </a:pPr>
            <a:r>
              <a:rPr lang="it-IT" altLang="it-IT" sz="2400" b="1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Azione </a:t>
            </a:r>
            <a:r>
              <a:rPr lang="it-IT" altLang="it-IT" sz="24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1.4</a:t>
            </a:r>
            <a:endParaRPr lang="it-IT" altLang="it-IT" sz="2400" b="1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Font typeface="Arial" pitchFamily="34" charset="0"/>
              <a:buNone/>
            </a:pPr>
            <a:r>
              <a:rPr lang="it-IT" altLang="it-IT" sz="2400" b="1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Attività </a:t>
            </a:r>
            <a:r>
              <a:rPr lang="it-IT" altLang="it-IT" sz="24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1.4.b</a:t>
            </a:r>
          </a:p>
        </p:txBody>
      </p:sp>
      <p:sp>
        <p:nvSpPr>
          <p:cNvPr id="3" name="CasellaDiTesto 10"/>
          <p:cNvSpPr txBox="1">
            <a:spLocks noChangeArrowheads="1"/>
          </p:cNvSpPr>
          <p:nvPr/>
        </p:nvSpPr>
        <p:spPr bwMode="auto">
          <a:xfrm>
            <a:off x="6107799" y="6243955"/>
            <a:ext cx="281425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it-IT" altLang="it-IT" sz="1600" b="1" dirty="0" smtClean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Udine 28 novembre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 txBox="1">
            <a:spLocks/>
          </p:cNvSpPr>
          <p:nvPr/>
        </p:nvSpPr>
        <p:spPr bwMode="auto">
          <a:xfrm>
            <a:off x="292677" y="602122"/>
            <a:ext cx="8221229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7" lvl="4" indent="0">
              <a:buNone/>
            </a:pPr>
            <a:r>
              <a:rPr lang="it-IT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Sono ammissibili le  seguenti spese  (art. 7) strettamente </a:t>
            </a:r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legate alla realizzazione dell’iniziativa </a:t>
            </a:r>
            <a:r>
              <a:rPr lang="it-IT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 coerenti </a:t>
            </a:r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 </a:t>
            </a:r>
            <a:r>
              <a:rPr lang="it-IT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l’eventuale piano di sviluppo</a:t>
            </a:r>
          </a:p>
          <a:p>
            <a:pPr marL="534987" lvl="4" indent="0">
              <a:buNone/>
            </a:pPr>
            <a:endParaRPr lang="it-IT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39750" algn="just">
              <a:lnSpc>
                <a:spcPts val="2500"/>
              </a:lnSpc>
              <a:spcAft>
                <a:spcPts val="0"/>
              </a:spcAft>
              <a:buFont typeface="+mj-lt"/>
              <a:buAutoNum type="alphaLcParenR"/>
            </a:pPr>
            <a:r>
              <a:rPr lang="it-IT" sz="14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spese </a:t>
            </a:r>
            <a:r>
              <a:rPr lang="it-IT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 la </a:t>
            </a:r>
            <a:r>
              <a:rPr lang="it-IT" sz="1400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costituzione dell’impresa  </a:t>
            </a:r>
            <a:r>
              <a:rPr lang="it-IT" sz="14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(limite del 20% sulla spesa totale)</a:t>
            </a:r>
          </a:p>
          <a:p>
            <a:pPr marL="539750" algn="just">
              <a:lnSpc>
                <a:spcPts val="2500"/>
              </a:lnSpc>
              <a:spcAft>
                <a:spcPts val="0"/>
              </a:spcAft>
              <a:buFont typeface="+mj-lt"/>
              <a:buAutoNum type="alphaLcParenR"/>
            </a:pPr>
            <a:r>
              <a:rPr lang="it-IT" sz="14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spese per servizi di </a:t>
            </a:r>
            <a:r>
              <a:rPr lang="it-IT" sz="14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consolidamento e primo </a:t>
            </a:r>
            <a:r>
              <a:rPr lang="it-IT" sz="1400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impianto </a:t>
            </a:r>
          </a:p>
          <a:p>
            <a:pPr marL="539750" algn="just">
              <a:lnSpc>
                <a:spcPts val="2500"/>
              </a:lnSpc>
              <a:spcAft>
                <a:spcPts val="0"/>
              </a:spcAft>
              <a:buFont typeface="+mj-lt"/>
              <a:buAutoNum type="alphaLcParenR"/>
            </a:pPr>
            <a:r>
              <a:rPr lang="it-IT" sz="14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spese per </a:t>
            </a:r>
            <a:r>
              <a:rPr lang="it-IT" sz="1400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operazioni di credito</a:t>
            </a:r>
            <a:r>
              <a:rPr lang="it-IT" sz="14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spese di </a:t>
            </a:r>
            <a:r>
              <a:rPr lang="it-IT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istruttoria e perizia relative ad operazioni di credito effettuate ai fini dell’ottenimento di finanziamenti destinati alla realizzazione dell’attività </a:t>
            </a:r>
            <a:r>
              <a:rPr lang="it-IT" sz="14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aziendale (limite di 2.000,00 euro)</a:t>
            </a:r>
            <a:endParaRPr lang="it-IT" sz="14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39750" algn="just">
              <a:lnSpc>
                <a:spcPts val="2500"/>
              </a:lnSpc>
              <a:spcAft>
                <a:spcPts val="0"/>
              </a:spcAft>
              <a:buFont typeface="+mj-lt"/>
              <a:buAutoNum type="alphaLcParenR"/>
            </a:pPr>
            <a:r>
              <a:rPr lang="it-IT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spese di </a:t>
            </a:r>
            <a:r>
              <a:rPr lang="it-IT" sz="14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pubblicità e attività promozionali</a:t>
            </a:r>
            <a:r>
              <a:rPr lang="it-IT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anche per la partecipazione a fiere ed eventi (limite del </a:t>
            </a:r>
            <a:r>
              <a:rPr lang="it-IT" sz="14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15% </a:t>
            </a:r>
            <a:r>
              <a:rPr lang="it-IT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sulla spesa totale</a:t>
            </a:r>
            <a:r>
              <a:rPr lang="it-IT" sz="14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):</a:t>
            </a:r>
            <a:endParaRPr lang="it-IT" sz="14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539750" algn="just">
              <a:lnSpc>
                <a:spcPts val="2500"/>
              </a:lnSpc>
              <a:spcAft>
                <a:spcPts val="0"/>
              </a:spcAft>
              <a:buFont typeface="+mj-lt"/>
              <a:buAutoNum type="alphaLcParenR"/>
            </a:pPr>
            <a:r>
              <a:rPr lang="it-IT" sz="14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spese </a:t>
            </a:r>
            <a:r>
              <a:rPr lang="it-IT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 </a:t>
            </a:r>
            <a:r>
              <a:rPr lang="it-IT" sz="14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servizi e attività </a:t>
            </a:r>
            <a:r>
              <a:rPr lang="it-IT" sz="1400" b="1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consulenziali</a:t>
            </a:r>
            <a:r>
              <a:rPr lang="it-IT" sz="14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prestati anche dagli incubatori </a:t>
            </a:r>
            <a:r>
              <a:rPr lang="it-IT" sz="14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certificati: accompagnamento</a:t>
            </a:r>
            <a:r>
              <a:rPr lang="it-IT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business </a:t>
            </a:r>
            <a:r>
              <a:rPr lang="it-IT" sz="140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plan</a:t>
            </a:r>
            <a:r>
              <a:rPr lang="it-IT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altri servizi</a:t>
            </a:r>
          </a:p>
          <a:p>
            <a:pPr marL="539750" algn="just">
              <a:lnSpc>
                <a:spcPts val="2500"/>
              </a:lnSpc>
              <a:spcAft>
                <a:spcPts val="0"/>
              </a:spcAft>
              <a:buFont typeface="+mj-lt"/>
              <a:buAutoNum type="alphaLcParenR"/>
            </a:pPr>
            <a:r>
              <a:rPr lang="it-IT" sz="14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spese per </a:t>
            </a:r>
            <a:r>
              <a:rPr lang="it-IT" sz="1400" b="1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investimenti: </a:t>
            </a:r>
            <a:r>
              <a:rPr lang="it-IT" sz="14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 beni devono essere </a:t>
            </a:r>
            <a:r>
              <a:rPr lang="it-IT" sz="1400" u="sng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nuovi di fabbrica</a:t>
            </a:r>
            <a:endParaRPr lang="it-IT" sz="1400" u="sng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lnSpc>
                <a:spcPts val="2500"/>
              </a:lnSpc>
              <a:spcAft>
                <a:spcPts val="0"/>
              </a:spcAft>
              <a:buNone/>
            </a:pPr>
            <a:endParaRPr lang="it-IT" sz="1800" b="1" dirty="0">
              <a:solidFill>
                <a:srgbClr val="000000"/>
              </a:solidFill>
              <a:latin typeface="DecimaWE Rg" panose="02000000000000000000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79854" y="169544"/>
            <a:ext cx="150826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rgbClr val="A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spese</a:t>
            </a:r>
            <a:endParaRPr lang="it-IT" altLang="it-IT" sz="2000" b="1" dirty="0">
              <a:solidFill>
                <a:srgbClr val="A3202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ttangolo arrotondato 1"/>
          <p:cNvSpPr/>
          <p:nvPr/>
        </p:nvSpPr>
        <p:spPr>
          <a:xfrm>
            <a:off x="720437" y="5002743"/>
            <a:ext cx="5644852" cy="8730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Retroattività delle spese : sono ammissibili anche le spese </a:t>
            </a:r>
          </a:p>
          <a:p>
            <a:pPr algn="ctr"/>
            <a:r>
              <a:rPr lang="it-IT" sz="14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a), b), c), d), f), contribuite in «de </a:t>
            </a:r>
            <a:r>
              <a:rPr lang="it-IT" sz="1400" b="1" dirty="0" err="1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minimis</a:t>
            </a:r>
            <a:r>
              <a:rPr lang="it-IT" sz="14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», se fatturate e pagate </a:t>
            </a:r>
          </a:p>
          <a:p>
            <a:pPr algn="ctr"/>
            <a:r>
              <a:rPr lang="it-IT" sz="14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non prima del 30 settembre 2016</a:t>
            </a:r>
            <a:endParaRPr lang="it-IT" sz="14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63418" y="1628477"/>
            <a:ext cx="7786255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spese del personale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viaggi </a:t>
            </a:r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 missioni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acquisto di terreni e fabbricati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costruzione </a:t>
            </a:r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 fabbricati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impianti generali, opere </a:t>
            </a:r>
            <a:r>
              <a:rPr lang="it-IT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edili diverse da quelle specificate all’art. 7, </a:t>
            </a:r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acquisto arredi non funzionali all’attività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macchinari ed attrezzature non strettamente funzionali all’attività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operazione di leasing e </a:t>
            </a:r>
            <a:r>
              <a:rPr lang="it-IT" sz="1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lease</a:t>
            </a:r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-back beni usati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beni o materiali usati, minuteria etc. 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consulenze connesse all’attività </a:t>
            </a:r>
            <a:r>
              <a:rPr lang="it-IT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ordinaria dell’impresa</a:t>
            </a: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it-IT" dirty="0">
              <a:latin typeface="DecimaWE Rg" panose="02000000000000000000" pitchFamily="2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 bwMode="auto">
          <a:xfrm>
            <a:off x="771662" y="569654"/>
            <a:ext cx="3814192" cy="504056"/>
          </a:xfrm>
          <a:prstGeom prst="rect">
            <a:avLst/>
          </a:prstGeom>
          <a:solidFill>
            <a:srgbClr val="FFFF00"/>
          </a:solidFill>
          <a:ln w="28575">
            <a:solidFill>
              <a:srgbClr val="C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/>
            <a:r>
              <a:rPr lang="it-IT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Spese non ammissibili</a:t>
            </a:r>
            <a:endParaRPr lang="it-IT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1316181" y="4345418"/>
            <a:ext cx="6539346" cy="1345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4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Non sono ammissibili le spese relative all’acquisizione di beni, consulenze e servizi a fronte di rapporti giuridici tra società, persone giuridiche, amministratori, soci, coniugi, parenti e affini fino al secondo grado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79854" y="369599"/>
            <a:ext cx="150826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rgbClr val="A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spese</a:t>
            </a:r>
            <a:endParaRPr lang="it-IT" altLang="it-IT" sz="2000" b="1" dirty="0">
              <a:solidFill>
                <a:srgbClr val="A3202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747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317674" y="369599"/>
            <a:ext cx="2570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A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it-IT" altLang="it-IT" sz="2000" b="1" dirty="0" smtClean="0">
                <a:solidFill>
                  <a:srgbClr val="A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ntensità di aiuto</a:t>
            </a:r>
            <a:endParaRPr lang="it-IT" altLang="it-IT" sz="2000" b="1" dirty="0">
              <a:solidFill>
                <a:srgbClr val="A3202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73797" y="569654"/>
            <a:ext cx="8414327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it-IT" b="1" dirty="0" smtClean="0">
              <a:solidFill>
                <a:srgbClr val="A320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Aft>
                <a:spcPts val="600"/>
              </a:spcAft>
            </a:pPr>
            <a:r>
              <a:rPr lang="it-IT" sz="1600" b="1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Contributo 50% esclusivamente in “de </a:t>
            </a:r>
            <a:r>
              <a:rPr lang="it-IT" sz="1600" b="1" u="sng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minimis</a:t>
            </a:r>
            <a:r>
              <a:rPr lang="it-IT" sz="1600" b="1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  (Regolamento UE n. 1407/2013)</a:t>
            </a:r>
          </a:p>
          <a:p>
            <a:pPr algn="just"/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a) Spese per la costituzione dell’impresa di cui all’articolo 7, comma 2, lettera a);</a:t>
            </a:r>
          </a:p>
          <a:p>
            <a:pPr algn="just"/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b) Acquisizione di servizi per consolidamento e primo impianto di cui all’articolo 7, comma 2, lettera b);</a:t>
            </a:r>
          </a:p>
          <a:p>
            <a:pPr algn="just"/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c) Spese relative ad operazioni di credito di cui all’articolo 7, comma 2, lettera c);</a:t>
            </a:r>
          </a:p>
          <a:p>
            <a:pPr algn="just"/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d) Spese di pubblicità e attività promozionali  di cui all’articolo 7, comma 2, lettera d).</a:t>
            </a:r>
          </a:p>
          <a:p>
            <a:pPr algn="just"/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 </a:t>
            </a:r>
          </a:p>
          <a:p>
            <a:pPr algn="just">
              <a:spcAft>
                <a:spcPts val="600"/>
              </a:spcAft>
            </a:pPr>
            <a:r>
              <a:rPr lang="it-IT" sz="1600" b="1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Contributo 50% in regime di esenzione (Regolamento UE n. 651/2014)</a:t>
            </a:r>
          </a:p>
          <a:p>
            <a:pPr algn="just"/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Spese per consulenze e servizi prestati anche dagli incubatori certificati regionali di cui all’articolo 7, comma 2, lettera e). </a:t>
            </a:r>
          </a:p>
          <a:p>
            <a:pPr algn="just"/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  <a:p>
            <a:pPr algn="just">
              <a:spcAft>
                <a:spcPts val="600"/>
              </a:spcAft>
            </a:pPr>
            <a:r>
              <a:rPr lang="it-IT" sz="1600" b="1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Spese di investimento - opzione tra “de </a:t>
            </a:r>
            <a:r>
              <a:rPr lang="it-IT" sz="1600" b="1" u="sng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minimis</a:t>
            </a:r>
            <a:r>
              <a:rPr lang="it-IT" sz="1600" b="1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 (50% di contributo) (Regolamento UE n. 1407/2013) e regime di esenzione (contributo 10% M.I. e 20% P.I) (Regolamento UE n. 651/2014)</a:t>
            </a:r>
            <a:endParaRPr lang="it-IT" sz="1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/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Spese per investimenti relativi </a:t>
            </a:r>
            <a:r>
              <a:rPr lang="it-IT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alla realizzazione di opere e all’acquisto di </a:t>
            </a:r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beni strettamente funzionali all’esercizio dell’attività  produttiva di cui all’articolo 7, comma 2, lettera f).</a:t>
            </a:r>
          </a:p>
          <a:p>
            <a:pPr algn="just"/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  <a:p>
            <a:pPr algn="just"/>
            <a:r>
              <a:rPr lang="it-IT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Nel caso cui l’impresa opti per il regime in esenzione, le relative intensità di aiuto sono aumentate del 10 per cento per le imprese beneficiarie localizzate nelle aree 107 3 c , di cui all’Allegato H, in applicazione delle misure di aiuto a finalità regionale disciplinate dall’articolo 14 del Regolamento (UE) 651/2014.</a:t>
            </a:r>
          </a:p>
          <a:p>
            <a:pPr algn="just"/>
            <a:r>
              <a:rPr lang="it-IT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914658" y="1647581"/>
            <a:ext cx="66730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una </a:t>
            </a:r>
            <a:r>
              <a:rPr lang="it-IT" sz="20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sola domanda di contributo a valere sul presente bando</a:t>
            </a:r>
            <a:endParaRPr lang="it-IT" sz="20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Rettangolo arrotondato 5"/>
          <p:cNvSpPr/>
          <p:nvPr/>
        </p:nvSpPr>
        <p:spPr bwMode="ltGray">
          <a:xfrm>
            <a:off x="1820089" y="1647581"/>
            <a:ext cx="6993160" cy="922656"/>
          </a:xfrm>
          <a:prstGeom prst="roundRect">
            <a:avLst/>
          </a:prstGeom>
          <a:noFill/>
          <a:ln w="38100">
            <a:solidFill>
              <a:srgbClr val="005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 smtClean="0">
              <a:noFill/>
              <a:latin typeface="Georgia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018640" y="3151573"/>
            <a:ext cx="6808937" cy="13227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it-IT" sz="20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it-IT" sz="20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ompilazione/presentazione attraverso il sistema telematico</a:t>
            </a:r>
          </a:p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it-IT" sz="2000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dalle ore 10.00 del 15 gennaio 2018</a:t>
            </a:r>
          </a:p>
          <a:p>
            <a:pPr>
              <a:lnSpc>
                <a:spcPts val="2700"/>
              </a:lnSpc>
              <a:spcAft>
                <a:spcPts val="600"/>
              </a:spcAft>
              <a:tabLst>
                <a:tab pos="2152650" algn="l"/>
              </a:tabLst>
            </a:pPr>
            <a:r>
              <a:rPr lang="it-IT" sz="2000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alle ore  16.00  del 28 febbraio 2018</a:t>
            </a:r>
          </a:p>
          <a:p>
            <a:pPr>
              <a:lnSpc>
                <a:spcPts val="2700"/>
              </a:lnSpc>
              <a:spcAft>
                <a:spcPts val="600"/>
              </a:spcAft>
            </a:pPr>
            <a:endParaRPr lang="it-IT" sz="2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cimaWE Rg" panose="02000000000000000000" pitchFamily="2" charset="0"/>
            </a:endParaRPr>
          </a:p>
        </p:txBody>
      </p:sp>
      <p:sp>
        <p:nvSpPr>
          <p:cNvPr id="9" name="Rettangolo arrotondato 8"/>
          <p:cNvSpPr/>
          <p:nvPr/>
        </p:nvSpPr>
        <p:spPr bwMode="ltGray">
          <a:xfrm>
            <a:off x="1824281" y="3072469"/>
            <a:ext cx="6984776" cy="1491379"/>
          </a:xfrm>
          <a:prstGeom prst="roundRect">
            <a:avLst/>
          </a:prstGeom>
          <a:noFill/>
          <a:ln w="38100">
            <a:solidFill>
              <a:srgbClr val="005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 smtClean="0">
              <a:noFill/>
              <a:latin typeface="Georgia" pitchFamily="18" charset="0"/>
            </a:endParaRPr>
          </a:p>
        </p:txBody>
      </p:sp>
      <p:sp>
        <p:nvSpPr>
          <p:cNvPr id="11" name="Rettangolo arrotondato 10"/>
          <p:cNvSpPr/>
          <p:nvPr/>
        </p:nvSpPr>
        <p:spPr bwMode="ltGray">
          <a:xfrm>
            <a:off x="1824281" y="5103186"/>
            <a:ext cx="6995474" cy="792088"/>
          </a:xfrm>
          <a:prstGeom prst="roundRect">
            <a:avLst/>
          </a:prstGeom>
          <a:noFill/>
          <a:ln w="38100">
            <a:solidFill>
              <a:srgbClr val="005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 smtClean="0">
              <a:noFill/>
              <a:latin typeface="Georgia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000120" y="5085184"/>
            <a:ext cx="6849144" cy="648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700"/>
              </a:lnSpc>
              <a:spcAft>
                <a:spcPts val="600"/>
              </a:spcAft>
            </a:pPr>
            <a:r>
              <a:rPr lang="it-IT" sz="2000" dirty="0" err="1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fac-simili</a:t>
            </a:r>
            <a:r>
              <a:rPr lang="it-IT" sz="20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approvati e pubblicati sul sito nella pagina </a:t>
            </a:r>
            <a:r>
              <a:rPr lang="it-IT" sz="2000" u="sng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modulistica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678119" y="1783428"/>
            <a:ext cx="413896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700"/>
              </a:lnSpc>
            </a:pPr>
            <a:r>
              <a:rPr lang="it-IT" sz="3200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</a:p>
        </p:txBody>
      </p:sp>
      <p:sp>
        <p:nvSpPr>
          <p:cNvPr id="16" name="Rettangolo arrotondato 15"/>
          <p:cNvSpPr/>
          <p:nvPr/>
        </p:nvSpPr>
        <p:spPr bwMode="ltGray">
          <a:xfrm>
            <a:off x="402062" y="1647581"/>
            <a:ext cx="1024015" cy="710275"/>
          </a:xfrm>
          <a:prstGeom prst="roundRect">
            <a:avLst/>
          </a:prstGeom>
          <a:noFill/>
          <a:ln w="38100">
            <a:solidFill>
              <a:srgbClr val="005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 smtClean="0">
              <a:noFill/>
              <a:latin typeface="Georgia" pitchFamily="18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569586" y="3065289"/>
            <a:ext cx="800472" cy="6120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2700"/>
              </a:lnSpc>
            </a:pPr>
            <a:r>
              <a:rPr lang="it-IT" sz="2400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FEG</a:t>
            </a:r>
            <a:endParaRPr lang="it-IT" sz="2400" b="1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" name="Rettangolo arrotondato 17"/>
          <p:cNvSpPr/>
          <p:nvPr/>
        </p:nvSpPr>
        <p:spPr bwMode="ltGray">
          <a:xfrm>
            <a:off x="334465" y="3072469"/>
            <a:ext cx="1128278" cy="1491380"/>
          </a:xfrm>
          <a:prstGeom prst="roundRect">
            <a:avLst/>
          </a:prstGeom>
          <a:noFill/>
          <a:ln w="38100">
            <a:solidFill>
              <a:srgbClr val="005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 smtClean="0">
              <a:noFill/>
              <a:latin typeface="Georgia" pitchFamily="18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402062" y="3519010"/>
            <a:ext cx="1059891" cy="86409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2700"/>
              </a:lnSpc>
            </a:pPr>
            <a:r>
              <a:rPr lang="it-IT" sz="24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</a:t>
            </a:r>
            <a:r>
              <a:rPr lang="it-IT" sz="2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ront end</a:t>
            </a:r>
            <a:endParaRPr lang="it-IT" sz="24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38241" y="5103186"/>
            <a:ext cx="984262" cy="6120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2700"/>
              </a:lnSpc>
            </a:pPr>
            <a:r>
              <a:rPr lang="it-IT" sz="2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moduli</a:t>
            </a:r>
            <a:endParaRPr lang="it-IT" sz="24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1" name="Rettangolo arrotondato 20"/>
          <p:cNvSpPr/>
          <p:nvPr/>
        </p:nvSpPr>
        <p:spPr bwMode="ltGray">
          <a:xfrm>
            <a:off x="374010" y="5085184"/>
            <a:ext cx="1080120" cy="771160"/>
          </a:xfrm>
          <a:prstGeom prst="roundRect">
            <a:avLst/>
          </a:prstGeom>
          <a:noFill/>
          <a:ln w="38100">
            <a:solidFill>
              <a:srgbClr val="005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 smtClean="0">
              <a:noFill/>
              <a:latin typeface="Georgia" pitchFamily="18" charset="0"/>
            </a:endParaRPr>
          </a:p>
        </p:txBody>
      </p:sp>
      <p:sp>
        <p:nvSpPr>
          <p:cNvPr id="22" name="TextBox 5"/>
          <p:cNvSpPr txBox="1">
            <a:spLocks noChangeArrowheads="1"/>
          </p:cNvSpPr>
          <p:nvPr/>
        </p:nvSpPr>
        <p:spPr bwMode="auto">
          <a:xfrm>
            <a:off x="7232073" y="369599"/>
            <a:ext cx="16560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rgbClr val="A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domanda</a:t>
            </a:r>
            <a:endParaRPr lang="it-IT" altLang="it-IT" sz="2000" b="1" dirty="0">
              <a:solidFill>
                <a:srgbClr val="A3202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815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 bwMode="ltGray">
          <a:xfrm>
            <a:off x="419386" y="1052945"/>
            <a:ext cx="8210986" cy="2524756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 smtClean="0">
              <a:solidFill>
                <a:srgbClr val="E0F5EC"/>
              </a:solidFill>
              <a:latin typeface="Georgia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50372" y="1232859"/>
            <a:ext cx="7685760" cy="22471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it-IT" sz="2000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Sottoscrizione della domanda con autenticazione on line</a:t>
            </a:r>
          </a:p>
          <a:p>
            <a:pPr marL="0" lvl="1" algn="just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it-IT" sz="20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Accesso tramite </a:t>
            </a:r>
            <a:r>
              <a:rPr lang="it-IT" sz="20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autenticazione “forte” (cioè con i sistemi di identificazione digitale SPID, CIE o CNS) </a:t>
            </a:r>
            <a:r>
              <a:rPr lang="it-IT" sz="20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 convalida finale </a:t>
            </a:r>
            <a:r>
              <a:rPr lang="it-IT" sz="20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che </a:t>
            </a:r>
            <a:r>
              <a:rPr lang="it-IT" sz="2000" u="sng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sostituisce la firma </a:t>
            </a:r>
            <a:r>
              <a:rPr lang="it-IT" sz="2000" u="sng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digitale</a:t>
            </a:r>
          </a:p>
          <a:p>
            <a:pPr marL="0" lvl="1" algn="just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it-IT" sz="20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Firma digitale per la sottoscrizione degli allegati 4 e 5 (facoltativo)</a:t>
            </a:r>
            <a:endParaRPr lang="it-IT" sz="20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Rettangolo 3"/>
          <p:cNvSpPr/>
          <p:nvPr/>
        </p:nvSpPr>
        <p:spPr bwMode="ltGray">
          <a:xfrm>
            <a:off x="419385" y="3854831"/>
            <a:ext cx="8210987" cy="1880141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 smtClean="0">
              <a:solidFill>
                <a:srgbClr val="E0F5EC"/>
              </a:solidFill>
              <a:latin typeface="Georgia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50371" y="3854831"/>
            <a:ext cx="7860797" cy="18801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it-IT" sz="2000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Possibilità delega compilazione e sottoscrizione della domanda</a:t>
            </a:r>
          </a:p>
          <a:p>
            <a:pPr>
              <a:lnSpc>
                <a:spcPct val="150000"/>
              </a:lnSpc>
            </a:pPr>
            <a:r>
              <a:rPr lang="it-IT" sz="2000" u="sng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Delega operativa</a:t>
            </a:r>
            <a:r>
              <a:rPr lang="it-IT" sz="20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compilazione domanda </a:t>
            </a:r>
          </a:p>
          <a:p>
            <a:pPr>
              <a:lnSpc>
                <a:spcPct val="150000"/>
              </a:lnSpc>
            </a:pPr>
            <a:r>
              <a:rPr lang="it-IT" sz="2000" u="sng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Delega con procura</a:t>
            </a:r>
            <a:r>
              <a:rPr lang="it-IT" sz="20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compilazione e sottoscrizione domanda con formale procura firmata digitalmente (allegato 5)</a:t>
            </a:r>
            <a:endParaRPr lang="it-IT" sz="20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95783" y="369599"/>
            <a:ext cx="3547476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rgbClr val="A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FEG: novità procedurali</a:t>
            </a:r>
            <a:endParaRPr lang="it-IT" altLang="it-IT" sz="2000" b="1" dirty="0">
              <a:solidFill>
                <a:srgbClr val="A3202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79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5709" y="1166843"/>
            <a:ext cx="815570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it-IT" sz="1600" dirty="0" smtClean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it-IT" sz="16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relazione dettagliata del progetto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quadro dettagliato di spesa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elenco dichiarazioni inerenti requisiti e </a:t>
            </a:r>
            <a:r>
              <a:rPr lang="it-IT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impegni</a:t>
            </a:r>
          </a:p>
          <a:p>
            <a:pPr>
              <a:lnSpc>
                <a:spcPts val="2400"/>
              </a:lnSpc>
            </a:pPr>
            <a:endParaRPr lang="it-IT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copia F23 per pagamento bollo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contratto di consulenza stipulato con soggetti esterni all’impresa o lettera di incarico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curriculum o schede di presentazione soggetti prestatori di consulenze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procura del firmatario non indicato in </a:t>
            </a:r>
            <a:r>
              <a:rPr lang="it-IT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visura</a:t>
            </a:r>
          </a:p>
          <a:p>
            <a:pPr marL="268288" indent="-268288"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procura </a:t>
            </a:r>
            <a:r>
              <a:rPr lang="it-IT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 soggetto esterno delegato alla presentazione della domanda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it-IT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dichiarazioni </a:t>
            </a:r>
            <a:r>
              <a:rPr lang="it-IT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antimafia se contributo richiesto  </a:t>
            </a:r>
            <a:r>
              <a:rPr lang="it-IT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&gt;150.000,00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capacità </a:t>
            </a:r>
            <a:r>
              <a:rPr lang="it-IT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finanziaria: </a:t>
            </a:r>
            <a:r>
              <a:rPr lang="it-IT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delibera aumento capitale o </a:t>
            </a:r>
            <a:r>
              <a:rPr lang="it-IT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versamento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</a:t>
            </a:r>
            <a:r>
              <a:rPr lang="it-IT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itolo </a:t>
            </a:r>
            <a:r>
              <a:rPr lang="it-IT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 proprietà o altro titolo comprovante la disponibilità dell’immobile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ü"/>
            </a:pPr>
            <a:endParaRPr lang="it-IT" sz="16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it-IT" sz="1600" dirty="0" smtClean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sz="1600" dirty="0" smtClean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it-IT" sz="16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996874" y="369599"/>
            <a:ext cx="38912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A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it-IT" altLang="it-IT" sz="2000" b="1" dirty="0" smtClean="0">
                <a:solidFill>
                  <a:srgbClr val="A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omanda: modulistica, allegati</a:t>
            </a:r>
            <a:endParaRPr lang="it-IT" altLang="it-IT" sz="2000" b="1" dirty="0">
              <a:solidFill>
                <a:srgbClr val="A3202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508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/>
          <p:cNvSpPr/>
          <p:nvPr/>
        </p:nvSpPr>
        <p:spPr bwMode="ltGray">
          <a:xfrm>
            <a:off x="431736" y="1052736"/>
            <a:ext cx="8388736" cy="4752528"/>
          </a:xfrm>
          <a:prstGeom prst="rightArrow">
            <a:avLst/>
          </a:prstGeom>
          <a:solidFill>
            <a:srgbClr val="F1E3A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 smtClean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39552" y="2295203"/>
            <a:ext cx="2059666" cy="1018809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pPr indent="-274320" algn="ctr">
              <a:lnSpc>
                <a:spcPts val="2500"/>
              </a:lnSpc>
            </a:pPr>
            <a:r>
              <a:rPr lang="it-IT" sz="2400" dirty="0" smtClean="0">
                <a:solidFill>
                  <a:prstClr val="black"/>
                </a:solidFill>
              </a:rPr>
              <a:t>termine</a:t>
            </a:r>
          </a:p>
          <a:p>
            <a:pPr indent="-274320" algn="ctr">
              <a:lnSpc>
                <a:spcPts val="2500"/>
              </a:lnSpc>
            </a:pPr>
            <a:r>
              <a:rPr lang="it-IT" sz="2400" dirty="0">
                <a:solidFill>
                  <a:prstClr val="black"/>
                </a:solidFill>
              </a:rPr>
              <a:t>p</a:t>
            </a:r>
            <a:r>
              <a:rPr lang="it-IT" sz="2400" dirty="0" smtClean="0">
                <a:solidFill>
                  <a:prstClr val="black"/>
                </a:solidFill>
              </a:rPr>
              <a:t>resentazione domande </a:t>
            </a:r>
          </a:p>
        </p:txBody>
      </p:sp>
      <p:sp>
        <p:nvSpPr>
          <p:cNvPr id="7" name="Rettangolo arrotondato 6"/>
          <p:cNvSpPr/>
          <p:nvPr/>
        </p:nvSpPr>
        <p:spPr bwMode="ltGray">
          <a:xfrm>
            <a:off x="2260756" y="3573016"/>
            <a:ext cx="932528" cy="2160240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 smtClean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 rot="16200000">
            <a:off x="1844922" y="4247486"/>
            <a:ext cx="1764195" cy="6769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 algn="ctr">
              <a:lnSpc>
                <a:spcPts val="2500"/>
              </a:lnSpc>
            </a:pPr>
            <a:r>
              <a:rPr lang="it-IT" sz="2400" dirty="0" smtClean="0">
                <a:solidFill>
                  <a:prstClr val="black"/>
                </a:solidFill>
              </a:rPr>
              <a:t>istruttoria</a:t>
            </a:r>
          </a:p>
          <a:p>
            <a:pPr indent="-274320" algn="ctr">
              <a:lnSpc>
                <a:spcPts val="2500"/>
              </a:lnSpc>
            </a:pPr>
            <a:r>
              <a:rPr lang="it-IT" sz="2400" dirty="0" smtClean="0">
                <a:solidFill>
                  <a:prstClr val="black"/>
                </a:solidFill>
              </a:rPr>
              <a:t>preliminare</a:t>
            </a:r>
          </a:p>
        </p:txBody>
      </p:sp>
      <p:sp>
        <p:nvSpPr>
          <p:cNvPr id="9" name="Rettangolo arrotondato 8"/>
          <p:cNvSpPr/>
          <p:nvPr/>
        </p:nvSpPr>
        <p:spPr bwMode="ltGray">
          <a:xfrm>
            <a:off x="3721884" y="3573016"/>
            <a:ext cx="904220" cy="2133262"/>
          </a:xfrm>
          <a:prstGeom prst="roundRect">
            <a:avLst>
              <a:gd name="adj" fmla="val 11150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 smtClean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 rot="16200000">
            <a:off x="3378058" y="4247487"/>
            <a:ext cx="1692188" cy="6769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 algn="ctr">
              <a:lnSpc>
                <a:spcPts val="2500"/>
              </a:lnSpc>
            </a:pPr>
            <a:r>
              <a:rPr lang="it-IT" sz="2400" dirty="0" smtClean="0">
                <a:solidFill>
                  <a:prstClr val="black"/>
                </a:solidFill>
              </a:rPr>
              <a:t>istruttoria</a:t>
            </a:r>
          </a:p>
          <a:p>
            <a:pPr indent="-274320" algn="ctr">
              <a:lnSpc>
                <a:spcPts val="2500"/>
              </a:lnSpc>
            </a:pPr>
            <a:r>
              <a:rPr lang="it-IT" sz="2400" dirty="0" smtClean="0">
                <a:solidFill>
                  <a:prstClr val="black"/>
                </a:solidFill>
              </a:rPr>
              <a:t>completa</a:t>
            </a:r>
          </a:p>
        </p:txBody>
      </p:sp>
      <p:sp>
        <p:nvSpPr>
          <p:cNvPr id="11" name="Rettangolo arrotondato 10"/>
          <p:cNvSpPr/>
          <p:nvPr/>
        </p:nvSpPr>
        <p:spPr bwMode="ltGray">
          <a:xfrm>
            <a:off x="6300193" y="3573016"/>
            <a:ext cx="748934" cy="2123324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 smtClean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 rot="16200000">
            <a:off x="5864569" y="4260667"/>
            <a:ext cx="1692188" cy="6769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 algn="ctr">
              <a:lnSpc>
                <a:spcPts val="2500"/>
              </a:lnSpc>
            </a:pPr>
            <a:r>
              <a:rPr lang="it-IT" sz="2400" dirty="0" smtClean="0">
                <a:solidFill>
                  <a:prstClr val="black"/>
                </a:solidFill>
              </a:rPr>
              <a:t>istruttoria</a:t>
            </a:r>
          </a:p>
          <a:p>
            <a:pPr indent="-274320" algn="ctr">
              <a:lnSpc>
                <a:spcPts val="2500"/>
              </a:lnSpc>
            </a:pPr>
            <a:r>
              <a:rPr lang="it-IT" sz="2400" dirty="0" smtClean="0">
                <a:solidFill>
                  <a:prstClr val="black"/>
                </a:solidFill>
              </a:rPr>
              <a:t>conclusiva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122378" y="5805264"/>
            <a:ext cx="3456964" cy="276441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74320" algn="ctr">
              <a:lnSpc>
                <a:spcPts val="2600"/>
              </a:lnSpc>
            </a:pPr>
            <a:r>
              <a:rPr lang="it-IT" sz="2200" dirty="0" smtClean="0">
                <a:solidFill>
                  <a:prstClr val="black"/>
                </a:solidFill>
              </a:rPr>
              <a:t>(*)al netto delle sospensioni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139952" y="2060848"/>
            <a:ext cx="1774514" cy="322324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pPr indent="-274320" algn="ctr">
              <a:lnSpc>
                <a:spcPts val="2600"/>
              </a:lnSpc>
            </a:pPr>
            <a:r>
              <a:rPr lang="it-IT" sz="2400" dirty="0" smtClean="0">
                <a:solidFill>
                  <a:prstClr val="black"/>
                </a:solidFill>
              </a:rPr>
              <a:t>graduatoria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6223989" y="2060848"/>
            <a:ext cx="1735878" cy="322326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pPr indent="-274320" algn="ctr">
              <a:lnSpc>
                <a:spcPts val="2600"/>
              </a:lnSpc>
            </a:pPr>
            <a:r>
              <a:rPr lang="it-IT" sz="2400" dirty="0" smtClean="0">
                <a:solidFill>
                  <a:prstClr val="black"/>
                </a:solidFill>
              </a:rPr>
              <a:t>concessione</a:t>
            </a:r>
          </a:p>
        </p:txBody>
      </p:sp>
      <p:cxnSp>
        <p:nvCxnSpPr>
          <p:cNvPr id="16" name="Connettore 2 15"/>
          <p:cNvCxnSpPr/>
          <p:nvPr/>
        </p:nvCxnSpPr>
        <p:spPr>
          <a:xfrm>
            <a:off x="516594" y="3487322"/>
            <a:ext cx="799288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 rot="16200000">
            <a:off x="735515" y="4241149"/>
            <a:ext cx="1671059" cy="334793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74320" algn="ctr">
              <a:lnSpc>
                <a:spcPts val="2600"/>
              </a:lnSpc>
            </a:pPr>
            <a:r>
              <a:rPr lang="it-IT" sz="2400" b="1" dirty="0" smtClean="0">
                <a:solidFill>
                  <a:prstClr val="black"/>
                </a:solidFill>
              </a:rPr>
              <a:t>28/02/2018</a:t>
            </a:r>
          </a:p>
        </p:txBody>
      </p:sp>
      <p:cxnSp>
        <p:nvCxnSpPr>
          <p:cNvPr id="19" name="Connettore 1 18"/>
          <p:cNvCxnSpPr/>
          <p:nvPr/>
        </p:nvCxnSpPr>
        <p:spPr>
          <a:xfrm>
            <a:off x="1547664" y="1700808"/>
            <a:ext cx="0" cy="2756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7020272" y="1700808"/>
            <a:ext cx="0" cy="2756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3721883" y="1671213"/>
            <a:ext cx="1167003" cy="33479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74320" algn="ctr">
              <a:lnSpc>
                <a:spcPts val="2600"/>
              </a:lnSpc>
            </a:pPr>
            <a:r>
              <a:rPr lang="it-IT" sz="2400" b="1" dirty="0" smtClean="0">
                <a:solidFill>
                  <a:prstClr val="black"/>
                </a:solidFill>
              </a:rPr>
              <a:t>120 gg*</a:t>
            </a:r>
          </a:p>
        </p:txBody>
      </p:sp>
      <p:cxnSp>
        <p:nvCxnSpPr>
          <p:cNvPr id="24" name="Connettore 1 23"/>
          <p:cNvCxnSpPr/>
          <p:nvPr/>
        </p:nvCxnSpPr>
        <p:spPr>
          <a:xfrm>
            <a:off x="5338402" y="3513436"/>
            <a:ext cx="0" cy="2756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V="1">
            <a:off x="5326747" y="3138461"/>
            <a:ext cx="4195" cy="3420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 rot="16200000">
            <a:off x="4996403" y="2618872"/>
            <a:ext cx="792088" cy="396121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74320" algn="ctr">
              <a:lnSpc>
                <a:spcPts val="2600"/>
              </a:lnSpc>
            </a:pPr>
            <a:r>
              <a:rPr lang="it-IT" sz="2400" dirty="0" smtClean="0">
                <a:solidFill>
                  <a:prstClr val="black"/>
                </a:solidFill>
              </a:rPr>
              <a:t>PEC</a:t>
            </a:r>
          </a:p>
        </p:txBody>
      </p:sp>
      <p:cxnSp>
        <p:nvCxnSpPr>
          <p:cNvPr id="27" name="Connettore 1 26"/>
          <p:cNvCxnSpPr/>
          <p:nvPr/>
        </p:nvCxnSpPr>
        <p:spPr>
          <a:xfrm>
            <a:off x="5122378" y="2420888"/>
            <a:ext cx="0" cy="1080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1700063" y="1991010"/>
            <a:ext cx="550146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>
            <a:off x="6219794" y="3123685"/>
            <a:ext cx="4195" cy="3420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6228184" y="3501008"/>
            <a:ext cx="0" cy="2756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/>
          <p:cNvSpPr txBox="1"/>
          <p:nvPr/>
        </p:nvSpPr>
        <p:spPr>
          <a:xfrm>
            <a:off x="5277206" y="3776612"/>
            <a:ext cx="1022987" cy="326745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74320" algn="ctr">
              <a:lnSpc>
                <a:spcPts val="2600"/>
              </a:lnSpc>
            </a:pPr>
            <a:r>
              <a:rPr lang="it-IT" sz="2400" b="1" dirty="0" smtClean="0">
                <a:solidFill>
                  <a:prstClr val="black"/>
                </a:solidFill>
              </a:rPr>
              <a:t>15 gg</a:t>
            </a:r>
          </a:p>
        </p:txBody>
      </p:sp>
      <p:cxnSp>
        <p:nvCxnSpPr>
          <p:cNvPr id="35" name="Connettore 2 34"/>
          <p:cNvCxnSpPr/>
          <p:nvPr/>
        </p:nvCxnSpPr>
        <p:spPr>
          <a:xfrm flipV="1">
            <a:off x="7224641" y="3138461"/>
            <a:ext cx="4195" cy="3420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7069045" y="2420888"/>
            <a:ext cx="0" cy="1080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 rot="16200000">
            <a:off x="5886185" y="2618872"/>
            <a:ext cx="792088" cy="396121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74320" algn="ctr">
              <a:lnSpc>
                <a:spcPts val="2600"/>
              </a:lnSpc>
            </a:pPr>
            <a:r>
              <a:rPr lang="it-IT" sz="2400" dirty="0" smtClean="0">
                <a:solidFill>
                  <a:prstClr val="black"/>
                </a:solidFill>
              </a:rPr>
              <a:t>PEC</a:t>
            </a:r>
          </a:p>
        </p:txBody>
      </p:sp>
      <p:sp>
        <p:nvSpPr>
          <p:cNvPr id="38" name="CasellaDiTesto 37"/>
          <p:cNvSpPr txBox="1"/>
          <p:nvPr/>
        </p:nvSpPr>
        <p:spPr>
          <a:xfrm rot="16200000">
            <a:off x="6995300" y="2719907"/>
            <a:ext cx="792088" cy="396121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74320" algn="ctr">
              <a:lnSpc>
                <a:spcPts val="2600"/>
              </a:lnSpc>
            </a:pPr>
            <a:r>
              <a:rPr lang="it-IT" sz="2400" dirty="0" smtClean="0">
                <a:solidFill>
                  <a:prstClr val="black"/>
                </a:solidFill>
              </a:rPr>
              <a:t>PEC</a:t>
            </a:r>
          </a:p>
        </p:txBody>
      </p:sp>
      <p:cxnSp>
        <p:nvCxnSpPr>
          <p:cNvPr id="41" name="Connettore 1 40"/>
          <p:cNvCxnSpPr/>
          <p:nvPr/>
        </p:nvCxnSpPr>
        <p:spPr>
          <a:xfrm>
            <a:off x="1524714" y="3314012"/>
            <a:ext cx="0" cy="2049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5800436" y="369599"/>
            <a:ext cx="3087687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A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it-IT" altLang="it-IT" sz="2000" b="1" dirty="0" smtClean="0">
                <a:solidFill>
                  <a:srgbClr val="A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raduatoria concessione</a:t>
            </a:r>
            <a:endParaRPr lang="it-IT" altLang="it-IT" sz="2000" b="1" dirty="0">
              <a:solidFill>
                <a:srgbClr val="A3202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5590509" y="369599"/>
            <a:ext cx="3260866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rgbClr val="A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graduatoria e concessione</a:t>
            </a:r>
            <a:endParaRPr lang="it-IT" altLang="it-IT" sz="2000" b="1" dirty="0">
              <a:solidFill>
                <a:srgbClr val="A3202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348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 bwMode="auto">
          <a:xfrm>
            <a:off x="757459" y="1236751"/>
            <a:ext cx="208823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0"/>
                <a:cs typeface="ヒラギノ角ゴ Pro W3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it-IT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imaWE Rg" panose="02000000000000000000" pitchFamily="2" charset="0"/>
              </a:rPr>
              <a:t>Criteri tecnici</a:t>
            </a:r>
            <a:endParaRPr lang="it-IT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cimaWE Rg" panose="02000000000000000000" pitchFamily="2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6205491" y="369599"/>
            <a:ext cx="2645883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A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it-IT" altLang="it-IT" sz="2000" b="1" dirty="0" smtClean="0">
                <a:solidFill>
                  <a:srgbClr val="A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riteri di valutazione</a:t>
            </a:r>
            <a:endParaRPr lang="it-IT" altLang="it-IT" sz="2000" b="1" dirty="0">
              <a:solidFill>
                <a:srgbClr val="A3202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28071" y="2145620"/>
            <a:ext cx="32142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Qualità iniziativa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Impatto risultati (ricadute </a:t>
            </a:r>
            <a:r>
              <a:rPr lang="it-IT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economico-occupazionali, ricadute aumento capacità produttiva, collaborazione G/M impresa con ruolo di driver tecnologico)</a:t>
            </a:r>
            <a:endParaRPr lang="it-IT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Tecnologie abilitanti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Sostenibilità ambientale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4895166" y="1236751"/>
            <a:ext cx="2229351" cy="6448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0" i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imaWE Rg" panose="02000000000000000000" pitchFamily="2" charset="0"/>
              </a:rPr>
              <a:t>Altri criteri</a:t>
            </a:r>
            <a:endParaRPr lang="it-IT" sz="2800" b="0" i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cimaWE Rg" panose="02000000000000000000" pitchFamily="2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558145" y="2477991"/>
            <a:ext cx="3689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Aree di svantaggio </a:t>
            </a:r>
            <a:r>
              <a:rPr lang="it-IT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socio-economico </a:t>
            </a:r>
            <a:endParaRPr lang="it-IT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Minori dimensioni aziendali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Imprenditoria femminile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Imprenditoria giovanile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Reti d’impresa</a:t>
            </a:r>
          </a:p>
        </p:txBody>
      </p:sp>
    </p:spTree>
    <p:extLst>
      <p:ext uri="{BB962C8B-B14F-4D97-AF65-F5344CB8AC3E}">
        <p14:creationId xmlns:p14="http://schemas.microsoft.com/office/powerpoint/2010/main" val="170785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asellaDiTesto 41"/>
          <p:cNvSpPr txBox="1"/>
          <p:nvPr/>
        </p:nvSpPr>
        <p:spPr>
          <a:xfrm>
            <a:off x="997127" y="1691952"/>
            <a:ext cx="8028893" cy="12241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500"/>
              </a:lnSpc>
            </a:pPr>
            <a:r>
              <a:rPr lang="it-IT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it-IT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837329" y="2139517"/>
            <a:ext cx="7667479" cy="27254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ts val="2500"/>
              </a:lnSpc>
              <a:tabLst>
                <a:tab pos="176213" algn="l"/>
              </a:tabLst>
            </a:pPr>
            <a:r>
              <a:rPr lang="it-IT" sz="2000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Obblighi in capo al beneficiario:</a:t>
            </a:r>
          </a:p>
          <a:p>
            <a:pPr marL="268288" lvl="1" indent="-268288">
              <a:lnSpc>
                <a:spcPts val="2500"/>
              </a:lnSpc>
              <a:buFont typeface="Arial" pitchFamily="34" charset="0"/>
              <a:buChar char="•"/>
              <a:tabLst>
                <a:tab pos="176213" algn="l"/>
              </a:tabLst>
            </a:pPr>
            <a:r>
              <a:rPr lang="it-IT" sz="20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realizzazione del progetto conformemente </a:t>
            </a:r>
            <a:r>
              <a:rPr lang="it-IT" sz="20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 preventivo </a:t>
            </a:r>
            <a:r>
              <a:rPr lang="it-IT" sz="20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approvato </a:t>
            </a:r>
          </a:p>
          <a:p>
            <a:pPr marL="268288" lvl="1" indent="-268288">
              <a:lnSpc>
                <a:spcPts val="2500"/>
              </a:lnSpc>
              <a:buFont typeface="Arial" pitchFamily="34" charset="0"/>
              <a:buChar char="•"/>
              <a:tabLst>
                <a:tab pos="176213" algn="l"/>
              </a:tabLst>
            </a:pPr>
            <a:r>
              <a:rPr lang="it-IT" sz="20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comunicazione di eventuali variazioni (dopo la concessione)</a:t>
            </a:r>
          </a:p>
          <a:p>
            <a:pPr marL="268288" lvl="1" indent="-268288">
              <a:lnSpc>
                <a:spcPts val="2500"/>
              </a:lnSpc>
              <a:buFont typeface="Arial" pitchFamily="34" charset="0"/>
              <a:buChar char="•"/>
              <a:tabLst>
                <a:tab pos="176213" algn="l"/>
              </a:tabLst>
            </a:pPr>
            <a:r>
              <a:rPr lang="it-IT" sz="20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mantenimento dell’eventuale incremento occupazionale (differenza unità lavorative </a:t>
            </a:r>
            <a:r>
              <a:rPr lang="it-IT" sz="20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risultanti </a:t>
            </a:r>
            <a:r>
              <a:rPr lang="it-IT" sz="20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dalla </a:t>
            </a:r>
            <a:r>
              <a:rPr lang="it-IT" sz="20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data </a:t>
            </a:r>
            <a:r>
              <a:rPr lang="it-IT" sz="20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della domanda  alla data di rendicontazione)</a:t>
            </a:r>
          </a:p>
          <a:p>
            <a:pPr marL="268288" lvl="1" indent="-268288">
              <a:lnSpc>
                <a:spcPts val="2500"/>
              </a:lnSpc>
              <a:buFont typeface="Arial" pitchFamily="34" charset="0"/>
              <a:buChar char="•"/>
              <a:tabLst>
                <a:tab pos="176213" algn="l"/>
              </a:tabLst>
            </a:pPr>
            <a:r>
              <a:rPr lang="it-IT" sz="20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</a:t>
            </a:r>
            <a:r>
              <a:rPr lang="it-IT" sz="20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ispetto degli obblighi di pubblicità</a:t>
            </a:r>
          </a:p>
        </p:txBody>
      </p:sp>
      <p:sp>
        <p:nvSpPr>
          <p:cNvPr id="50" name="Rettangolo arrotondato 49"/>
          <p:cNvSpPr/>
          <p:nvPr/>
        </p:nvSpPr>
        <p:spPr bwMode="ltGray">
          <a:xfrm>
            <a:off x="657563" y="1691952"/>
            <a:ext cx="8119884" cy="338607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 smtClean="0">
              <a:noFill/>
              <a:latin typeface="Georgia" pitchFamily="18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828145" y="369599"/>
            <a:ext cx="302322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rgbClr val="A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realizzazione progetto</a:t>
            </a:r>
            <a:endParaRPr lang="it-IT" altLang="it-IT" sz="2000" b="1" dirty="0">
              <a:solidFill>
                <a:srgbClr val="A3202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135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3176" y="1366265"/>
            <a:ext cx="7270812" cy="604577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lvl="4">
              <a:lnSpc>
                <a:spcPts val="2500"/>
              </a:lnSpc>
            </a:pPr>
            <a:r>
              <a:rPr lang="it-IT" sz="20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 beneficiari sono tenuti ad informare il pubblico in merito al sostegno ottenuto dal FESR: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339752" y="2204864"/>
            <a:ext cx="4413656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it-IT" sz="2400" b="1" dirty="0">
                <a:solidFill>
                  <a:prstClr val="black"/>
                </a:solidFill>
                <a:sym typeface="Symbol"/>
              </a:rPr>
              <a:t></a:t>
            </a:r>
            <a:r>
              <a:rPr lang="it-IT" sz="2400" dirty="0">
                <a:solidFill>
                  <a:prstClr val="black"/>
                </a:solidFill>
                <a:sym typeface="Symbol"/>
              </a:rPr>
              <a:t> </a:t>
            </a:r>
            <a:r>
              <a:rPr lang="it-IT" sz="20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sul </a:t>
            </a:r>
            <a:r>
              <a:rPr lang="it-IT" sz="20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sito web del beneficiario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339752" y="2636912"/>
            <a:ext cx="6099512" cy="3392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400"/>
              </a:lnSpc>
            </a:pPr>
            <a:r>
              <a:rPr lang="it-IT" sz="2400" b="1" dirty="0">
                <a:solidFill>
                  <a:prstClr val="black"/>
                </a:solidFill>
                <a:sym typeface="Symbol"/>
              </a:rPr>
              <a:t></a:t>
            </a:r>
            <a:r>
              <a:rPr lang="it-IT" sz="2400" dirty="0">
                <a:solidFill>
                  <a:prstClr val="black"/>
                </a:solidFill>
                <a:sym typeface="Symbol"/>
              </a:rPr>
              <a:t> </a:t>
            </a:r>
            <a:r>
              <a:rPr lang="it-IT" sz="20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poster in </a:t>
            </a:r>
            <a:r>
              <a:rPr lang="it-IT" sz="20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luogo </a:t>
            </a:r>
            <a:r>
              <a:rPr lang="it-IT" sz="20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visibile </a:t>
            </a:r>
            <a:r>
              <a:rPr lang="it-IT" sz="20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 </a:t>
            </a:r>
            <a:r>
              <a:rPr lang="it-IT" sz="20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pubblico (almeno A3)</a:t>
            </a:r>
            <a:endParaRPr lang="it-IT" sz="20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026119" y="3068960"/>
            <a:ext cx="2626001" cy="12961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400"/>
              </a:lnSpc>
            </a:pPr>
            <a:r>
              <a:rPr lang="it-IT" sz="20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entro 3 </a:t>
            </a:r>
            <a:r>
              <a:rPr lang="it-IT" sz="20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mesi dall’avvio progetto </a:t>
            </a:r>
            <a:br>
              <a:rPr lang="it-IT" sz="20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it-IT" sz="20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(o dalla concessione, se avviato prima)</a:t>
            </a:r>
            <a:endParaRPr lang="it-IT" sz="20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56176" y="3068960"/>
            <a:ext cx="2520280" cy="12241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400"/>
              </a:lnSpc>
            </a:pPr>
            <a:r>
              <a:rPr lang="it-IT" sz="20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fino all’adozione dell’atto di approvazione </a:t>
            </a:r>
            <a:r>
              <a:rPr lang="it-IT" sz="20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rendicontazione</a:t>
            </a:r>
            <a:endParaRPr lang="it-IT" sz="20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Freccia a sinistra 6"/>
          <p:cNvSpPr/>
          <p:nvPr/>
        </p:nvSpPr>
        <p:spPr bwMode="ltGray">
          <a:xfrm flipH="1">
            <a:off x="5796136" y="3212976"/>
            <a:ext cx="576064" cy="813905"/>
          </a:xfrm>
          <a:prstGeom prst="leftArrow">
            <a:avLst/>
          </a:prstGeom>
          <a:solidFill>
            <a:schemeClr val="tx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 smtClean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93557" y="4509120"/>
            <a:ext cx="8154906" cy="2880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77800" indent="-177800">
              <a:lnSpc>
                <a:spcPts val="2500"/>
              </a:lnSpc>
              <a:buFont typeface="Arial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eventi e pubblicazioni per iniziativa dei beneficiari </a:t>
            </a:r>
            <a:endParaRPr lang="it-IT" sz="20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93557" y="4904022"/>
            <a:ext cx="8208912" cy="36004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77800" indent="-177800">
              <a:lnSpc>
                <a:spcPts val="2500"/>
              </a:lnSpc>
              <a:buFont typeface="Arial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titolo/descrizione breve sul sito della Regione</a:t>
            </a:r>
            <a:endParaRPr lang="it-IT" sz="20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93557" y="5264062"/>
            <a:ext cx="7964360" cy="38047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77800" indent="-177800">
              <a:lnSpc>
                <a:spcPts val="2500"/>
              </a:lnSpc>
              <a:buFont typeface="Arial" pitchFamily="34" charset="0"/>
              <a:buChar char="•"/>
            </a:pPr>
            <a:r>
              <a:rPr lang="it-IT" sz="20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sintesi/obiettivi sul sito della Regione e nei rapporti</a:t>
            </a:r>
            <a:endParaRPr lang="it-IT" sz="20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Rettangolo arrotondato 12"/>
          <p:cNvSpPr/>
          <p:nvPr/>
        </p:nvSpPr>
        <p:spPr bwMode="auto">
          <a:xfrm rot="16200000">
            <a:off x="7367867" y="2768485"/>
            <a:ext cx="2869203" cy="324036"/>
          </a:xfrm>
          <a:prstGeom prst="roundRect">
            <a:avLst>
              <a:gd name="adj" fmla="val 4305"/>
            </a:avLst>
          </a:prstGeom>
          <a:solidFill>
            <a:schemeClr val="accent6">
              <a:alpha val="21000"/>
            </a:schemeClr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400" dirty="0" smtClean="0">
                <a:solidFill>
                  <a:srgbClr val="EEECE1">
                    <a:lumMod val="25000"/>
                  </a:srgbClr>
                </a:solidFill>
                <a:ea typeface="Calibri"/>
                <a:cs typeface="Times New Roman"/>
              </a:rPr>
              <a:t> </a:t>
            </a:r>
            <a:r>
              <a:rPr lang="it-IT" sz="2000" dirty="0" smtClean="0">
                <a:solidFill>
                  <a:srgbClr val="EEECE1">
                    <a:lumMod val="25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sito beneficiario</a:t>
            </a:r>
          </a:p>
        </p:txBody>
      </p:sp>
      <p:sp>
        <p:nvSpPr>
          <p:cNvPr id="12" name="Rettangolo arrotondato 12"/>
          <p:cNvSpPr/>
          <p:nvPr/>
        </p:nvSpPr>
        <p:spPr bwMode="auto">
          <a:xfrm rot="16200000">
            <a:off x="7992469" y="5102044"/>
            <a:ext cx="1620000" cy="324036"/>
          </a:xfrm>
          <a:prstGeom prst="roundRect">
            <a:avLst>
              <a:gd name="adj" fmla="val 4305"/>
            </a:avLst>
          </a:prstGeom>
          <a:solidFill>
            <a:schemeClr val="accent6">
              <a:alpha val="21000"/>
            </a:schemeClr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2000" dirty="0" smtClean="0">
                <a:solidFill>
                  <a:srgbClr val="EEECE1">
                    <a:lumMod val="25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siti pubblici</a:t>
            </a:r>
          </a:p>
        </p:txBody>
      </p:sp>
      <p:grpSp>
        <p:nvGrpSpPr>
          <p:cNvPr id="14" name="Gruppo 13"/>
          <p:cNvGrpSpPr/>
          <p:nvPr/>
        </p:nvGrpSpPr>
        <p:grpSpPr>
          <a:xfrm>
            <a:off x="593558" y="2276872"/>
            <a:ext cx="1526306" cy="1285595"/>
            <a:chOff x="776744" y="2924944"/>
            <a:chExt cx="1436295" cy="1213587"/>
          </a:xfrm>
        </p:grpSpPr>
        <p:grpSp>
          <p:nvGrpSpPr>
            <p:cNvPr id="15" name="Gruppo 14"/>
            <p:cNvGrpSpPr/>
            <p:nvPr/>
          </p:nvGrpSpPr>
          <p:grpSpPr>
            <a:xfrm>
              <a:off x="776744" y="2924944"/>
              <a:ext cx="1436295" cy="1213587"/>
              <a:chOff x="1170321" y="3068960"/>
              <a:chExt cx="1961519" cy="1656184"/>
            </a:xfrm>
          </p:grpSpPr>
          <p:pic>
            <p:nvPicPr>
              <p:cNvPr id="17" name="Immagine 16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22" r="5502"/>
              <a:stretch/>
            </p:blipFill>
            <p:spPr>
              <a:xfrm>
                <a:off x="1170321" y="3068960"/>
                <a:ext cx="1961519" cy="1656184"/>
              </a:xfrm>
              <a:prstGeom prst="rect">
                <a:avLst/>
              </a:prstGeom>
            </p:spPr>
          </p:pic>
          <p:sp>
            <p:nvSpPr>
              <p:cNvPr id="18" name="CasellaDiTesto 17"/>
              <p:cNvSpPr txBox="1"/>
              <p:nvPr/>
            </p:nvSpPr>
            <p:spPr>
              <a:xfrm rot="21182089">
                <a:off x="1417608" y="3704141"/>
                <a:ext cx="1440440" cy="7786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ts val="2000"/>
                  </a:lnSpc>
                </a:pPr>
                <a:endParaRPr lang="it-IT" sz="20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CasellaDiTesto 15"/>
            <p:cNvSpPr txBox="1"/>
            <p:nvPr/>
          </p:nvSpPr>
          <p:spPr>
            <a:xfrm rot="21182089">
              <a:off x="969743" y="3427119"/>
              <a:ext cx="1069971" cy="4952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2000"/>
                </a:lnSpc>
              </a:pPr>
              <a:r>
                <a:rPr lang="it-IT" sz="2000" dirty="0" smtClean="0">
                  <a:solidFill>
                    <a:prstClr val="black"/>
                  </a:solidFill>
                </a:rPr>
                <a:t>Progetto FESR</a:t>
              </a:r>
              <a:endParaRPr lang="it-IT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1598504" y="2904129"/>
            <a:ext cx="1316676" cy="1316676"/>
            <a:chOff x="1691680" y="3480193"/>
            <a:chExt cx="1316676" cy="1316676"/>
          </a:xfrm>
        </p:grpSpPr>
        <p:pic>
          <p:nvPicPr>
            <p:cNvPr id="20" name="Picture 2" descr="C:\Users\135675\Pictures\istruzioni\j0441337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3480193"/>
              <a:ext cx="1316676" cy="1316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CasellaDiTesto 20"/>
            <p:cNvSpPr txBox="1"/>
            <p:nvPr/>
          </p:nvSpPr>
          <p:spPr>
            <a:xfrm rot="257972">
              <a:off x="1791682" y="3781707"/>
              <a:ext cx="1124780" cy="5896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ts val="2000"/>
                </a:lnSpc>
              </a:pPr>
              <a:r>
                <a:rPr lang="it-IT" dirty="0" smtClean="0">
                  <a:solidFill>
                    <a:prstClr val="black"/>
                  </a:solidFill>
                </a:rPr>
                <a:t>Progetto</a:t>
              </a:r>
            </a:p>
            <a:p>
              <a:pPr algn="ctr">
                <a:lnSpc>
                  <a:spcPts val="2000"/>
                </a:lnSpc>
              </a:pPr>
              <a:r>
                <a:rPr lang="it-IT" dirty="0" smtClean="0">
                  <a:solidFill>
                    <a:prstClr val="black"/>
                  </a:solidFill>
                </a:rPr>
                <a:t>FESR</a:t>
              </a:r>
              <a:endParaRPr lang="it-IT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5504873" y="369599"/>
            <a:ext cx="334650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A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it-IT" altLang="it-IT" sz="2000" b="1" dirty="0" smtClean="0">
                <a:solidFill>
                  <a:srgbClr val="A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nformazioni al pubblico</a:t>
            </a:r>
            <a:endParaRPr lang="it-IT" altLang="it-IT" sz="2000" b="1" dirty="0">
              <a:solidFill>
                <a:srgbClr val="A3202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Rettangolo arrotondato 21"/>
          <p:cNvSpPr/>
          <p:nvPr/>
        </p:nvSpPr>
        <p:spPr bwMode="ltGray">
          <a:xfrm>
            <a:off x="843379" y="1198036"/>
            <a:ext cx="7528264" cy="90552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 smtClean="0">
              <a:noFill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46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CasellaDiTesto 1"/>
          <p:cNvSpPr txBox="1">
            <a:spLocks noChangeArrowheads="1"/>
          </p:cNvSpPr>
          <p:nvPr/>
        </p:nvSpPr>
        <p:spPr bwMode="auto">
          <a:xfrm>
            <a:off x="468313" y="1738313"/>
            <a:ext cx="814546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9pPr>
          </a:lstStyle>
          <a:p>
            <a:pPr>
              <a:spcBef>
                <a:spcPts val="600"/>
              </a:spcBef>
              <a:buFont typeface="Arial" pitchFamily="34" charset="0"/>
              <a:buNone/>
              <a:defRPr/>
            </a:pPr>
            <a:endParaRPr lang="it-IT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None/>
              <a:defRPr/>
            </a:pP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76" name="CasellaDiTesto 42"/>
          <p:cNvSpPr txBox="1">
            <a:spLocks noChangeArrowheads="1"/>
          </p:cNvSpPr>
          <p:nvPr/>
        </p:nvSpPr>
        <p:spPr bwMode="auto">
          <a:xfrm>
            <a:off x="369888" y="1432647"/>
            <a:ext cx="143986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76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9pPr>
          </a:lstStyle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it-IT" altLang="it-IT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ASSE</a:t>
            </a:r>
            <a:r>
              <a:rPr lang="it-IT" altLang="it-IT" sz="2200" dirty="0">
                <a:latin typeface="DecimaWE Rg" pitchFamily="2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it-IT" altLang="it-IT" sz="2200" dirty="0" smtClean="0">
                <a:latin typeface="DecimaWE Rg" pitchFamily="2" charset="0"/>
                <a:ea typeface="Arial Unicode MS" pitchFamily="34" charset="-128"/>
                <a:cs typeface="Arial Unicode MS" pitchFamily="34" charset="-128"/>
              </a:rPr>
              <a:t>I</a:t>
            </a:r>
            <a:endParaRPr lang="it-IT" altLang="it-IT" sz="2200" dirty="0">
              <a:latin typeface="DecimaWE Rg" pitchFamily="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ight Arrow 7"/>
          <p:cNvSpPr/>
          <p:nvPr/>
        </p:nvSpPr>
        <p:spPr bwMode="ltGray">
          <a:xfrm rot="5400000">
            <a:off x="957261" y="1779588"/>
            <a:ext cx="344488" cy="696913"/>
          </a:xfrm>
          <a:prstGeom prst="rightArrow">
            <a:avLst/>
          </a:prstGeom>
          <a:solidFill>
            <a:srgbClr val="9900FF">
              <a:alpha val="31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t-IT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159794" y="1453285"/>
            <a:ext cx="6529026" cy="41433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lvl="0">
              <a:lnSpc>
                <a:spcPts val="2500"/>
              </a:lnSpc>
            </a:pPr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rafforzare la ricerca, lo sviluppo tecnologico e l’innovazione</a:t>
            </a:r>
          </a:p>
          <a:p>
            <a:pPr indent="-274320">
              <a:spcAft>
                <a:spcPts val="900"/>
              </a:spcAft>
            </a:pPr>
            <a:endParaRPr lang="it-IT" dirty="0"/>
          </a:p>
        </p:txBody>
      </p:sp>
      <p:sp>
        <p:nvSpPr>
          <p:cNvPr id="3079" name="CasellaDiTesto 8"/>
          <p:cNvSpPr txBox="1">
            <a:spLocks noChangeArrowheads="1"/>
          </p:cNvSpPr>
          <p:nvPr/>
        </p:nvSpPr>
        <p:spPr bwMode="auto">
          <a:xfrm>
            <a:off x="1316038" y="2016125"/>
            <a:ext cx="662463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-2730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9pPr>
          </a:lstStyle>
          <a:p>
            <a:pPr>
              <a:spcBef>
                <a:spcPct val="0"/>
              </a:spcBef>
              <a:spcAft>
                <a:spcPts val="900"/>
              </a:spcAft>
              <a:buFontTx/>
              <a:buNone/>
            </a:pPr>
            <a:endParaRPr lang="it-IT" altLang="it-IT" sz="2000">
              <a:latin typeface="Georgia" pitchFamily="18" charset="0"/>
            </a:endParaRPr>
          </a:p>
        </p:txBody>
      </p:sp>
      <p:sp>
        <p:nvSpPr>
          <p:cNvPr id="3080" name="CasellaDiTesto 9"/>
          <p:cNvSpPr txBox="1">
            <a:spLocks noChangeArrowheads="1"/>
          </p:cNvSpPr>
          <p:nvPr/>
        </p:nvSpPr>
        <p:spPr bwMode="auto">
          <a:xfrm>
            <a:off x="1920875" y="2016125"/>
            <a:ext cx="6019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-2730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9pPr>
          </a:lstStyle>
          <a:p>
            <a:pPr>
              <a:spcBef>
                <a:spcPct val="0"/>
              </a:spcBef>
              <a:spcAft>
                <a:spcPts val="900"/>
              </a:spcAft>
              <a:buFontTx/>
              <a:buNone/>
            </a:pPr>
            <a:endParaRPr lang="it-IT" altLang="it-IT" sz="2000">
              <a:latin typeface="Georgia" pitchFamily="18" charset="0"/>
            </a:endParaRPr>
          </a:p>
        </p:txBody>
      </p:sp>
      <p:sp>
        <p:nvSpPr>
          <p:cNvPr id="3081" name="CasellaDiTesto 10"/>
          <p:cNvSpPr txBox="1">
            <a:spLocks noChangeArrowheads="1"/>
          </p:cNvSpPr>
          <p:nvPr/>
        </p:nvSpPr>
        <p:spPr bwMode="auto">
          <a:xfrm>
            <a:off x="1770063" y="2033588"/>
            <a:ext cx="65976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indent="-2730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9pPr>
          </a:lstStyle>
          <a:p>
            <a:pPr>
              <a:spcBef>
                <a:spcPct val="0"/>
              </a:spcBef>
              <a:spcAft>
                <a:spcPts val="900"/>
              </a:spcAft>
              <a:buFontTx/>
              <a:buNone/>
            </a:pPr>
            <a:endParaRPr lang="it-IT" altLang="it-IT" sz="2000">
              <a:latin typeface="Georgia" pitchFamily="18" charset="0"/>
            </a:endParaRPr>
          </a:p>
        </p:txBody>
      </p:sp>
      <p:sp>
        <p:nvSpPr>
          <p:cNvPr id="3082" name="CasellaDiTesto 11"/>
          <p:cNvSpPr txBox="1">
            <a:spLocks noChangeArrowheads="1"/>
          </p:cNvSpPr>
          <p:nvPr/>
        </p:nvSpPr>
        <p:spPr bwMode="auto">
          <a:xfrm>
            <a:off x="2154237" y="1955800"/>
            <a:ext cx="6507163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76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9pPr>
          </a:lstStyle>
          <a:p>
            <a:pPr marL="0">
              <a:buNone/>
            </a:pPr>
            <a:r>
              <a:rPr lang="it-IT" sz="16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sostegno alla creazione e al consolidamento di start up innovative  ad alta intensità di applicazione di conoscenza e alle iniziative di spin-off della ricerca – Aree di specializzazione agroalimentare, filiere produttive strategiche, tecnologie marittime e </a:t>
            </a:r>
            <a:r>
              <a:rPr lang="it-IT" sz="160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smart</a:t>
            </a:r>
            <a:r>
              <a:rPr lang="it-IT" sz="16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160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health</a:t>
            </a:r>
            <a:endParaRPr lang="it-IT" sz="1600" b="1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83" name="Rettangolo 1"/>
          <p:cNvSpPr>
            <a:spLocks noChangeArrowheads="1"/>
          </p:cNvSpPr>
          <p:nvPr/>
        </p:nvSpPr>
        <p:spPr bwMode="auto">
          <a:xfrm>
            <a:off x="2286000" y="3074988"/>
            <a:ext cx="4572000" cy="37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76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9pPr>
          </a:lstStyle>
          <a:p>
            <a:pPr>
              <a:lnSpc>
                <a:spcPts val="2400"/>
              </a:lnSpc>
              <a:spcBef>
                <a:spcPct val="0"/>
              </a:spcBef>
              <a:buFontTx/>
              <a:buNone/>
            </a:pPr>
            <a:endParaRPr lang="it-IT" altLang="it-IT" sz="18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84" name="CasellaDiTesto 13"/>
          <p:cNvSpPr txBox="1">
            <a:spLocks noChangeArrowheads="1"/>
          </p:cNvSpPr>
          <p:nvPr/>
        </p:nvSpPr>
        <p:spPr bwMode="auto">
          <a:xfrm>
            <a:off x="367146" y="2355850"/>
            <a:ext cx="162401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76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9pPr>
          </a:lstStyle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it-IT" altLang="it-IT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Azione </a:t>
            </a:r>
            <a:r>
              <a:rPr lang="it-IT" altLang="it-IT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it-IT" altLang="it-IT" sz="22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.4</a:t>
            </a:r>
            <a:endParaRPr lang="it-IT" altLang="it-IT" sz="220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Right Arrow 7"/>
          <p:cNvSpPr/>
          <p:nvPr/>
        </p:nvSpPr>
        <p:spPr bwMode="ltGray">
          <a:xfrm rot="5400000">
            <a:off x="981075" y="2765425"/>
            <a:ext cx="296863" cy="696913"/>
          </a:xfrm>
          <a:prstGeom prst="rightArrow">
            <a:avLst/>
          </a:prstGeom>
          <a:solidFill>
            <a:srgbClr val="9900FF">
              <a:alpha val="31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086" name="CasellaDiTesto 17"/>
          <p:cNvSpPr txBox="1">
            <a:spLocks noChangeArrowheads="1"/>
          </p:cNvSpPr>
          <p:nvPr/>
        </p:nvSpPr>
        <p:spPr bwMode="auto">
          <a:xfrm>
            <a:off x="39688" y="3330575"/>
            <a:ext cx="228282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76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9pPr>
          </a:lstStyle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it-IT" altLang="it-IT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Attività </a:t>
            </a:r>
            <a:r>
              <a:rPr lang="it-IT" altLang="it-IT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it-IT" altLang="it-IT" sz="2200" dirty="0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.4.b</a:t>
            </a:r>
            <a:endParaRPr lang="it-IT" altLang="it-IT" sz="2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Right Arrow 7"/>
          <p:cNvSpPr/>
          <p:nvPr/>
        </p:nvSpPr>
        <p:spPr bwMode="ltGray">
          <a:xfrm rot="5400000">
            <a:off x="957263" y="3587750"/>
            <a:ext cx="344487" cy="696913"/>
          </a:xfrm>
          <a:prstGeom prst="rightArrow">
            <a:avLst/>
          </a:prstGeom>
          <a:solidFill>
            <a:srgbClr val="9900FF">
              <a:alpha val="31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088" name="CasellaDiTesto 19"/>
          <p:cNvSpPr txBox="1">
            <a:spLocks noChangeArrowheads="1"/>
          </p:cNvSpPr>
          <p:nvPr/>
        </p:nvSpPr>
        <p:spPr bwMode="auto">
          <a:xfrm>
            <a:off x="268288" y="4384675"/>
            <a:ext cx="1639887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763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9pPr>
          </a:lstStyle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it-IT" altLang="it-IT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Bando</a:t>
            </a:r>
          </a:p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it-IT" altLang="it-IT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2134/2017</a:t>
            </a:r>
            <a:endParaRPr lang="it-IT" altLang="it-IT" sz="2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89" name="Rettangolo 2"/>
          <p:cNvSpPr>
            <a:spLocks noChangeArrowheads="1"/>
          </p:cNvSpPr>
          <p:nvPr/>
        </p:nvSpPr>
        <p:spPr bwMode="auto">
          <a:xfrm>
            <a:off x="2143304" y="3936206"/>
            <a:ext cx="652902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2730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9pPr>
          </a:lstStyle>
          <a:p>
            <a:pPr indent="0">
              <a:buNone/>
            </a:pPr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</a:t>
            </a:r>
            <a:r>
              <a:rPr lang="it-IT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nterventi </a:t>
            </a:r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 sostegno alla creazione e al consolidamento di start-up innovative ad alta intensità di applicazione di conoscenza e alle iniziative di spin-off della ricerca – Aree di specializzazione agroalimentare, filiere produttive strategiche, tecnologie marittime e Smart </a:t>
            </a:r>
            <a:r>
              <a:rPr lang="it-IT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Health</a:t>
            </a:r>
            <a:endParaRPr lang="it-IT" sz="16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32" name="Connettore 1 31"/>
          <p:cNvCxnSpPr/>
          <p:nvPr/>
        </p:nvCxnSpPr>
        <p:spPr>
          <a:xfrm>
            <a:off x="2118158" y="1867622"/>
            <a:ext cx="65706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2138976" y="3235903"/>
            <a:ext cx="65706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2122486" y="3790229"/>
            <a:ext cx="6570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2138976" y="3308291"/>
            <a:ext cx="65706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lvl="0">
              <a:lnSpc>
                <a:spcPts val="2400"/>
              </a:lnSpc>
            </a:pPr>
            <a:r>
              <a:rPr lang="it-IT" sz="16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strumento di fertilizzazione</a:t>
            </a:r>
          </a:p>
        </p:txBody>
      </p:sp>
      <p:sp>
        <p:nvSpPr>
          <p:cNvPr id="26" name="Rettangolo arrotondato 12"/>
          <p:cNvSpPr/>
          <p:nvPr/>
        </p:nvSpPr>
        <p:spPr bwMode="auto">
          <a:xfrm>
            <a:off x="3814617" y="5015345"/>
            <a:ext cx="4878531" cy="942110"/>
          </a:xfrm>
          <a:prstGeom prst="roundRect">
            <a:avLst>
              <a:gd name="adj" fmla="val 6517"/>
            </a:avLst>
          </a:prstGeom>
          <a:solidFill>
            <a:schemeClr val="accent1">
              <a:lumMod val="20000"/>
              <a:lumOff val="80000"/>
            </a:schemeClr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anchor="t"/>
          <a:lstStyle/>
          <a:p>
            <a:pPr algn="ctr">
              <a:lnSpc>
                <a:spcPts val="1800"/>
              </a:lnSpc>
            </a:pPr>
            <a:r>
              <a:rPr lang="it-IT" sz="16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Dotazione </a:t>
            </a:r>
            <a:r>
              <a:rPr lang="it-IT" sz="1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finanziaria  € 1.500.000,00</a:t>
            </a:r>
          </a:p>
          <a:p>
            <a:pPr algn="ctr">
              <a:lnSpc>
                <a:spcPts val="1800"/>
              </a:lnSpc>
            </a:pPr>
            <a:r>
              <a:rPr lang="it-IT" sz="1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Contributi a fondo perduto</a:t>
            </a:r>
          </a:p>
          <a:p>
            <a:pPr algn="ctr">
              <a:lnSpc>
                <a:spcPts val="1800"/>
              </a:lnSpc>
            </a:pPr>
            <a:r>
              <a:rPr lang="it-IT" sz="1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Procedimento valutativo a bando con graduatoria</a:t>
            </a:r>
            <a:endParaRPr lang="it-IT" sz="16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63007" y="1609990"/>
            <a:ext cx="8280920" cy="115212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80975" indent="-180975">
              <a:lnSpc>
                <a:spcPts val="2800"/>
              </a:lnSpc>
              <a:buFont typeface="Arial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misura massima: 40% del contributo concesso</a:t>
            </a:r>
          </a:p>
          <a:p>
            <a:pPr marL="180975" indent="-180975">
              <a:lnSpc>
                <a:spcPts val="2800"/>
              </a:lnSpc>
              <a:buFont typeface="Arial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richiesta: entro 9 mesi dalla comunicazione di assegnazione del </a:t>
            </a:r>
            <a:r>
              <a:rPr lang="it-IT" sz="20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contributo </a:t>
            </a:r>
            <a:endParaRPr lang="it-IT" sz="20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80975" indent="-180975">
              <a:lnSpc>
                <a:spcPts val="2800"/>
              </a:lnSpc>
              <a:buFont typeface="Arial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liquidazione: entro 60 giorni dalla presentazione della </a:t>
            </a:r>
            <a:r>
              <a:rPr lang="it-IT" sz="20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richiesta</a:t>
            </a:r>
            <a:endParaRPr lang="it-IT" sz="20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04012" y="4153165"/>
            <a:ext cx="8128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ts val="2600"/>
              </a:lnSpc>
              <a:buFont typeface="Arial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garanzia fideiussoria sottoscritta digitalmente</a:t>
            </a:r>
          </a:p>
          <a:p>
            <a:pPr marL="180975" indent="-180975">
              <a:lnSpc>
                <a:spcPts val="2600"/>
              </a:lnSpc>
              <a:buFont typeface="Arial" pitchFamily="34" charset="0"/>
              <a:buChar char="•"/>
            </a:pPr>
            <a:r>
              <a:rPr lang="it-IT" sz="20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verifica della regolarità </a:t>
            </a:r>
            <a:r>
              <a:rPr lang="it-IT" sz="20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contributiva (DURC)</a:t>
            </a:r>
            <a:endParaRPr lang="it-IT" sz="20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ts val="2600"/>
              </a:lnSpc>
            </a:pPr>
            <a:endParaRPr lang="it-IT" dirty="0">
              <a:solidFill>
                <a:prstClr val="black"/>
              </a:solidFill>
              <a:latin typeface="DecimaWE Rg" panose="02000000000000000000" pitchFamily="2" charset="0"/>
            </a:endParaRPr>
          </a:p>
        </p:txBody>
      </p:sp>
      <p:sp>
        <p:nvSpPr>
          <p:cNvPr id="5" name="Rettangolo arrotondato 4"/>
          <p:cNvSpPr/>
          <p:nvPr/>
        </p:nvSpPr>
        <p:spPr bwMode="ltGray">
          <a:xfrm>
            <a:off x="460976" y="3861786"/>
            <a:ext cx="8390398" cy="1287263"/>
          </a:xfrm>
          <a:prstGeom prst="roundRect">
            <a:avLst/>
          </a:prstGeom>
          <a:noFill/>
          <a:ln w="38100">
            <a:solidFill>
              <a:srgbClr val="005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 smtClean="0">
              <a:noFill/>
              <a:latin typeface="Georgia" pitchFamily="18" charset="0"/>
            </a:endParaRPr>
          </a:p>
        </p:txBody>
      </p:sp>
      <p:sp>
        <p:nvSpPr>
          <p:cNvPr id="6" name="Rettangolo arrotondato 5"/>
          <p:cNvSpPr/>
          <p:nvPr/>
        </p:nvSpPr>
        <p:spPr bwMode="ltGray">
          <a:xfrm>
            <a:off x="460976" y="1420428"/>
            <a:ext cx="8414072" cy="1899822"/>
          </a:xfrm>
          <a:prstGeom prst="roundRect">
            <a:avLst/>
          </a:prstGeom>
          <a:noFill/>
          <a:ln w="38100">
            <a:solidFill>
              <a:srgbClr val="005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 smtClean="0">
              <a:noFill/>
              <a:latin typeface="Georgia" pitchFamily="18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7019636" y="369599"/>
            <a:ext cx="1831738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rgbClr val="A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anticipo</a:t>
            </a:r>
            <a:endParaRPr lang="it-IT" altLang="it-IT" sz="2000" b="1" dirty="0">
              <a:solidFill>
                <a:srgbClr val="A3202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922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/>
          <p:cNvSpPr/>
          <p:nvPr/>
        </p:nvSpPr>
        <p:spPr bwMode="ltGray">
          <a:xfrm>
            <a:off x="538432" y="1138198"/>
            <a:ext cx="8388736" cy="4608512"/>
          </a:xfrm>
          <a:prstGeom prst="rightArrow">
            <a:avLst/>
          </a:prstGeom>
          <a:solidFill>
            <a:srgbClr val="F1E3A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 smtClean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2252713"/>
            <a:ext cx="1225470" cy="504545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000"/>
              </a:lnSpc>
            </a:pPr>
            <a:r>
              <a:rPr lang="it-IT" sz="2200" dirty="0" smtClean="0">
                <a:solidFill>
                  <a:prstClr val="black"/>
                </a:solidFill>
              </a:rPr>
              <a:t>avvio iniziativa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036082" y="2276872"/>
            <a:ext cx="1944216" cy="322324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shade val="50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pPr indent="-274320" algn="ctr">
              <a:lnSpc>
                <a:spcPts val="2600"/>
              </a:lnSpc>
            </a:pPr>
            <a:r>
              <a:rPr lang="it-IT" sz="2200" dirty="0" smtClean="0">
                <a:solidFill>
                  <a:prstClr val="black"/>
                </a:solidFill>
              </a:rPr>
              <a:t>rendicontazione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364244" y="2276872"/>
            <a:ext cx="1803691" cy="322326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pPr indent="-274320" algn="ctr">
              <a:lnSpc>
                <a:spcPts val="2600"/>
              </a:lnSpc>
            </a:pPr>
            <a:r>
              <a:rPr lang="it-IT" sz="2400" dirty="0" smtClean="0">
                <a:solidFill>
                  <a:prstClr val="black"/>
                </a:solidFill>
              </a:rPr>
              <a:t>liquidazione</a:t>
            </a:r>
          </a:p>
        </p:txBody>
      </p:sp>
      <p:sp>
        <p:nvSpPr>
          <p:cNvPr id="8" name="Rettangolo arrotondato 7"/>
          <p:cNvSpPr/>
          <p:nvPr/>
        </p:nvSpPr>
        <p:spPr bwMode="ltGray">
          <a:xfrm>
            <a:off x="4080577" y="3554190"/>
            <a:ext cx="652223" cy="177076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 smtClean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10" name="Rettangolo arrotondato 9"/>
          <p:cNvSpPr/>
          <p:nvPr/>
        </p:nvSpPr>
        <p:spPr bwMode="ltGray">
          <a:xfrm>
            <a:off x="4756320" y="3549267"/>
            <a:ext cx="652223" cy="1763816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 smtClean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11" name="Rettangolo arrotondato 10"/>
          <p:cNvSpPr/>
          <p:nvPr/>
        </p:nvSpPr>
        <p:spPr bwMode="ltGray">
          <a:xfrm>
            <a:off x="5420704" y="3550714"/>
            <a:ext cx="652223" cy="177076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 smtClean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 rot="16200000">
            <a:off x="4249039" y="4124251"/>
            <a:ext cx="1581374" cy="6138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>
              <a:lnSpc>
                <a:spcPts val="2300"/>
              </a:lnSpc>
            </a:pPr>
            <a:r>
              <a:rPr lang="it-IT" sz="2200" dirty="0" smtClean="0">
                <a:solidFill>
                  <a:prstClr val="black"/>
                </a:solidFill>
              </a:rPr>
              <a:t>valutazione tecnica</a:t>
            </a:r>
          </a:p>
        </p:txBody>
      </p:sp>
      <p:sp>
        <p:nvSpPr>
          <p:cNvPr id="13" name="CasellaDiTesto 12"/>
          <p:cNvSpPr txBox="1"/>
          <p:nvPr/>
        </p:nvSpPr>
        <p:spPr>
          <a:xfrm rot="16200000">
            <a:off x="3471375" y="4061306"/>
            <a:ext cx="1870628" cy="6138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>
              <a:lnSpc>
                <a:spcPts val="2300"/>
              </a:lnSpc>
            </a:pPr>
            <a:r>
              <a:rPr lang="it-IT" sz="2200" dirty="0" smtClean="0">
                <a:solidFill>
                  <a:prstClr val="black"/>
                </a:solidFill>
              </a:rPr>
              <a:t>istruttoria </a:t>
            </a:r>
            <a:br>
              <a:rPr lang="it-IT" sz="2200" dirty="0" smtClean="0">
                <a:solidFill>
                  <a:prstClr val="black"/>
                </a:solidFill>
              </a:rPr>
            </a:br>
            <a:r>
              <a:rPr lang="it-IT" sz="2200" dirty="0" smtClean="0">
                <a:solidFill>
                  <a:prstClr val="black"/>
                </a:solidFill>
              </a:rPr>
              <a:t>amministrativa</a:t>
            </a:r>
          </a:p>
        </p:txBody>
      </p:sp>
      <p:sp>
        <p:nvSpPr>
          <p:cNvPr id="14" name="CasellaDiTesto 13"/>
          <p:cNvSpPr txBox="1"/>
          <p:nvPr/>
        </p:nvSpPr>
        <p:spPr>
          <a:xfrm rot="16200000">
            <a:off x="4989266" y="4138201"/>
            <a:ext cx="1553473" cy="6138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>
              <a:lnSpc>
                <a:spcPts val="2300"/>
              </a:lnSpc>
            </a:pPr>
            <a:r>
              <a:rPr lang="it-IT" sz="2200" dirty="0">
                <a:solidFill>
                  <a:prstClr val="black"/>
                </a:solidFill>
              </a:rPr>
              <a:t>c</a:t>
            </a:r>
            <a:r>
              <a:rPr lang="it-IT" sz="2200" dirty="0" smtClean="0">
                <a:solidFill>
                  <a:prstClr val="black"/>
                </a:solidFill>
              </a:rPr>
              <a:t>ontrollo in loco</a:t>
            </a:r>
          </a:p>
        </p:txBody>
      </p:sp>
      <p:cxnSp>
        <p:nvCxnSpPr>
          <p:cNvPr id="15" name="Connettore 2 14"/>
          <p:cNvCxnSpPr/>
          <p:nvPr/>
        </p:nvCxnSpPr>
        <p:spPr>
          <a:xfrm flipV="1">
            <a:off x="431736" y="3501008"/>
            <a:ext cx="8640000" cy="153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899592" y="2757258"/>
            <a:ext cx="0" cy="7591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008190" y="2599196"/>
            <a:ext cx="0" cy="9171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6217675" y="2599196"/>
            <a:ext cx="0" cy="9018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1290228" y="5002718"/>
            <a:ext cx="2509162" cy="33479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74320" algn="ctr">
              <a:lnSpc>
                <a:spcPts val="2600"/>
              </a:lnSpc>
            </a:pPr>
            <a:r>
              <a:rPr lang="it-IT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vincoli PMI </a:t>
            </a:r>
            <a:r>
              <a:rPr lang="it-IT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 anni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902770" y="5385562"/>
            <a:ext cx="7007837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107504" y="5746710"/>
            <a:ext cx="2808312" cy="33027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indent="-274320">
              <a:lnSpc>
                <a:spcPts val="2600"/>
              </a:lnSpc>
            </a:pPr>
            <a:r>
              <a:rPr lang="it-IT" sz="1600" dirty="0" smtClean="0">
                <a:solidFill>
                  <a:prstClr val="black"/>
                </a:solidFill>
                <a:latin typeface="DecimaWE Rg" panose="02000000000000000000" pitchFamily="2" charset="0"/>
              </a:rPr>
              <a:t>(</a:t>
            </a:r>
            <a:r>
              <a:rPr lang="it-IT" sz="2000" dirty="0" smtClean="0">
                <a:solidFill>
                  <a:prstClr val="black"/>
                </a:solidFill>
                <a:latin typeface="DecimaWE Rg" panose="02000000000000000000" pitchFamily="2" charset="0"/>
              </a:rPr>
              <a:t>*)al netto delle sospensioni</a:t>
            </a:r>
          </a:p>
        </p:txBody>
      </p:sp>
      <p:cxnSp>
        <p:nvCxnSpPr>
          <p:cNvPr id="22" name="Connettore 1 21"/>
          <p:cNvCxnSpPr/>
          <p:nvPr/>
        </p:nvCxnSpPr>
        <p:spPr>
          <a:xfrm>
            <a:off x="971600" y="1845194"/>
            <a:ext cx="288000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3995936" y="1700808"/>
            <a:ext cx="0" cy="2756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3995936" y="1838610"/>
            <a:ext cx="216000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1835696" y="1677797"/>
            <a:ext cx="1167003" cy="574916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74320" algn="ctr">
              <a:lnSpc>
                <a:spcPts val="2600"/>
              </a:lnSpc>
            </a:pPr>
            <a:r>
              <a:rPr lang="it-IT" sz="2400" b="1" dirty="0" smtClean="0">
                <a:solidFill>
                  <a:prstClr val="black"/>
                </a:solidFill>
              </a:rPr>
              <a:t>18 mesi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4572000" y="1671213"/>
            <a:ext cx="995479" cy="334793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74320" algn="ctr">
              <a:lnSpc>
                <a:spcPts val="2600"/>
              </a:lnSpc>
            </a:pPr>
            <a:r>
              <a:rPr lang="it-IT" sz="2400" b="1" dirty="0" smtClean="0">
                <a:solidFill>
                  <a:prstClr val="black"/>
                </a:solidFill>
              </a:rPr>
              <a:t>90 gg*</a:t>
            </a:r>
          </a:p>
        </p:txBody>
      </p:sp>
      <p:cxnSp>
        <p:nvCxnSpPr>
          <p:cNvPr id="27" name="Connettore 1 26"/>
          <p:cNvCxnSpPr/>
          <p:nvPr/>
        </p:nvCxnSpPr>
        <p:spPr>
          <a:xfrm>
            <a:off x="899592" y="1707392"/>
            <a:ext cx="0" cy="2756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6181329" y="1707392"/>
            <a:ext cx="0" cy="2756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2399947" y="1431788"/>
            <a:ext cx="0" cy="2756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776647" y="5372624"/>
            <a:ext cx="0" cy="2756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8090101" y="5410258"/>
            <a:ext cx="0" cy="2756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5"/>
          <p:cNvSpPr txBox="1">
            <a:spLocks noChangeArrowheads="1"/>
          </p:cNvSpPr>
          <p:nvPr/>
        </p:nvSpPr>
        <p:spPr bwMode="auto">
          <a:xfrm>
            <a:off x="6511635" y="169544"/>
            <a:ext cx="247918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rgbClr val="A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rendicontazione</a:t>
            </a:r>
            <a:endParaRPr lang="it-IT" altLang="it-IT" sz="2000" b="1" dirty="0">
              <a:solidFill>
                <a:srgbClr val="A3202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120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39552" y="932155"/>
            <a:ext cx="8136904" cy="2228295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180975" indent="-180975">
              <a:lnSpc>
                <a:spcPts val="2400"/>
              </a:lnSpc>
              <a:buFont typeface="Arial" pitchFamily="34" charset="0"/>
              <a:buChar char="•"/>
            </a:pPr>
            <a:r>
              <a:rPr lang="it-IT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sostenute tra l’avvio e la rendicontazione</a:t>
            </a:r>
          </a:p>
          <a:p>
            <a:pPr marL="180975" indent="-180975">
              <a:lnSpc>
                <a:spcPts val="2400"/>
              </a:lnSpc>
              <a:buFont typeface="Arial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conformi al preventivo e alle eventuali variazioni autorizzate</a:t>
            </a:r>
          </a:p>
          <a:p>
            <a:pPr marL="180975" indent="-180975">
              <a:lnSpc>
                <a:spcPts val="2400"/>
              </a:lnSpc>
              <a:buFont typeface="Arial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pagate entro la rendicontazione con le modalità consentite </a:t>
            </a:r>
            <a:r>
              <a:rPr lang="it-IT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(transazione bancaria/postale documentata da </a:t>
            </a:r>
            <a:r>
              <a:rPr lang="it-IT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e/c </a:t>
            </a:r>
            <a:r>
              <a:rPr lang="it-IT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bancario, attestazione di bonifico, ri.ba, e/c carta credito aziendale e relativo addebito bancario, bollettino/vaglia </a:t>
            </a:r>
            <a:r>
              <a:rPr lang="it-IT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postale)</a:t>
            </a:r>
          </a:p>
          <a:p>
            <a:pPr marL="180975" indent="-180975">
              <a:lnSpc>
                <a:spcPts val="2400"/>
              </a:lnSpc>
              <a:buFont typeface="Arial" pitchFamily="34" charset="0"/>
              <a:buChar char="•"/>
            </a:pPr>
            <a:r>
              <a:rPr lang="it-IT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tracciabili con documentazione bancaria e tracciate nella contabilità </a:t>
            </a:r>
          </a:p>
        </p:txBody>
      </p:sp>
      <p:sp>
        <p:nvSpPr>
          <p:cNvPr id="4" name="Rettangolo arrotondato 3"/>
          <p:cNvSpPr/>
          <p:nvPr/>
        </p:nvSpPr>
        <p:spPr bwMode="ltGray">
          <a:xfrm>
            <a:off x="341530" y="932155"/>
            <a:ext cx="8496944" cy="2228295"/>
          </a:xfrm>
          <a:prstGeom prst="roundRect">
            <a:avLst/>
          </a:prstGeom>
          <a:noFill/>
          <a:ln w="38100">
            <a:solidFill>
              <a:srgbClr val="005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 smtClean="0">
              <a:noFill/>
              <a:latin typeface="Georgia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9552" y="3622089"/>
            <a:ext cx="8100900" cy="994299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2400"/>
              </a:lnSpc>
            </a:pPr>
            <a:r>
              <a:rPr lang="it-IT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Non sono ammissibili</a:t>
            </a:r>
            <a:r>
              <a:rPr lang="it-IT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>
              <a:lnSpc>
                <a:spcPts val="2400"/>
              </a:lnSpc>
            </a:pPr>
            <a:r>
              <a:rPr lang="it-IT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</a:t>
            </a:r>
            <a:r>
              <a:rPr lang="it-IT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pagamenti in contanti</a:t>
            </a:r>
            <a:r>
              <a:rPr lang="it-IT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assegni, note di credito, </a:t>
            </a:r>
            <a:r>
              <a:rPr lang="it-IT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compensazione</a:t>
            </a:r>
            <a:endParaRPr lang="it-IT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ts val="2400"/>
              </a:lnSpc>
            </a:pPr>
            <a:r>
              <a:rPr lang="it-IT" b="1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</a:t>
            </a:r>
            <a:r>
              <a:rPr lang="it-IT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fatture </a:t>
            </a:r>
            <a:r>
              <a:rPr lang="it-IT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 importo inferiore a 300 euro per </a:t>
            </a:r>
            <a:r>
              <a:rPr lang="it-IT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l’acquisto di beni inerenti il progetto</a:t>
            </a:r>
            <a:endParaRPr lang="it-IT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ts val="2400"/>
              </a:lnSpc>
            </a:pPr>
            <a:endParaRPr lang="it-IT" dirty="0" smtClean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ts val="2400"/>
              </a:lnSpc>
            </a:pPr>
            <a:endParaRPr lang="it-IT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ts val="2400"/>
              </a:lnSpc>
            </a:pPr>
            <a:endParaRPr lang="it-IT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Rettangolo arrotondato 5"/>
          <p:cNvSpPr/>
          <p:nvPr/>
        </p:nvSpPr>
        <p:spPr bwMode="ltGray">
          <a:xfrm>
            <a:off x="323528" y="3497802"/>
            <a:ext cx="8496944" cy="1216241"/>
          </a:xfrm>
          <a:prstGeom prst="roundRect">
            <a:avLst/>
          </a:prstGeom>
          <a:noFill/>
          <a:ln w="38100">
            <a:solidFill>
              <a:srgbClr val="005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 smtClean="0">
              <a:noFill/>
              <a:latin typeface="Georgia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39552" y="4962617"/>
            <a:ext cx="8280920" cy="94991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2400"/>
              </a:lnSpc>
            </a:pPr>
            <a:r>
              <a:rPr lang="it-IT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 agevolare i controlli e ridurre i tempi di liquidazione le fatture devono includere solo beni/servizi relativi al progetto, essere distinte per voci di spesa</a:t>
            </a:r>
            <a:r>
              <a:rPr lang="it-IT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 indicare la natura del bene/servizio imputabile al progetto</a:t>
            </a:r>
            <a:br>
              <a:rPr lang="it-IT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it-IT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Rettangolo arrotondato 7"/>
          <p:cNvSpPr/>
          <p:nvPr/>
        </p:nvSpPr>
        <p:spPr bwMode="ltGray">
          <a:xfrm>
            <a:off x="323528" y="4873841"/>
            <a:ext cx="8496944" cy="1038686"/>
          </a:xfrm>
          <a:prstGeom prst="roundRect">
            <a:avLst/>
          </a:prstGeom>
          <a:noFill/>
          <a:ln w="38100">
            <a:solidFill>
              <a:srgbClr val="005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 smtClean="0">
              <a:noFill/>
              <a:latin typeface="Georgia" pitchFamily="18" charset="0"/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6511634" y="279667"/>
            <a:ext cx="247918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A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it-IT" altLang="it-IT" sz="2000" b="1" dirty="0" smtClean="0">
                <a:solidFill>
                  <a:srgbClr val="A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pese - allegato G</a:t>
            </a:r>
            <a:endParaRPr lang="it-IT" altLang="it-IT" sz="2000" b="1" dirty="0">
              <a:solidFill>
                <a:srgbClr val="A3202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073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ccia a destra 1"/>
          <p:cNvSpPr/>
          <p:nvPr/>
        </p:nvSpPr>
        <p:spPr bwMode="ltGray">
          <a:xfrm>
            <a:off x="366134" y="1052736"/>
            <a:ext cx="8388736" cy="4923046"/>
          </a:xfrm>
          <a:prstGeom prst="rightArrow">
            <a:avLst/>
          </a:prstGeom>
          <a:solidFill>
            <a:srgbClr val="F1E3A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 smtClean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11466" y="2674626"/>
            <a:ext cx="1932342" cy="322326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pPr indent="-274320" algn="ctr">
              <a:lnSpc>
                <a:spcPts val="2600"/>
              </a:lnSpc>
            </a:pPr>
            <a:r>
              <a:rPr lang="it-IT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rendicontazione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238552" y="2297439"/>
            <a:ext cx="1563574" cy="322326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0" tIns="0" rIns="0" bIns="0" rtlCol="0">
            <a:noAutofit/>
          </a:bodyPr>
          <a:lstStyle/>
          <a:p>
            <a:pPr indent="-274320" algn="ctr">
              <a:lnSpc>
                <a:spcPts val="2600"/>
              </a:lnSpc>
            </a:pPr>
            <a:r>
              <a:rPr lang="it-IT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liquidazione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131840" y="3068960"/>
            <a:ext cx="3312368" cy="3069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>
              <a:lnSpc>
                <a:spcPts val="2300"/>
              </a:lnSpc>
            </a:pPr>
            <a:r>
              <a:rPr lang="it-IT" sz="2400" dirty="0" smtClean="0">
                <a:solidFill>
                  <a:prstClr val="black"/>
                </a:solidFill>
              </a:rPr>
              <a:t>CONTROLLI A CAMPIONE</a:t>
            </a:r>
          </a:p>
        </p:txBody>
      </p:sp>
      <p:cxnSp>
        <p:nvCxnSpPr>
          <p:cNvPr id="7" name="Connettore 2 6"/>
          <p:cNvCxnSpPr/>
          <p:nvPr/>
        </p:nvCxnSpPr>
        <p:spPr>
          <a:xfrm>
            <a:off x="366134" y="3513162"/>
            <a:ext cx="7560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arrotondato 8"/>
          <p:cNvSpPr/>
          <p:nvPr/>
        </p:nvSpPr>
        <p:spPr bwMode="ltGray">
          <a:xfrm rot="5400000">
            <a:off x="4562823" y="2559332"/>
            <a:ext cx="369896" cy="3265398"/>
          </a:xfrm>
          <a:prstGeom prst="roundRect">
            <a:avLst>
              <a:gd name="adj" fmla="val 14170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 smtClean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222815" y="4059375"/>
            <a:ext cx="3005255" cy="3057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 algn="r">
              <a:lnSpc>
                <a:spcPts val="2300"/>
              </a:lnSpc>
            </a:pPr>
            <a:r>
              <a:rPr lang="it-IT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controlli DSAN </a:t>
            </a:r>
            <a:r>
              <a:rPr lang="it-IT" dirty="0" err="1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rendic</a:t>
            </a:r>
            <a:r>
              <a:rPr lang="it-IT" sz="2400" dirty="0" smtClean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2" name="Rettangolo arrotondato 11"/>
          <p:cNvSpPr/>
          <p:nvPr/>
        </p:nvSpPr>
        <p:spPr bwMode="ltGray">
          <a:xfrm rot="5400000">
            <a:off x="4515671" y="2963841"/>
            <a:ext cx="451658" cy="3277940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 smtClean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514952" y="4491776"/>
            <a:ext cx="2700000" cy="2790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 algn="r">
              <a:lnSpc>
                <a:spcPts val="2300"/>
              </a:lnSpc>
            </a:pPr>
            <a:r>
              <a:rPr lang="it-IT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controlli DSAN vincoli</a:t>
            </a:r>
          </a:p>
        </p:txBody>
      </p:sp>
      <p:sp>
        <p:nvSpPr>
          <p:cNvPr id="14" name="Rettangolo arrotondato 13"/>
          <p:cNvSpPr/>
          <p:nvPr/>
        </p:nvSpPr>
        <p:spPr bwMode="ltGray">
          <a:xfrm rot="5400000">
            <a:off x="4967816" y="3771344"/>
            <a:ext cx="355355" cy="2469952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 smtClean="0">
              <a:solidFill>
                <a:prstClr val="white"/>
              </a:solidFill>
              <a:latin typeface="Georgia" pitchFamily="18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438524" y="4869515"/>
            <a:ext cx="2852855" cy="2790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 algn="r">
              <a:lnSpc>
                <a:spcPts val="2300"/>
              </a:lnSpc>
            </a:pPr>
            <a:r>
              <a:rPr lang="it-IT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anche in loco</a:t>
            </a:r>
          </a:p>
        </p:txBody>
      </p:sp>
      <p:sp>
        <p:nvSpPr>
          <p:cNvPr id="16" name="Ovale 15"/>
          <p:cNvSpPr/>
          <p:nvPr/>
        </p:nvSpPr>
        <p:spPr bwMode="ltGray">
          <a:xfrm>
            <a:off x="6596608" y="4059375"/>
            <a:ext cx="2376264" cy="1332092"/>
          </a:xfrm>
          <a:prstGeom prst="ellipse">
            <a:avLst/>
          </a:prstGeom>
          <a:solidFill>
            <a:schemeClr val="accent2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</a:t>
            </a:r>
            <a:r>
              <a:rPr lang="it-IT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alla data di erogazione a saldo del contributo</a:t>
            </a:r>
          </a:p>
        </p:txBody>
      </p:sp>
      <p:cxnSp>
        <p:nvCxnSpPr>
          <p:cNvPr id="17" name="Connettore 1 16"/>
          <p:cNvCxnSpPr/>
          <p:nvPr/>
        </p:nvCxnSpPr>
        <p:spPr>
          <a:xfrm>
            <a:off x="755576" y="5364074"/>
            <a:ext cx="0" cy="2756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816149" y="5508848"/>
            <a:ext cx="396000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1661235" y="5304885"/>
            <a:ext cx="2365146" cy="33479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indent="-274320" algn="ctr">
              <a:lnSpc>
                <a:spcPts val="2600"/>
              </a:lnSpc>
            </a:pPr>
            <a:r>
              <a:rPr lang="it-IT" sz="20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vincoli PMI </a:t>
            </a:r>
            <a:r>
              <a:rPr lang="it-IT" sz="2000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 anni</a:t>
            </a:r>
          </a:p>
        </p:txBody>
      </p:sp>
      <p:cxnSp>
        <p:nvCxnSpPr>
          <p:cNvPr id="20" name="Connettore 1 19"/>
          <p:cNvCxnSpPr/>
          <p:nvPr/>
        </p:nvCxnSpPr>
        <p:spPr>
          <a:xfrm>
            <a:off x="4877843" y="5377260"/>
            <a:ext cx="0" cy="2756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1883954" y="2984758"/>
            <a:ext cx="0" cy="504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2974167" y="2613162"/>
            <a:ext cx="0" cy="900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6511635" y="169544"/>
            <a:ext cx="2479181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A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it-IT" altLang="it-IT" sz="2000" b="1" dirty="0" smtClean="0">
                <a:solidFill>
                  <a:srgbClr val="A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ost liquidazione</a:t>
            </a:r>
            <a:endParaRPr lang="it-IT" altLang="it-IT" sz="2000" b="1" dirty="0">
              <a:solidFill>
                <a:srgbClr val="A3202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814951" y="5877766"/>
            <a:ext cx="5400000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90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84054" y="1174157"/>
            <a:ext cx="3456384" cy="36004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ts val="2400"/>
              </a:lnSpc>
            </a:pPr>
            <a:r>
              <a:rPr lang="it-IT" sz="2800" b="1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Grazie dell’attenzione</a:t>
            </a:r>
          </a:p>
          <a:p>
            <a:pPr>
              <a:lnSpc>
                <a:spcPts val="2400"/>
              </a:lnSpc>
            </a:pPr>
            <a:endParaRPr lang="it-IT" sz="2400" dirty="0" smtClean="0">
              <a:solidFill>
                <a:prstClr val="black"/>
              </a:solidFill>
              <a:latin typeface="DecimaWE Rg" panose="02000000000000000000" pitchFamily="2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267744" y="1828800"/>
            <a:ext cx="4680520" cy="106218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ts val="2400"/>
              </a:lnSpc>
              <a:spcAft>
                <a:spcPts val="600"/>
              </a:spcAft>
            </a:pPr>
            <a:r>
              <a:rPr lang="it-IT" sz="2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Direzione centrale attività produttive, turismo e cooperazione</a:t>
            </a:r>
          </a:p>
          <a:p>
            <a:pPr algn="ctr">
              <a:lnSpc>
                <a:spcPts val="2400"/>
              </a:lnSpc>
            </a:pPr>
            <a:r>
              <a:rPr lang="it-IT" sz="24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Servizio industria e artigianato</a:t>
            </a:r>
          </a:p>
          <a:p>
            <a:pPr>
              <a:lnSpc>
                <a:spcPts val="2400"/>
              </a:lnSpc>
            </a:pPr>
            <a:endParaRPr lang="it-IT" sz="2400" dirty="0" smtClean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Rettangolo arrotondato 3"/>
          <p:cNvSpPr/>
          <p:nvPr/>
        </p:nvSpPr>
        <p:spPr bwMode="ltGray">
          <a:xfrm>
            <a:off x="1511660" y="902715"/>
            <a:ext cx="6192688" cy="2160240"/>
          </a:xfrm>
          <a:prstGeom prst="roundRect">
            <a:avLst/>
          </a:prstGeom>
          <a:noFill/>
          <a:ln w="38100">
            <a:solidFill>
              <a:srgbClr val="005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 smtClean="0">
              <a:noFill/>
              <a:latin typeface="Georgia" pitchFamily="18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316002" y="1664825"/>
            <a:ext cx="4392488" cy="0"/>
          </a:xfrm>
          <a:prstGeom prst="line">
            <a:avLst/>
          </a:prstGeom>
          <a:ln w="19050">
            <a:solidFill>
              <a:srgbClr val="C9DC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323528" y="4005064"/>
            <a:ext cx="8496944" cy="1296144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ts val="2400"/>
              </a:lnSpc>
            </a:pPr>
            <a:r>
              <a:rPr lang="it-IT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 approfondimenti: </a:t>
            </a:r>
            <a:r>
              <a:rPr lang="it-IT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/>
              </a:rPr>
              <a:t>www.regione.fvg.it</a:t>
            </a:r>
            <a:endParaRPr lang="it-IT" sz="22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it-IT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economia imprese &gt; industria &gt; </a:t>
            </a:r>
            <a:r>
              <a:rPr lang="it-IT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start up innovative</a:t>
            </a:r>
          </a:p>
          <a:p>
            <a:pPr algn="ctr"/>
            <a:r>
              <a:rPr lang="it-IT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http</a:t>
            </a:r>
            <a:r>
              <a:rPr lang="it-IT" sz="160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://</a:t>
            </a:r>
            <a:r>
              <a:rPr lang="it-IT" sz="16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www.regione.fvg.it/rafvg/cms/RAFVG/economia-imprese/industria/FOGLIA355</a:t>
            </a:r>
          </a:p>
          <a:p>
            <a:pPr algn="ctr">
              <a:lnSpc>
                <a:spcPts val="2400"/>
              </a:lnSpc>
            </a:pPr>
            <a:endParaRPr lang="it-IT" sz="2400" dirty="0" smtClean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Rettangolo arrotondato 6"/>
          <p:cNvSpPr/>
          <p:nvPr/>
        </p:nvSpPr>
        <p:spPr bwMode="ltGray">
          <a:xfrm>
            <a:off x="263773" y="3897745"/>
            <a:ext cx="8695499" cy="1257456"/>
          </a:xfrm>
          <a:prstGeom prst="roundRect">
            <a:avLst/>
          </a:prstGeom>
          <a:noFill/>
          <a:ln w="38100">
            <a:solidFill>
              <a:srgbClr val="005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 err="1" smtClean="0">
              <a:noFill/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19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ttangolo 1"/>
          <p:cNvSpPr>
            <a:spLocks noChangeArrowheads="1"/>
          </p:cNvSpPr>
          <p:nvPr/>
        </p:nvSpPr>
        <p:spPr bwMode="auto">
          <a:xfrm>
            <a:off x="684212" y="1267096"/>
            <a:ext cx="7853363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9pPr>
          </a:lstStyle>
          <a:p>
            <a:pPr marL="285750" indent="-285750" algn="just">
              <a:spcBef>
                <a:spcPts val="600"/>
              </a:spcBef>
            </a:pP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PMI </a:t>
            </a:r>
            <a:r>
              <a:rPr lang="it-IT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iscritte come start-up innovative nella Sezione </a:t>
            </a: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speciale del </a:t>
            </a:r>
            <a:r>
              <a:rPr lang="it-IT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Registro delle imprese,  </a:t>
            </a: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che </a:t>
            </a:r>
            <a:r>
              <a:rPr lang="it-IT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hanno eventualmente natura di  spin off aziendale </a:t>
            </a:r>
            <a:endParaRPr lang="it-IT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None/>
            </a:pPr>
            <a:endParaRPr lang="it-IT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just">
              <a:spcBef>
                <a:spcPts val="600"/>
              </a:spcBef>
            </a:pP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PMI che hanno già in corso l’iscrizione nella Sezione speciale: iscrizione da ottenere entro 30 gg dalla  data di presentazione della domanda di contributo</a:t>
            </a:r>
          </a:p>
          <a:p>
            <a:pPr algn="just">
              <a:spcBef>
                <a:spcPts val="600"/>
              </a:spcBef>
              <a:buNone/>
            </a:pPr>
            <a:endParaRPr lang="it-IT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just">
              <a:spcBef>
                <a:spcPts val="600"/>
              </a:spcBef>
            </a:pP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Soggetti aspiranti a costituire una start up innovativa: iscrizione nella Sezione speciale entro la data di avvio dell’iniziativa</a:t>
            </a:r>
          </a:p>
          <a:p>
            <a:pPr algn="just">
              <a:spcBef>
                <a:spcPts val="600"/>
              </a:spcBef>
              <a:buNone/>
            </a:pPr>
            <a:endParaRPr lang="it-IT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ts val="600"/>
              </a:spcBef>
              <a:buNone/>
            </a:pPr>
            <a:endParaRPr lang="it-IT" sz="1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1800" b="1" dirty="0">
              <a:latin typeface="DecimaWE Rg" pitchFamily="2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1800" b="1" dirty="0">
              <a:latin typeface="DecimaWE Rg" pitchFamily="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5" name="TextBox 5"/>
          <p:cNvSpPr txBox="1">
            <a:spLocks noChangeArrowheads="1"/>
          </p:cNvSpPr>
          <p:nvPr/>
        </p:nvSpPr>
        <p:spPr bwMode="auto">
          <a:xfrm>
            <a:off x="7222259" y="258763"/>
            <a:ext cx="145342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rgbClr val="A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beneficiari</a:t>
            </a:r>
            <a:endParaRPr lang="it-IT" altLang="it-IT" sz="2000" b="1" dirty="0">
              <a:solidFill>
                <a:srgbClr val="A3202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01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ttangolo 1"/>
          <p:cNvSpPr>
            <a:spLocks noChangeArrowheads="1"/>
          </p:cNvSpPr>
          <p:nvPr/>
        </p:nvSpPr>
        <p:spPr bwMode="auto">
          <a:xfrm>
            <a:off x="684212" y="1268752"/>
            <a:ext cx="7853363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9pPr>
          </a:lstStyle>
          <a:p>
            <a:pPr marL="285750" indent="-285750" algn="just">
              <a:spcBef>
                <a:spcPts val="600"/>
              </a:spcBef>
            </a:pPr>
            <a:endParaRPr lang="it-IT" sz="1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just">
              <a:spcBef>
                <a:spcPts val="600"/>
              </a:spcBef>
            </a:pP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svolgimento </a:t>
            </a:r>
            <a:r>
              <a:rPr lang="it-IT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attività coerenti con l’iniziativa presentata </a:t>
            </a:r>
            <a:endParaRPr lang="it-IT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just">
              <a:spcBef>
                <a:spcPts val="600"/>
              </a:spcBef>
            </a:pPr>
            <a:r>
              <a:rPr lang="it-IT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svolgimento attività concernenti le aree di specializzazione “Agroalimentare”, “Filiere produttive strategiche”, “Tecnologie marittime”, “Smart </a:t>
            </a:r>
            <a:r>
              <a:rPr lang="it-IT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Health</a:t>
            </a:r>
            <a:r>
              <a:rPr lang="it-IT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 individuate nell’ambito della Strategia regionale di ricerca e innovazione per la specializzazione intelligente del Friuli Venezia </a:t>
            </a: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Giulia, con ATECO pertinente</a:t>
            </a:r>
          </a:p>
          <a:p>
            <a:pPr marL="285750" indent="-285750" algn="just">
              <a:spcBef>
                <a:spcPts val="600"/>
              </a:spcBef>
            </a:pP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ATECO pertinente: incrocio tra ATECO indicato in visura camerale (come attività primaria o secondaria) e quello dell’allegato A al bando</a:t>
            </a:r>
          </a:p>
          <a:p>
            <a:pPr marL="285750" indent="-285750" algn="just">
              <a:spcBef>
                <a:spcPts val="600"/>
              </a:spcBef>
            </a:pP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Traiettorie </a:t>
            </a:r>
            <a:r>
              <a:rPr lang="it-IT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tecnologiche: le imprese devono </a:t>
            </a:r>
            <a:r>
              <a:rPr lang="it-IT" sz="2000" u="sng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operare, in prospettiva, nelle traiettorie tecnologiche </a:t>
            </a:r>
            <a:r>
              <a:rPr lang="it-IT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delle Aree </a:t>
            </a: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dell’S3 indicate nell’allegato </a:t>
            </a:r>
            <a:r>
              <a:rPr lang="it-IT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 al </a:t>
            </a:r>
            <a:r>
              <a:rPr lang="it-IT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bando</a:t>
            </a:r>
            <a:endParaRPr lang="it-IT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18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1800" b="1" dirty="0">
              <a:latin typeface="DecimaWE Rg" pitchFamily="2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it-IT" altLang="it-IT" sz="1800" b="1" dirty="0">
              <a:latin typeface="DecimaWE Rg" pitchFamily="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5902036" y="369599"/>
            <a:ext cx="2986088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rgbClr val="A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aree e traiettorie S3 (1)</a:t>
            </a:r>
            <a:endParaRPr lang="it-IT" altLang="it-IT" sz="2000" b="1" dirty="0">
              <a:solidFill>
                <a:srgbClr val="A3202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54179" y="1465957"/>
            <a:ext cx="81280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AGROALIMENTARE</a:t>
            </a:r>
          </a:p>
          <a:p>
            <a:pPr algn="just">
              <a:tabLst>
                <a:tab pos="268288" algn="l"/>
              </a:tabLst>
            </a:pPr>
            <a:r>
              <a:rPr lang="it-IT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it-IT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it-IT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	Integrazione di interventi di innovazione sulle catene agroalimentari per la creazione di valore per il consumatore</a:t>
            </a:r>
          </a:p>
          <a:p>
            <a:pPr algn="just">
              <a:tabLst>
                <a:tab pos="268288" algn="l"/>
              </a:tabLst>
            </a:pPr>
            <a:r>
              <a:rPr lang="it-IT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 Integrazione dei concetti di circolarità e sostenibilità nell’economia agricola e alimentare del territorio regionale</a:t>
            </a:r>
          </a:p>
          <a:p>
            <a:pPr algn="just">
              <a:tabLst>
                <a:tab pos="268288" algn="l"/>
              </a:tabLst>
            </a:pPr>
            <a:r>
              <a:rPr lang="it-IT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Sviluppo di valore attraverso la costante integrazione dell’informazione lungo tutta la catena agricola ed </a:t>
            </a:r>
            <a:r>
              <a:rPr lang="it-IT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alimentare</a:t>
            </a:r>
          </a:p>
          <a:p>
            <a:pPr algn="just">
              <a:tabLst>
                <a:tab pos="268288" algn="l"/>
              </a:tabLst>
            </a:pPr>
            <a:r>
              <a:rPr lang="it-IT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</a:t>
            </a:r>
            <a:endParaRPr lang="it-IT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it-IT" sz="1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FILIERE PRODUTTIVE STRATEGICHE: </a:t>
            </a:r>
            <a:r>
              <a:rPr lang="it-IT" sz="1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METALMECCANICA</a:t>
            </a:r>
          </a:p>
          <a:p>
            <a:pPr algn="just"/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 S</a:t>
            </a:r>
            <a:r>
              <a:rPr lang="it-IT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oluzioni e tecnologie per la progettazione integrata e l’innovazione di prodotto/macchine intelligenti</a:t>
            </a:r>
          </a:p>
          <a:p>
            <a:pPr algn="just"/>
            <a:r>
              <a:rPr lang="it-IT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it-IT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Tecnologie per processi i produzione avanzati – «Fabbrica intelligente»</a:t>
            </a:r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3. </a:t>
            </a:r>
            <a:r>
              <a:rPr lang="it-IT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Tecnologie per la gestione e lo sviluppo dell’organizzazione</a:t>
            </a:r>
            <a:endParaRPr lang="it-IT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5902036" y="369599"/>
            <a:ext cx="2986088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rgbClr val="A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aree e traiettorie S3 (2)</a:t>
            </a:r>
            <a:endParaRPr lang="it-IT" altLang="it-IT" sz="2000" b="1" dirty="0">
              <a:solidFill>
                <a:srgbClr val="A3202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34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00363" y="1203972"/>
            <a:ext cx="77954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FILIERE PRODUTTIVE STRATEGICHE: SISTEMA </a:t>
            </a:r>
            <a:r>
              <a:rPr lang="it-IT" sz="1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CASA</a:t>
            </a:r>
          </a:p>
          <a:p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 Tecnologie dei materiali e design innovativo</a:t>
            </a:r>
            <a:b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 Tecnologie per l’</a:t>
            </a:r>
            <a:r>
              <a:rPr lang="it-IT" sz="1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efficientamento</a:t>
            </a:r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degli edifici e processi produttivi</a:t>
            </a:r>
            <a:b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3. Digitalizzazione del “Sistema casa</a:t>
            </a:r>
            <a:r>
              <a:rPr lang="it-IT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”</a:t>
            </a:r>
          </a:p>
          <a:p>
            <a:endParaRPr lang="it-IT" sz="16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it-IT" sz="1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TECNOLOGIE MARITTIME</a:t>
            </a:r>
          </a:p>
          <a:p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it-IT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 Metodologie </a:t>
            </a:r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 progettazione e sviluppo di nuovi prodotti, processi e servizi</a:t>
            </a:r>
            <a:b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2.Tecnologie “green” e per l’efficienza energetica</a:t>
            </a:r>
            <a:b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3.Tecnologie per la sicurezza</a:t>
            </a:r>
            <a:b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it-IT" sz="1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it-IT" sz="1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SMART HEALTH</a:t>
            </a:r>
          </a:p>
          <a:p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it-IT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 Biomedicale, diagnostica in vivo e in vitro</a:t>
            </a:r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it-IT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 Informatica medica e bioinformatica</a:t>
            </a:r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it-IT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3. Terapia innovativa</a:t>
            </a:r>
          </a:p>
          <a:p>
            <a:r>
              <a:rPr lang="it-IT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4. Ambient </a:t>
            </a:r>
            <a:r>
              <a:rPr lang="it-IT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Assisted</a:t>
            </a:r>
            <a:r>
              <a:rPr lang="it-IT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Living (AAL)</a:t>
            </a:r>
            <a:endParaRPr lang="it-IT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5902036" y="369599"/>
            <a:ext cx="2986088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rgbClr val="A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aree e traiettorie S3 (3)</a:t>
            </a:r>
            <a:endParaRPr lang="it-IT" altLang="it-IT" sz="2000" b="1" dirty="0">
              <a:solidFill>
                <a:srgbClr val="A3202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22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5902036" y="369599"/>
            <a:ext cx="2986088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rgbClr val="A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Altri requisiti</a:t>
            </a:r>
            <a:endParaRPr lang="it-IT" altLang="it-IT" sz="2000" b="1" dirty="0">
              <a:solidFill>
                <a:srgbClr val="A3202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10718" y="1430741"/>
            <a:ext cx="8648427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Sede locale/unità operativa in cui si realizza l’intervento </a:t>
            </a:r>
            <a:r>
              <a:rPr lang="it-IT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attiva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 FVG: per le imprese non localizzate in FVG: apertura di sede/unità operativa da iscriversi al R.I. entro 30 gg dalla  data di presentazione della domanda di contributo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Regolare costituzione ed iscrizione  nella Sezione speciale del R.I. (fatte salve le 2 deroghe)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Non essere in difficoltà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Non avere in corso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procedura 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concorsuale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Adeguata capacità amministrativa  e operativa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Adeguata capacità economica finanziaria (allegato F): congruenza fra capitale netto e costo del progetto: CN/ST ≥0,1 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Non essere destinatario di sanzioni </a:t>
            </a:r>
            <a:r>
              <a:rPr lang="it-IT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interdittive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Rispetto della normativa in materia di sicurezza sul lavoro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DURC regolare  </a:t>
            </a:r>
            <a:r>
              <a:rPr lang="it-IT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 antimafia </a:t>
            </a:r>
            <a:r>
              <a:rPr lang="it-IT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regolare (&gt;150,000 euro)</a:t>
            </a:r>
            <a:endParaRPr lang="it-IT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460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06401" y="1186189"/>
            <a:ext cx="807258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>
              <a:lnSpc>
                <a:spcPts val="1800"/>
              </a:lnSpc>
              <a:tabLst>
                <a:tab pos="2244725" algn="l"/>
              </a:tabLst>
            </a:pPr>
            <a:endParaRPr lang="it-IT" sz="1600" b="1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28650">
              <a:lnSpc>
                <a:spcPts val="1800"/>
              </a:lnSpc>
              <a:tabLst>
                <a:tab pos="2244725" algn="l"/>
              </a:tabLst>
            </a:pPr>
            <a:endParaRPr lang="it-IT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28650" algn="just">
              <a:lnSpc>
                <a:spcPts val="1800"/>
              </a:lnSpc>
              <a:tabLst>
                <a:tab pos="2244725" algn="l"/>
              </a:tabLst>
            </a:pPr>
            <a:r>
              <a:rPr lang="it-IT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Sono </a:t>
            </a:r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finanziabili </a:t>
            </a:r>
            <a:r>
              <a:rPr lang="it-IT" sz="1600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generale </a:t>
            </a:r>
            <a:r>
              <a:rPr lang="it-IT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 </a:t>
            </a:r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iniziative di sostegno alla creazione e al consolidamento delle start – up </a:t>
            </a:r>
            <a:r>
              <a:rPr lang="it-IT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innovative che operano nell’S3</a:t>
            </a:r>
            <a:endParaRPr lang="it-IT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28650" algn="just">
              <a:lnSpc>
                <a:spcPts val="1800"/>
              </a:lnSpc>
              <a:tabLst>
                <a:tab pos="2244725" algn="l"/>
              </a:tabLst>
            </a:pPr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Gli incentivi vengono concessi </a:t>
            </a:r>
            <a:r>
              <a:rPr lang="it-IT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1600" u="sng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particolare </a:t>
            </a:r>
            <a:r>
              <a:rPr lang="it-IT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 le seguenti iniziative:</a:t>
            </a:r>
            <a:endParaRPr lang="it-IT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28650"/>
            <a:endParaRPr lang="it-IT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28650" algn="just">
              <a:lnSpc>
                <a:spcPts val="1800"/>
              </a:lnSpc>
              <a:buAutoNum type="alphaLcParenR"/>
              <a:tabLst>
                <a:tab pos="895350" algn="l"/>
              </a:tabLst>
            </a:pPr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il sostegno alla creazione di nuove start-up innovative attraverso la parziale  copertura delle spese di </a:t>
            </a:r>
            <a:r>
              <a:rPr lang="it-IT" sz="1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costituzione e primo impianto </a:t>
            </a:r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 dei costi per </a:t>
            </a:r>
            <a:r>
              <a:rPr lang="it-IT" sz="1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l’accesso al </a:t>
            </a:r>
            <a:r>
              <a:rPr lang="it-IT" sz="1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credito</a:t>
            </a:r>
            <a:endParaRPr lang="it-IT" sz="1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28650" algn="just">
              <a:lnSpc>
                <a:spcPts val="1800"/>
              </a:lnSpc>
              <a:tabLst>
                <a:tab pos="895350" algn="l"/>
              </a:tabLst>
            </a:pPr>
            <a:endParaRPr lang="it-IT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28650" algn="just">
              <a:lnSpc>
                <a:spcPts val="1800"/>
              </a:lnSpc>
            </a:pPr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b) 	</a:t>
            </a:r>
            <a:r>
              <a:rPr lang="it-IT" sz="16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l’accompagnamento</a:t>
            </a:r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dei potenziali imprenditori, anche nell'ambito degli incubatori certificati regionali, dalla concezione dell'idea imprenditoriale al suo primo sviluppo attraverso attività di formazione, </a:t>
            </a:r>
            <a:r>
              <a:rPr lang="it-IT" sz="16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coworking</a:t>
            </a:r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sostegno operativo e manageriale, messa a disposizione di strumenti e luoghi di lavoro, previsione di momenti di contatto con potenziali </a:t>
            </a:r>
            <a:r>
              <a:rPr lang="it-IT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investitori</a:t>
            </a:r>
            <a:endParaRPr lang="it-IT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6216072" y="258763"/>
            <a:ext cx="2672052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rgbClr val="A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Iniziative finanziabili</a:t>
            </a:r>
            <a:endParaRPr lang="it-IT" altLang="it-IT" sz="2000" b="1" dirty="0">
              <a:solidFill>
                <a:srgbClr val="A3202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552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78691" y="1748963"/>
            <a:ext cx="819265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Limite minimo </a:t>
            </a:r>
            <a:r>
              <a:rPr lang="it-IT" sz="16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 spesa del programma di investimento </a:t>
            </a:r>
            <a:r>
              <a:rPr lang="it-IT" sz="16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€  15.000,00</a:t>
            </a:r>
          </a:p>
          <a:p>
            <a:endParaRPr lang="it-IT" sz="1600" dirty="0">
              <a:solidFill>
                <a:srgbClr val="00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buClr>
                <a:prstClr val="black"/>
              </a:buClr>
            </a:pPr>
            <a:r>
              <a:rPr lang="it-IT" sz="16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Limite massimo </a:t>
            </a:r>
            <a:r>
              <a:rPr lang="it-IT" sz="16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 </a:t>
            </a:r>
            <a:r>
              <a:rPr lang="it-IT" sz="16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contributo:</a:t>
            </a:r>
          </a:p>
          <a:p>
            <a:pPr algn="just">
              <a:buClr>
                <a:prstClr val="black"/>
              </a:buClr>
            </a:pPr>
            <a:r>
              <a:rPr lang="it-IT" sz="16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 </a:t>
            </a:r>
            <a:r>
              <a:rPr lang="it-IT" sz="16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€ 200.000,00 </a:t>
            </a:r>
            <a:r>
              <a:rPr lang="it-IT" sz="16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riferito all’</a:t>
            </a:r>
            <a:r>
              <a:rPr lang="it-IT" sz="16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impresa unica, </a:t>
            </a:r>
            <a:r>
              <a:rPr lang="it-IT" sz="1600" dirty="0" smtClean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it-IT" sz="16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nell’arco di tre esercizi finanziari se progetto finanziato ai sensi del Regolamento (UE) n. 1407/2013 </a:t>
            </a:r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ed euro 100.000,00 in caso di </a:t>
            </a:r>
            <a:r>
              <a:rPr lang="it-IT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che </a:t>
            </a:r>
            <a:r>
              <a:rPr lang="it-IT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opera nel </a:t>
            </a:r>
            <a:r>
              <a:rPr lang="it-IT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trasporto</a:t>
            </a:r>
          </a:p>
          <a:p>
            <a:pPr marL="342900" indent="-342900" algn="just">
              <a:buClr>
                <a:prstClr val="black"/>
              </a:buClr>
              <a:buFont typeface="Arial" panose="020B0604020202020204" pitchFamily="34" charset="0"/>
              <a:buChar char="•"/>
            </a:pPr>
            <a:endParaRPr lang="it-IT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just">
              <a:buClr>
                <a:prstClr val="black"/>
              </a:buClr>
            </a:pPr>
            <a:endParaRPr lang="it-IT" sz="16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881188" lvl="5">
              <a:defRPr/>
            </a:pPr>
            <a:r>
              <a:rPr lang="it-IT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DIVIETO </a:t>
            </a:r>
            <a:r>
              <a:rPr lang="it-IT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 </a:t>
            </a:r>
            <a:r>
              <a:rPr lang="it-IT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CUMULO</a:t>
            </a:r>
          </a:p>
          <a:p>
            <a:pPr marL="1881188" lvl="5">
              <a:defRPr/>
            </a:pPr>
            <a:r>
              <a:rPr lang="it-IT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	</a:t>
            </a:r>
          </a:p>
          <a:p>
            <a:pPr marL="1881188" lvl="5" algn="just">
              <a:tabLst>
                <a:tab pos="2063750" algn="l"/>
              </a:tabLst>
              <a:defRPr/>
            </a:pPr>
            <a:r>
              <a:rPr lang="it-IT" sz="16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Non possono essere oggetto di altri aiuti (neanche de </a:t>
            </a:r>
            <a:r>
              <a:rPr lang="it-IT" sz="160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minimis</a:t>
            </a:r>
            <a:r>
              <a:rPr lang="it-IT" sz="16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), né misure europee, tranne garanzie fino all’intensità del Regolamento n. 651/2014 e agevolazioni fiscali generali non costituenti aiuti di Stato. </a:t>
            </a:r>
          </a:p>
        </p:txBody>
      </p:sp>
      <p:sp>
        <p:nvSpPr>
          <p:cNvPr id="3" name="Freccia a destra 2"/>
          <p:cNvSpPr/>
          <p:nvPr/>
        </p:nvSpPr>
        <p:spPr bwMode="ltGray">
          <a:xfrm>
            <a:off x="548554" y="3998912"/>
            <a:ext cx="1338262" cy="484187"/>
          </a:xfrm>
          <a:prstGeom prst="rightArrow">
            <a:avLst/>
          </a:prstGeom>
          <a:solidFill>
            <a:srgbClr val="0070C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7379854" y="369599"/>
            <a:ext cx="1508269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 pitchFamily="2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solidFill>
                  <a:srgbClr val="A3202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spese</a:t>
            </a:r>
            <a:endParaRPr lang="it-IT" altLang="it-IT" sz="2000" b="1" dirty="0">
              <a:solidFill>
                <a:srgbClr val="A3202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1535</Words>
  <Application>Microsoft Office PowerPoint</Application>
  <PresentationFormat>Presentazione su schermo (4:3)</PresentationFormat>
  <Paragraphs>249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Orietta Pauluzzi</dc:creator>
  <cp:lastModifiedBy>Degrassi Alessia</cp:lastModifiedBy>
  <cp:revision>95</cp:revision>
  <dcterms:created xsi:type="dcterms:W3CDTF">2017-01-10T12:58:34Z</dcterms:created>
  <dcterms:modified xsi:type="dcterms:W3CDTF">2017-12-04T15:03:34Z</dcterms:modified>
</cp:coreProperties>
</file>