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1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  <p:sldMasterId id="2147483726" r:id="rId7"/>
    <p:sldMasterId id="2147483739" r:id="rId8"/>
    <p:sldMasterId id="2147483752" r:id="rId9"/>
    <p:sldMasterId id="2147483765" r:id="rId10"/>
    <p:sldMasterId id="2147483778" r:id="rId11"/>
    <p:sldMasterId id="2147483791" r:id="rId12"/>
  </p:sld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6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6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7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7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7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8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8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8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8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8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9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0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0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0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0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1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2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2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2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2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2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2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2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3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4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4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4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5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5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5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6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6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6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6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6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7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7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9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9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0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0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0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1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1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1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6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6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0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0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1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1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3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3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4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4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4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5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5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5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5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5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5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6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7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8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8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8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8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1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3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4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5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Relationship Id="rId14" Type="http://schemas.openxmlformats.org/officeDocument/2006/relationships/image" Target="../media/image1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Relationship Id="rId14" Type="http://schemas.openxmlformats.org/officeDocument/2006/relationships/image" Target="../media/image1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slideLayout" Target="../slideLayouts/slideLayout144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image" Target="../media/image1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image" Target="../media/image1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400" b="0" strike="noStrike" spc="-1">
                <a:solidFill>
                  <a:srgbClr val="000000"/>
                </a:solidFill>
                <a:latin typeface="Calibri Light"/>
              </a:rPr>
              <a:t>Fare clic per modificare lo stile del titolo dello schema</a:t>
            </a:r>
            <a:endParaRPr lang="it-IT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880" cy="4351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Fare clic per modificare gli stili del testo dello schema</a:t>
            </a:r>
            <a:endParaRPr lang="it-IT" sz="28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Secondo livello</a:t>
            </a:r>
            <a:endParaRPr lang="it-IT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Terzo livello</a:t>
            </a:r>
            <a:endParaRPr lang="it-IT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Quarto livello</a:t>
            </a:r>
            <a:endParaRPr lang="it-IT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Quinto livello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96160" y="6492960"/>
            <a:ext cx="44784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5FDE6AF9-71F9-46EB-B79F-DB3F4CC87426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pic>
        <p:nvPicPr>
          <p:cNvPr id="12" name="Immagine 17">
            <a:extLst>
              <a:ext uri="{FF2B5EF4-FFF2-40B4-BE49-F238E27FC236}">
                <a16:creationId xmlns:a16="http://schemas.microsoft.com/office/drawing/2014/main" id="{FAB09B0B-E9C0-488E-B3C8-113F224624B2}"/>
              </a:ext>
            </a:extLst>
          </p:cNvPr>
          <p:cNvPicPr/>
          <p:nvPr userDrawn="1"/>
        </p:nvPicPr>
        <p:blipFill>
          <a:blip r:embed="rId14"/>
          <a:stretch/>
        </p:blipFill>
        <p:spPr>
          <a:xfrm>
            <a:off x="5916304" y="6048391"/>
            <a:ext cx="1435551" cy="630430"/>
          </a:xfrm>
          <a:prstGeom prst="rect">
            <a:avLst/>
          </a:prstGeom>
          <a:ln w="12600">
            <a:noFill/>
          </a:ln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748898A0-04B1-4CB6-9041-A124E6E46B4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89" y="6040538"/>
            <a:ext cx="3191311" cy="6349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PlaceHolder 1"/>
          <p:cNvSpPr>
            <a:spLocks noGrp="1"/>
          </p:cNvSpPr>
          <p:nvPr>
            <p:ph type="title"/>
          </p:nvPr>
        </p:nvSpPr>
        <p:spPr>
          <a:xfrm>
            <a:off x="630000" y="457200"/>
            <a:ext cx="2949120" cy="160020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it-IT" sz="3200" b="0" strike="noStrike" spc="-1">
                <a:solidFill>
                  <a:srgbClr val="000000"/>
                </a:solidFill>
                <a:latin typeface="Calibri Light"/>
              </a:rPr>
              <a:t>Fare clic per modificare lo stile del titolo dello schema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389" name="PlaceHolder 2"/>
          <p:cNvSpPr>
            <a:spLocks noGrp="1"/>
          </p:cNvSpPr>
          <p:nvPr>
            <p:ph type="title"/>
          </p:nvPr>
        </p:nvSpPr>
        <p:spPr>
          <a:xfrm>
            <a:off x="3887280" y="987480"/>
            <a:ext cx="4629240" cy="487368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it-IT" sz="3200" b="0" strike="noStrike" spc="-1">
                <a:solidFill>
                  <a:srgbClr val="000000"/>
                </a:solidFill>
                <a:latin typeface="Calibri"/>
              </a:rPr>
              <a:t>Fare clic sull'icona per inserire un'immagine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390" name="PlaceHolder 3"/>
          <p:cNvSpPr>
            <a:spLocks noGrp="1"/>
          </p:cNvSpPr>
          <p:nvPr>
            <p:ph type="body"/>
          </p:nvPr>
        </p:nvSpPr>
        <p:spPr>
          <a:xfrm>
            <a:off x="630000" y="2057400"/>
            <a:ext cx="2949120" cy="38116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600" b="0" strike="noStrike" spc="-1">
                <a:solidFill>
                  <a:srgbClr val="000000"/>
                </a:solidFill>
                <a:latin typeface="Calibri"/>
              </a:rPr>
              <a:t>Fare clic per modificare gli stili del testo dello schema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393" name="PlaceHolder 6"/>
          <p:cNvSpPr>
            <a:spLocks noGrp="1"/>
          </p:cNvSpPr>
          <p:nvPr>
            <p:ph type="sldNum"/>
          </p:nvPr>
        </p:nvSpPr>
        <p:spPr>
          <a:xfrm>
            <a:off x="8696160" y="6492960"/>
            <a:ext cx="44784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CE9D73B3-4AA3-4C8E-9892-7AF280FADFAF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pic>
        <p:nvPicPr>
          <p:cNvPr id="10" name="Immagine 17">
            <a:extLst>
              <a:ext uri="{FF2B5EF4-FFF2-40B4-BE49-F238E27FC236}">
                <a16:creationId xmlns:a16="http://schemas.microsoft.com/office/drawing/2014/main" id="{269A88D6-629F-4973-A993-FF476EECF392}"/>
              </a:ext>
            </a:extLst>
          </p:cNvPr>
          <p:cNvPicPr/>
          <p:nvPr userDrawn="1"/>
        </p:nvPicPr>
        <p:blipFill>
          <a:blip r:embed="rId14"/>
          <a:stretch/>
        </p:blipFill>
        <p:spPr>
          <a:xfrm>
            <a:off x="5916304" y="6048391"/>
            <a:ext cx="1435551" cy="630430"/>
          </a:xfrm>
          <a:prstGeom prst="rect">
            <a:avLst/>
          </a:prstGeom>
          <a:ln w="12600">
            <a:noFill/>
          </a:ln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5052AB71-3CA1-4999-B875-B0CED0C21C4D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89" y="6040538"/>
            <a:ext cx="3191311" cy="6349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400" b="0" strike="noStrike" spc="-1">
                <a:solidFill>
                  <a:srgbClr val="000000"/>
                </a:solidFill>
                <a:latin typeface="Calibri Light"/>
              </a:rPr>
              <a:t>Fare clic per modificare lo stile del titolo dello schema</a:t>
            </a:r>
            <a:endParaRPr lang="it-IT" sz="4400" b="0" strike="noStrike" spc="-1">
              <a:latin typeface="Arial"/>
            </a:endParaRPr>
          </a:p>
        </p:txBody>
      </p:sp>
      <p:sp>
        <p:nvSpPr>
          <p:cNvPr id="434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880" cy="4351320"/>
          </a:xfrm>
          <a:prstGeom prst="rect">
            <a:avLst/>
          </a:prstGeom>
        </p:spPr>
        <p:txBody>
          <a:bodyPr vert="ver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Fare clic per modificare gli stili del testo dello schema</a:t>
            </a:r>
            <a:endParaRPr lang="it-IT" sz="28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Secondo livello</a:t>
            </a:r>
            <a:endParaRPr lang="it-IT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Terzo livello</a:t>
            </a:r>
            <a:endParaRPr lang="it-IT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Quarto livello</a:t>
            </a:r>
            <a:endParaRPr lang="it-IT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Quinto livello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435" name="PlaceHolder 3"/>
          <p:cNvSpPr>
            <a:spLocks noGrp="1"/>
          </p:cNvSpPr>
          <p:nvPr>
            <p:ph type="sldNum"/>
          </p:nvPr>
        </p:nvSpPr>
        <p:spPr>
          <a:xfrm>
            <a:off x="8696160" y="6492960"/>
            <a:ext cx="44784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8F946229-C84E-41C9-A9BA-3D013AF4D497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pic>
        <p:nvPicPr>
          <p:cNvPr id="11" name="Immagine 17">
            <a:extLst>
              <a:ext uri="{FF2B5EF4-FFF2-40B4-BE49-F238E27FC236}">
                <a16:creationId xmlns:a16="http://schemas.microsoft.com/office/drawing/2014/main" id="{A1B30EF2-893F-4C5A-A4BC-D0B493D4B756}"/>
              </a:ext>
            </a:extLst>
          </p:cNvPr>
          <p:cNvPicPr/>
          <p:nvPr userDrawn="1"/>
        </p:nvPicPr>
        <p:blipFill>
          <a:blip r:embed="rId14"/>
          <a:stretch/>
        </p:blipFill>
        <p:spPr>
          <a:xfrm>
            <a:off x="5916304" y="6048391"/>
            <a:ext cx="1435551" cy="630430"/>
          </a:xfrm>
          <a:prstGeom prst="rect">
            <a:avLst/>
          </a:prstGeom>
          <a:ln w="12600">
            <a:noFill/>
          </a:ln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02872653-0323-4893-B4BA-28BA67F84DC3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89" y="6040538"/>
            <a:ext cx="3191311" cy="6349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PlaceHolder 1"/>
          <p:cNvSpPr>
            <a:spLocks noGrp="1"/>
          </p:cNvSpPr>
          <p:nvPr>
            <p:ph type="title"/>
          </p:nvPr>
        </p:nvSpPr>
        <p:spPr>
          <a:xfrm>
            <a:off x="6543720" y="365040"/>
            <a:ext cx="1971720" cy="5811840"/>
          </a:xfrm>
          <a:prstGeom prst="rect">
            <a:avLst/>
          </a:prstGeom>
        </p:spPr>
        <p:txBody>
          <a:bodyPr vert="vert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400" b="0" strike="noStrike" spc="-1">
                <a:solidFill>
                  <a:srgbClr val="000000"/>
                </a:solidFill>
                <a:latin typeface="Calibri Light"/>
              </a:rPr>
              <a:t>Fare clic per modificare lo stile del titolo dello schema</a:t>
            </a:r>
            <a:endParaRPr lang="it-IT" sz="4400" b="0" strike="noStrike" spc="-1">
              <a:latin typeface="Arial"/>
            </a:endParaRPr>
          </a:p>
        </p:txBody>
      </p:sp>
      <p:sp>
        <p:nvSpPr>
          <p:cNvPr id="476" name="PlaceHolder 2"/>
          <p:cNvSpPr>
            <a:spLocks noGrp="1"/>
          </p:cNvSpPr>
          <p:nvPr>
            <p:ph type="body"/>
          </p:nvPr>
        </p:nvSpPr>
        <p:spPr>
          <a:xfrm>
            <a:off x="628560" y="365040"/>
            <a:ext cx="5800680" cy="5811840"/>
          </a:xfrm>
          <a:prstGeom prst="rect">
            <a:avLst/>
          </a:prstGeom>
        </p:spPr>
        <p:txBody>
          <a:bodyPr vert="ver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Fare clic per modificare gli stili del testo dello schema</a:t>
            </a:r>
            <a:endParaRPr lang="it-IT" sz="28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Secondo livello</a:t>
            </a:r>
            <a:endParaRPr lang="it-IT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Terzo livello</a:t>
            </a:r>
            <a:endParaRPr lang="it-IT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Quarto livello</a:t>
            </a:r>
            <a:endParaRPr lang="it-IT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Quinto livello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477" name="PlaceHolder 3"/>
          <p:cNvSpPr>
            <a:spLocks noGrp="1"/>
          </p:cNvSpPr>
          <p:nvPr>
            <p:ph type="sldNum"/>
          </p:nvPr>
        </p:nvSpPr>
        <p:spPr>
          <a:xfrm>
            <a:off x="8696160" y="6492960"/>
            <a:ext cx="44784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BAD66326-8B9E-4A28-B2F7-3CC26F337825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pic>
        <p:nvPicPr>
          <p:cNvPr id="11" name="Immagine 17">
            <a:extLst>
              <a:ext uri="{FF2B5EF4-FFF2-40B4-BE49-F238E27FC236}">
                <a16:creationId xmlns:a16="http://schemas.microsoft.com/office/drawing/2014/main" id="{5702B225-A132-4C32-A747-4FC495B5D30E}"/>
              </a:ext>
            </a:extLst>
          </p:cNvPr>
          <p:cNvPicPr/>
          <p:nvPr userDrawn="1"/>
        </p:nvPicPr>
        <p:blipFill>
          <a:blip r:embed="rId14"/>
          <a:stretch/>
        </p:blipFill>
        <p:spPr>
          <a:xfrm>
            <a:off x="5916304" y="6048391"/>
            <a:ext cx="1435551" cy="630430"/>
          </a:xfrm>
          <a:prstGeom prst="rect">
            <a:avLst/>
          </a:prstGeom>
          <a:ln w="12600">
            <a:noFill/>
          </a:ln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3C33FE6E-F018-40C3-B6A7-28428DB45C12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89" y="6040538"/>
            <a:ext cx="3191311" cy="6349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400" cy="2387520"/>
          </a:xfrm>
          <a:prstGeom prst="rect">
            <a:avLst/>
          </a:prstGeom>
        </p:spPr>
        <p:txBody>
          <a:bodyPr anchor="b" anchorCtr="1">
            <a:noAutofit/>
          </a:bodyPr>
          <a:lstStyle/>
          <a:p>
            <a:pPr algn="ctr">
              <a:lnSpc>
                <a:spcPct val="90000"/>
              </a:lnSpc>
            </a:pPr>
            <a:r>
              <a:rPr lang="it-IT" sz="6000" b="0" strike="noStrike" spc="-1">
                <a:solidFill>
                  <a:srgbClr val="000000"/>
                </a:solidFill>
                <a:latin typeface="Calibri Light"/>
              </a:rPr>
              <a:t>Fare clic per modificare lo stile del titolo dello schema</a:t>
            </a:r>
            <a:endParaRPr lang="it-IT" sz="60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ldNum"/>
          </p:nvPr>
        </p:nvSpPr>
        <p:spPr>
          <a:xfrm>
            <a:off x="8696160" y="6492960"/>
            <a:ext cx="44784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4E4C8AA9-41A3-4192-A744-2C02E7752946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  <p:pic>
        <p:nvPicPr>
          <p:cNvPr id="9" name="Immagine 17">
            <a:extLst>
              <a:ext uri="{FF2B5EF4-FFF2-40B4-BE49-F238E27FC236}">
                <a16:creationId xmlns:a16="http://schemas.microsoft.com/office/drawing/2014/main" id="{A3C35A24-B86B-430A-82F4-6BE3A354F220}"/>
              </a:ext>
            </a:extLst>
          </p:cNvPr>
          <p:cNvPicPr/>
          <p:nvPr userDrawn="1"/>
        </p:nvPicPr>
        <p:blipFill>
          <a:blip r:embed="rId14"/>
          <a:stretch/>
        </p:blipFill>
        <p:spPr>
          <a:xfrm>
            <a:off x="5916304" y="6048391"/>
            <a:ext cx="1435551" cy="630430"/>
          </a:xfrm>
          <a:prstGeom prst="rect">
            <a:avLst/>
          </a:prstGeom>
          <a:ln w="12600">
            <a:noFill/>
          </a:ln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924B99FF-560D-458B-8B49-5F2122A8E70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89" y="6040538"/>
            <a:ext cx="3191311" cy="6349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400" b="0" strike="noStrike" spc="-1">
                <a:solidFill>
                  <a:srgbClr val="000000"/>
                </a:solidFill>
                <a:latin typeface="Calibri Light"/>
              </a:rPr>
              <a:t>Fare clic per modificare lo stile del titolo dello schema</a:t>
            </a:r>
            <a:endParaRPr lang="it-IT" sz="4400" b="0" strike="noStrike" spc="-1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title"/>
          </p:nvPr>
        </p:nvSpPr>
        <p:spPr>
          <a:xfrm>
            <a:off x="628560" y="1825560"/>
            <a:ext cx="7886880" cy="4351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Fare clic per modificare gli stili del testo dello schema</a:t>
            </a:r>
            <a:r>
              <a:t/>
            </a:r>
            <a:br/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Secondo livello</a:t>
            </a:r>
            <a:r>
              <a:t/>
            </a:r>
            <a:br/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Terzo livello</a:t>
            </a:r>
            <a:r>
              <a:t/>
            </a:r>
            <a:br/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Quarto livello</a:t>
            </a:r>
            <a:r>
              <a:t/>
            </a:r>
            <a:br/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Quinto livello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sldNum"/>
          </p:nvPr>
        </p:nvSpPr>
        <p:spPr>
          <a:xfrm>
            <a:off x="8696160" y="6492960"/>
            <a:ext cx="44784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B7DC0FD9-A480-4255-8AD2-4C8E506F5A25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  <p:pic>
        <p:nvPicPr>
          <p:cNvPr id="10" name="Immagine 17">
            <a:extLst>
              <a:ext uri="{FF2B5EF4-FFF2-40B4-BE49-F238E27FC236}">
                <a16:creationId xmlns:a16="http://schemas.microsoft.com/office/drawing/2014/main" id="{6C41C863-907A-4B7F-9EF5-3E36733E7919}"/>
              </a:ext>
            </a:extLst>
          </p:cNvPr>
          <p:cNvPicPr/>
          <p:nvPr userDrawn="1"/>
        </p:nvPicPr>
        <p:blipFill>
          <a:blip r:embed="rId14"/>
          <a:stretch/>
        </p:blipFill>
        <p:spPr>
          <a:xfrm>
            <a:off x="5916304" y="6048391"/>
            <a:ext cx="1435551" cy="630430"/>
          </a:xfrm>
          <a:prstGeom prst="rect">
            <a:avLst/>
          </a:prstGeom>
          <a:ln w="12600">
            <a:noFill/>
          </a:ln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82C0C6F0-EAD2-4340-8E12-8B028D6830A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89" y="6040538"/>
            <a:ext cx="3191311" cy="6349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623880" y="1709640"/>
            <a:ext cx="7886880" cy="28526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it-IT" sz="6000" b="0" strike="noStrike" spc="-1">
                <a:solidFill>
                  <a:srgbClr val="000000"/>
                </a:solidFill>
                <a:latin typeface="Calibri Light"/>
              </a:rPr>
              <a:t>Fare clic per modificare lo stile del titolo dello schema</a:t>
            </a:r>
            <a:endParaRPr lang="it-IT" sz="6000" b="0" strike="noStrike" spc="-1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623880" y="4589640"/>
            <a:ext cx="7886880" cy="15001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Fare clic per modificare gli stili del testo dello schema</a:t>
            </a:r>
            <a:endParaRPr lang="it-IT" sz="2400" b="0" strike="noStrike" spc="-1"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sldNum"/>
          </p:nvPr>
        </p:nvSpPr>
        <p:spPr>
          <a:xfrm>
            <a:off x="8696160" y="6492960"/>
            <a:ext cx="44784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3C8C1ADE-B19F-4213-8BD1-1BEFA2507C67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pic>
        <p:nvPicPr>
          <p:cNvPr id="9" name="Immagine 17">
            <a:extLst>
              <a:ext uri="{FF2B5EF4-FFF2-40B4-BE49-F238E27FC236}">
                <a16:creationId xmlns:a16="http://schemas.microsoft.com/office/drawing/2014/main" id="{954CF512-7189-47BF-94FD-93B9A6EB3DC8}"/>
              </a:ext>
            </a:extLst>
          </p:cNvPr>
          <p:cNvPicPr/>
          <p:nvPr userDrawn="1"/>
        </p:nvPicPr>
        <p:blipFill>
          <a:blip r:embed="rId14"/>
          <a:stretch/>
        </p:blipFill>
        <p:spPr>
          <a:xfrm>
            <a:off x="5916304" y="6048391"/>
            <a:ext cx="1435551" cy="630430"/>
          </a:xfrm>
          <a:prstGeom prst="rect">
            <a:avLst/>
          </a:prstGeom>
          <a:ln w="12600">
            <a:noFill/>
          </a:ln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7399DA31-FB03-4C19-8147-6E54F247D501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89" y="6040538"/>
            <a:ext cx="3191311" cy="6349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400" b="0" strike="noStrike" spc="-1">
                <a:solidFill>
                  <a:srgbClr val="000000"/>
                </a:solidFill>
                <a:latin typeface="Calibri Light"/>
              </a:rPr>
              <a:t>Fare clic per modificare lo stile del titolo dello schema</a:t>
            </a:r>
            <a:endParaRPr lang="it-IT" sz="4400" b="0" strike="noStrike" spc="-1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title"/>
          </p:nvPr>
        </p:nvSpPr>
        <p:spPr>
          <a:xfrm>
            <a:off x="628560" y="1825560"/>
            <a:ext cx="3886200" cy="4351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Fare clic per modificare gli stili del testo dello schema</a:t>
            </a:r>
            <a:r>
              <a:t/>
            </a:r>
            <a:br/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Secondo livello</a:t>
            </a:r>
            <a:r>
              <a:t/>
            </a:r>
            <a:br/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Terzo livello</a:t>
            </a:r>
            <a:r>
              <a:t/>
            </a:r>
            <a:br/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Quarto livello</a:t>
            </a:r>
            <a:r>
              <a:t/>
            </a:r>
            <a:br/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Quinto livello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title"/>
          </p:nvPr>
        </p:nvSpPr>
        <p:spPr>
          <a:xfrm>
            <a:off x="4629240" y="1825560"/>
            <a:ext cx="3886200" cy="4351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Fare clic per modificare gli stili del testo dello schema</a:t>
            </a:r>
            <a:r>
              <a:t/>
            </a:r>
            <a:br/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Secondo livello</a:t>
            </a:r>
            <a:r>
              <a:t/>
            </a:r>
            <a:br/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Terzo livello</a:t>
            </a:r>
            <a:r>
              <a:t/>
            </a:r>
            <a:br/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Quarto livello</a:t>
            </a:r>
            <a:r>
              <a:t/>
            </a:r>
            <a:br/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Quinto livello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72" name="PlaceHolder 4"/>
          <p:cNvSpPr>
            <a:spLocks noGrp="1"/>
          </p:cNvSpPr>
          <p:nvPr>
            <p:ph type="sldNum"/>
          </p:nvPr>
        </p:nvSpPr>
        <p:spPr>
          <a:xfrm>
            <a:off x="8696160" y="6492960"/>
            <a:ext cx="44784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0CD85B75-B830-457C-8034-C8B92B552BC9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173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  <p:pic>
        <p:nvPicPr>
          <p:cNvPr id="11" name="Immagine 17">
            <a:extLst>
              <a:ext uri="{FF2B5EF4-FFF2-40B4-BE49-F238E27FC236}">
                <a16:creationId xmlns:a16="http://schemas.microsoft.com/office/drawing/2014/main" id="{07D65BCA-E6E4-448B-9D77-AAA3D18BC2CA}"/>
              </a:ext>
            </a:extLst>
          </p:cNvPr>
          <p:cNvPicPr/>
          <p:nvPr userDrawn="1"/>
        </p:nvPicPr>
        <p:blipFill>
          <a:blip r:embed="rId14"/>
          <a:stretch/>
        </p:blipFill>
        <p:spPr>
          <a:xfrm>
            <a:off x="5916304" y="6048391"/>
            <a:ext cx="1435551" cy="630430"/>
          </a:xfrm>
          <a:prstGeom prst="rect">
            <a:avLst/>
          </a:prstGeom>
          <a:ln w="12600">
            <a:noFill/>
          </a:ln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45982BA4-0731-4076-B6C0-3C79BB40D47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89" y="6040538"/>
            <a:ext cx="3191311" cy="6349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630000" y="365040"/>
            <a:ext cx="7886880" cy="1325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400" b="0" strike="noStrike" spc="-1">
                <a:solidFill>
                  <a:srgbClr val="000000"/>
                </a:solidFill>
                <a:latin typeface="Calibri Light"/>
              </a:rPr>
              <a:t>Fare clic per modificare lo stile del titolo dello schema</a:t>
            </a:r>
            <a:endParaRPr lang="it-IT" sz="4400" b="0" strike="noStrike" spc="-1">
              <a:latin typeface="Arial"/>
            </a:endParaRPr>
          </a:p>
        </p:txBody>
      </p:sp>
      <p:sp>
        <p:nvSpPr>
          <p:cNvPr id="214" name="PlaceHolder 2"/>
          <p:cNvSpPr>
            <a:spLocks noGrp="1"/>
          </p:cNvSpPr>
          <p:nvPr>
            <p:ph type="body"/>
          </p:nvPr>
        </p:nvSpPr>
        <p:spPr>
          <a:xfrm>
            <a:off x="630000" y="1681200"/>
            <a:ext cx="3868200" cy="8240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1" strike="noStrike" spc="-1">
                <a:solidFill>
                  <a:srgbClr val="000000"/>
                </a:solidFill>
                <a:latin typeface="Calibri"/>
              </a:rPr>
              <a:t>Fare clic per modificare gli stili del testo dello schema</a:t>
            </a:r>
            <a:endParaRPr lang="it-IT" sz="2400" b="0" strike="noStrike" spc="-1">
              <a:latin typeface="Arial"/>
            </a:endParaRPr>
          </a:p>
        </p:txBody>
      </p:sp>
      <p:sp>
        <p:nvSpPr>
          <p:cNvPr id="215" name="PlaceHolder 3"/>
          <p:cNvSpPr>
            <a:spLocks noGrp="1"/>
          </p:cNvSpPr>
          <p:nvPr>
            <p:ph type="title"/>
          </p:nvPr>
        </p:nvSpPr>
        <p:spPr>
          <a:xfrm>
            <a:off x="630000" y="2505240"/>
            <a:ext cx="3868200" cy="3684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Fare clic per modificare gli stili del testo dello schema</a:t>
            </a:r>
            <a:r>
              <a:t/>
            </a:r>
            <a:br/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Secondo livello</a:t>
            </a:r>
            <a:r>
              <a:t/>
            </a:r>
            <a:br/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Terzo livello</a:t>
            </a:r>
            <a:r>
              <a:t/>
            </a:r>
            <a:br/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Quarto livello</a:t>
            </a:r>
            <a:r>
              <a:t/>
            </a:r>
            <a:br/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Quinto livello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16" name="PlaceHolder 4"/>
          <p:cNvSpPr>
            <a:spLocks noGrp="1"/>
          </p:cNvSpPr>
          <p:nvPr>
            <p:ph type="body"/>
          </p:nvPr>
        </p:nvSpPr>
        <p:spPr>
          <a:xfrm>
            <a:off x="4629240" y="1681200"/>
            <a:ext cx="3887280" cy="8240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it-IT" sz="2400" b="1" strike="noStrike" spc="-1">
                <a:solidFill>
                  <a:srgbClr val="000000"/>
                </a:solidFill>
                <a:latin typeface="Calibri"/>
              </a:rPr>
              <a:t>Fare clic per modificare gli stili del testo dello schema</a:t>
            </a:r>
            <a:endParaRPr lang="it-IT" sz="2400" b="0" strike="noStrike" spc="-1">
              <a:latin typeface="Arial"/>
            </a:endParaRPr>
          </a:p>
        </p:txBody>
      </p:sp>
      <p:sp>
        <p:nvSpPr>
          <p:cNvPr id="217" name="PlaceHolder 5"/>
          <p:cNvSpPr>
            <a:spLocks noGrp="1"/>
          </p:cNvSpPr>
          <p:nvPr>
            <p:ph type="title"/>
          </p:nvPr>
        </p:nvSpPr>
        <p:spPr>
          <a:xfrm>
            <a:off x="4629240" y="2505240"/>
            <a:ext cx="3887280" cy="3684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Fare clic per modificare gli stili del testo dello schema</a:t>
            </a:r>
            <a:r>
              <a:t/>
            </a:r>
            <a:br/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Secondo livello</a:t>
            </a:r>
            <a:r>
              <a:t/>
            </a:r>
            <a:br/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Terzo livello</a:t>
            </a:r>
            <a:r>
              <a:t/>
            </a:r>
            <a:br/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Quarto livello</a:t>
            </a:r>
            <a:r>
              <a:t/>
            </a:r>
            <a:br/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Quinto livello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18" name="PlaceHolder 6"/>
          <p:cNvSpPr>
            <a:spLocks noGrp="1"/>
          </p:cNvSpPr>
          <p:nvPr>
            <p:ph type="sldNum"/>
          </p:nvPr>
        </p:nvSpPr>
        <p:spPr>
          <a:xfrm>
            <a:off x="8696160" y="6492960"/>
            <a:ext cx="44784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1B0ADF42-8CCF-452A-9E23-7CC49A6ACB8D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pic>
        <p:nvPicPr>
          <p:cNvPr id="12" name="Immagine 17">
            <a:extLst>
              <a:ext uri="{FF2B5EF4-FFF2-40B4-BE49-F238E27FC236}">
                <a16:creationId xmlns:a16="http://schemas.microsoft.com/office/drawing/2014/main" id="{5E02E4E5-1CCD-4727-ABD3-5FA25BAEB279}"/>
              </a:ext>
            </a:extLst>
          </p:cNvPr>
          <p:cNvPicPr/>
          <p:nvPr userDrawn="1"/>
        </p:nvPicPr>
        <p:blipFill>
          <a:blip r:embed="rId14"/>
          <a:stretch/>
        </p:blipFill>
        <p:spPr>
          <a:xfrm>
            <a:off x="5916304" y="6048391"/>
            <a:ext cx="1435551" cy="630430"/>
          </a:xfrm>
          <a:prstGeom prst="rect">
            <a:avLst/>
          </a:prstGeom>
          <a:ln w="12600">
            <a:noFill/>
          </a:ln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A74B964D-26FB-4487-89D6-7B42108C78FD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89" y="6040538"/>
            <a:ext cx="3191311" cy="6349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4400" b="0" strike="noStrike" spc="-1">
                <a:solidFill>
                  <a:srgbClr val="000000"/>
                </a:solidFill>
                <a:latin typeface="Calibri Light"/>
              </a:rPr>
              <a:t>Fare clic per modificare lo stile del titolo dello schema</a:t>
            </a:r>
            <a:endParaRPr lang="it-IT" sz="4400" b="0" strike="noStrike" spc="-1">
              <a:latin typeface="Arial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 type="sldNum"/>
          </p:nvPr>
        </p:nvSpPr>
        <p:spPr>
          <a:xfrm>
            <a:off x="8696160" y="6492960"/>
            <a:ext cx="44784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5828A727-698B-40AC-A52C-5FACEB0EE842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260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  <p:pic>
        <p:nvPicPr>
          <p:cNvPr id="9" name="Immagine 17">
            <a:extLst>
              <a:ext uri="{FF2B5EF4-FFF2-40B4-BE49-F238E27FC236}">
                <a16:creationId xmlns:a16="http://schemas.microsoft.com/office/drawing/2014/main" id="{D81E8FF8-AD10-477F-8184-66B51C1523E7}"/>
              </a:ext>
            </a:extLst>
          </p:cNvPr>
          <p:cNvPicPr/>
          <p:nvPr userDrawn="1"/>
        </p:nvPicPr>
        <p:blipFill>
          <a:blip r:embed="rId14"/>
          <a:stretch/>
        </p:blipFill>
        <p:spPr>
          <a:xfrm>
            <a:off x="5916304" y="6048391"/>
            <a:ext cx="1435551" cy="630430"/>
          </a:xfrm>
          <a:prstGeom prst="rect">
            <a:avLst/>
          </a:prstGeom>
          <a:ln w="12600">
            <a:noFill/>
          </a:ln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B668C300-4CE6-4DB6-878E-47BF2DA84F3B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89" y="6040538"/>
            <a:ext cx="3191311" cy="6349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 type="sldNum"/>
          </p:nvPr>
        </p:nvSpPr>
        <p:spPr>
          <a:xfrm>
            <a:off x="8696160" y="6492960"/>
            <a:ext cx="44784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DAD7BDC1-45C3-4DF1-8DBD-00E752BE8F44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301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30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  <p:pic>
        <p:nvPicPr>
          <p:cNvPr id="9" name="Immagine 17">
            <a:extLst>
              <a:ext uri="{FF2B5EF4-FFF2-40B4-BE49-F238E27FC236}">
                <a16:creationId xmlns:a16="http://schemas.microsoft.com/office/drawing/2014/main" id="{81F7B797-F1D8-410A-8CEF-2A4EF0EF6BF9}"/>
              </a:ext>
            </a:extLst>
          </p:cNvPr>
          <p:cNvPicPr/>
          <p:nvPr userDrawn="1"/>
        </p:nvPicPr>
        <p:blipFill>
          <a:blip r:embed="rId14"/>
          <a:stretch/>
        </p:blipFill>
        <p:spPr>
          <a:xfrm>
            <a:off x="5916304" y="6048391"/>
            <a:ext cx="1435551" cy="630430"/>
          </a:xfrm>
          <a:prstGeom prst="rect">
            <a:avLst/>
          </a:prstGeom>
          <a:ln w="12600">
            <a:noFill/>
          </a:ln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E5574BF2-F608-4750-936A-67051A535831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89" y="6040538"/>
            <a:ext cx="3191311" cy="6349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title"/>
          </p:nvPr>
        </p:nvSpPr>
        <p:spPr>
          <a:xfrm>
            <a:off x="630000" y="457200"/>
            <a:ext cx="2949120" cy="160020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it-IT" sz="3200" b="0" strike="noStrike" spc="-1">
                <a:solidFill>
                  <a:srgbClr val="000000"/>
                </a:solidFill>
                <a:latin typeface="Calibri Light"/>
              </a:rPr>
              <a:t>Fare clic per modificare lo stile del titolo dello schema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346" name="PlaceHolder 2"/>
          <p:cNvSpPr>
            <a:spLocks noGrp="1"/>
          </p:cNvSpPr>
          <p:nvPr>
            <p:ph type="title"/>
          </p:nvPr>
        </p:nvSpPr>
        <p:spPr>
          <a:xfrm>
            <a:off x="3887280" y="987480"/>
            <a:ext cx="4629240" cy="48736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3200" b="0" strike="noStrike" spc="-1">
                <a:solidFill>
                  <a:srgbClr val="000000"/>
                </a:solidFill>
                <a:latin typeface="Calibri"/>
              </a:rPr>
              <a:t>Fare clic per modificare gli stili del testo dello schema</a:t>
            </a:r>
            <a:r>
              <a:t/>
            </a:r>
            <a:br/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Secondo livello</a:t>
            </a:r>
            <a:r>
              <a:t/>
            </a:r>
            <a:br/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Terzo livello</a:t>
            </a:r>
            <a:r>
              <a:t/>
            </a:r>
            <a:br/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Quarto livello</a:t>
            </a:r>
            <a:r>
              <a:t/>
            </a:r>
            <a:br/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Quinto livello</a:t>
            </a:r>
            <a:endParaRPr lang="it-IT" sz="2000" b="0" strike="noStrike" spc="-1">
              <a:latin typeface="Arial"/>
            </a:endParaRPr>
          </a:p>
        </p:txBody>
      </p:sp>
      <p:sp>
        <p:nvSpPr>
          <p:cNvPr id="347" name="PlaceHolder 3"/>
          <p:cNvSpPr>
            <a:spLocks noGrp="1"/>
          </p:cNvSpPr>
          <p:nvPr>
            <p:ph type="body"/>
          </p:nvPr>
        </p:nvSpPr>
        <p:spPr>
          <a:xfrm>
            <a:off x="630000" y="2057400"/>
            <a:ext cx="2949120" cy="38116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2000" indent="-324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600" b="0" strike="noStrike" spc="-1">
                <a:solidFill>
                  <a:srgbClr val="000000"/>
                </a:solidFill>
                <a:latin typeface="Calibri"/>
              </a:rPr>
              <a:t>Fare clic per modificare gli stili del testo dello schema</a:t>
            </a:r>
            <a:endParaRPr lang="it-IT" sz="1600" b="0" strike="noStrike" spc="-1">
              <a:latin typeface="Arial"/>
            </a:endParaRPr>
          </a:p>
        </p:txBody>
      </p:sp>
      <p:sp>
        <p:nvSpPr>
          <p:cNvPr id="348" name="PlaceHolder 4"/>
          <p:cNvSpPr>
            <a:spLocks noGrp="1"/>
          </p:cNvSpPr>
          <p:nvPr>
            <p:ph type="sldNum"/>
          </p:nvPr>
        </p:nvSpPr>
        <p:spPr>
          <a:xfrm>
            <a:off x="8696160" y="6492960"/>
            <a:ext cx="447840" cy="36504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7874DC79-221A-464C-9AF1-F61161AAA534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pic>
        <p:nvPicPr>
          <p:cNvPr id="10" name="Immagine 17">
            <a:extLst>
              <a:ext uri="{FF2B5EF4-FFF2-40B4-BE49-F238E27FC236}">
                <a16:creationId xmlns:a16="http://schemas.microsoft.com/office/drawing/2014/main" id="{172D5C9C-63BD-4FAF-BB19-2E44BD5A56D3}"/>
              </a:ext>
            </a:extLst>
          </p:cNvPr>
          <p:cNvPicPr/>
          <p:nvPr userDrawn="1"/>
        </p:nvPicPr>
        <p:blipFill>
          <a:blip r:embed="rId14"/>
          <a:stretch/>
        </p:blipFill>
        <p:spPr>
          <a:xfrm>
            <a:off x="5916304" y="6048391"/>
            <a:ext cx="1435551" cy="630430"/>
          </a:xfrm>
          <a:prstGeom prst="rect">
            <a:avLst/>
          </a:prstGeom>
          <a:ln w="12600">
            <a:noFill/>
          </a:ln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B18C2CBD-5852-4315-8020-DDC01BD2A6D1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89" y="6040538"/>
            <a:ext cx="3191311" cy="6349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TextShape 1"/>
          <p:cNvSpPr txBox="1"/>
          <p:nvPr/>
        </p:nvSpPr>
        <p:spPr>
          <a:xfrm>
            <a:off x="0" y="720000"/>
            <a:ext cx="9144000" cy="2790000"/>
          </a:xfrm>
          <a:prstGeom prst="rect">
            <a:avLst/>
          </a:prstGeom>
          <a:noFill/>
          <a:ln w="12600"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90000"/>
              </a:lnSpc>
            </a:pPr>
            <a:r>
              <a:rPr lang="it-IT" sz="4800" b="1" i="1" strike="noStrike" spc="-1" dirty="0">
                <a:solidFill>
                  <a:srgbClr val="0070C0"/>
                </a:solidFill>
                <a:latin typeface="Gill Sans MT"/>
              </a:rPr>
              <a:t>HIGHTECH E </a:t>
            </a:r>
            <a:r>
              <a:rPr sz="4800" dirty="0"/>
              <a:t/>
            </a:r>
            <a:br>
              <a:rPr sz="4800" dirty="0"/>
            </a:br>
            <a:r>
              <a:rPr lang="it-IT" sz="4800" b="1" i="1" strike="noStrike" spc="-1" dirty="0">
                <a:solidFill>
                  <a:srgbClr val="0070C0"/>
                </a:solidFill>
                <a:latin typeface="Gill Sans MT"/>
              </a:rPr>
              <a:t>BIOHIGHTECH </a:t>
            </a:r>
            <a:r>
              <a:rPr sz="4800" dirty="0"/>
              <a:t/>
            </a:r>
            <a:br>
              <a:rPr sz="4800" dirty="0"/>
            </a:br>
            <a:r>
              <a:rPr lang="it-IT" sz="4800" b="1" i="1" strike="noStrike" spc="-1" dirty="0">
                <a:solidFill>
                  <a:srgbClr val="0070C0"/>
                </a:solidFill>
                <a:latin typeface="Gill Sans MT"/>
              </a:rPr>
              <a:t> INCENTIVI ALLE MPMI </a:t>
            </a:r>
            <a:r>
              <a:rPr sz="4800" dirty="0"/>
              <a:t/>
            </a:r>
            <a:br>
              <a:rPr sz="4800" dirty="0"/>
            </a:br>
            <a:r>
              <a:rPr lang="it-IT" sz="4800" b="1" i="1" strike="noStrike" spc="-1" dirty="0">
                <a:solidFill>
                  <a:srgbClr val="0070C0"/>
                </a:solidFill>
                <a:latin typeface="Gill Sans MT"/>
              </a:rPr>
              <a:t>NUOVE ED ESISTENTI</a:t>
            </a:r>
            <a:endParaRPr lang="it-IT" sz="4800" b="0" strike="noStrike" spc="-1" dirty="0">
              <a:latin typeface="Arial"/>
            </a:endParaRPr>
          </a:p>
        </p:txBody>
      </p:sp>
      <p:sp>
        <p:nvSpPr>
          <p:cNvPr id="515" name="TextShape 2"/>
          <p:cNvSpPr txBox="1"/>
          <p:nvPr/>
        </p:nvSpPr>
        <p:spPr>
          <a:xfrm>
            <a:off x="0" y="3596940"/>
            <a:ext cx="9144000" cy="617400"/>
          </a:xfrm>
          <a:prstGeom prst="rect">
            <a:avLst/>
          </a:prstGeom>
          <a:noFill/>
          <a:ln w="12600"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it-IT" sz="3200" b="1" strike="noStrike" spc="-1" dirty="0">
                <a:solidFill>
                  <a:srgbClr val="000000"/>
                </a:solidFill>
                <a:latin typeface="Gill Sans MT"/>
              </a:rPr>
              <a:t>Presentazione del bando</a:t>
            </a:r>
            <a:endParaRPr lang="it-IT" sz="3200" b="0" strike="noStrike" spc="-1" dirty="0">
              <a:latin typeface="Arial"/>
            </a:endParaRPr>
          </a:p>
        </p:txBody>
      </p:sp>
      <p:sp>
        <p:nvSpPr>
          <p:cNvPr id="516" name="TextShape 3"/>
          <p:cNvSpPr txBox="1"/>
          <p:nvPr/>
        </p:nvSpPr>
        <p:spPr>
          <a:xfrm>
            <a:off x="8789040" y="6465240"/>
            <a:ext cx="354960" cy="36504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5DCEA3A9-6B24-48B8-AF48-D238115716D8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1</a:t>
            </a:fld>
            <a:endParaRPr lang="it-IT" sz="1200" b="0" strike="noStrike" spc="-1">
              <a:latin typeface="Arial"/>
            </a:endParaRPr>
          </a:p>
        </p:txBody>
      </p:sp>
      <p:sp>
        <p:nvSpPr>
          <p:cNvPr id="517" name="TextShape 4"/>
          <p:cNvSpPr txBox="1"/>
          <p:nvPr/>
        </p:nvSpPr>
        <p:spPr>
          <a:xfrm>
            <a:off x="4937400" y="5016600"/>
            <a:ext cx="3851640" cy="46152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2400" b="0" strike="noStrike" spc="-1" dirty="0">
                <a:solidFill>
                  <a:srgbClr val="000000"/>
                </a:solidFill>
                <a:latin typeface="Gill Sans MT"/>
              </a:rPr>
              <a:t>Trieste, 15 giugno 2021</a:t>
            </a:r>
            <a:endParaRPr lang="it-IT" sz="2400" b="0" strike="noStrike" spc="-1" dirty="0">
              <a:latin typeface="Arial"/>
            </a:endParaRPr>
          </a:p>
        </p:txBody>
      </p:sp>
      <p:sp>
        <p:nvSpPr>
          <p:cNvPr id="6" name="TextShape 2"/>
          <p:cNvSpPr txBox="1"/>
          <p:nvPr/>
        </p:nvSpPr>
        <p:spPr>
          <a:xfrm>
            <a:off x="0" y="4188420"/>
            <a:ext cx="9144000" cy="617400"/>
          </a:xfrm>
          <a:prstGeom prst="rect">
            <a:avLst/>
          </a:prstGeom>
          <a:noFill/>
          <a:ln w="12600"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it-IT" sz="1600" b="1" strike="noStrike" spc="-1" dirty="0" smtClean="0">
                <a:solidFill>
                  <a:schemeClr val="accent1"/>
                </a:solidFill>
                <a:latin typeface="Gill Sans MT"/>
              </a:rPr>
              <a:t>Asse IV: Sviluppo urbano – Azione 4.2 – Linea d’intervento 4.2b</a:t>
            </a:r>
            <a:endParaRPr lang="it-IT" sz="1600" b="0" strike="noStrike" spc="-1" dirty="0">
              <a:solidFill>
                <a:schemeClr val="accent1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TextShape 1"/>
          <p:cNvSpPr txBox="1"/>
          <p:nvPr/>
        </p:nvSpPr>
        <p:spPr>
          <a:xfrm>
            <a:off x="8742240" y="6492960"/>
            <a:ext cx="401760" cy="36504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3774BBEC-C384-4133-A2E4-F3343309EE1E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10</a:t>
            </a:fld>
            <a:endParaRPr lang="it-IT" sz="1200" b="0" strike="noStrike" spc="-1">
              <a:latin typeface="Arial"/>
            </a:endParaRPr>
          </a:p>
        </p:txBody>
      </p:sp>
      <p:sp>
        <p:nvSpPr>
          <p:cNvPr id="547" name="TextShape 2"/>
          <p:cNvSpPr txBox="1"/>
          <p:nvPr/>
        </p:nvSpPr>
        <p:spPr>
          <a:xfrm>
            <a:off x="0" y="1884600"/>
            <a:ext cx="9144000" cy="283500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150000"/>
              </a:lnSpc>
            </a:pPr>
            <a:r>
              <a:rPr lang="it-IT" sz="6600" b="1" i="1" strike="noStrike" spc="-1" dirty="0">
                <a:solidFill>
                  <a:srgbClr val="0070C0"/>
                </a:solidFill>
                <a:latin typeface="Gill Sans MT"/>
              </a:rPr>
              <a:t>GRAZIE PER L’ATTENZIONE</a:t>
            </a:r>
            <a:endParaRPr lang="it-IT" sz="6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TextShape 1"/>
          <p:cNvSpPr txBox="1"/>
          <p:nvPr/>
        </p:nvSpPr>
        <p:spPr>
          <a:xfrm>
            <a:off x="0" y="234720"/>
            <a:ext cx="9144000" cy="2069280"/>
          </a:xfrm>
          <a:prstGeom prst="rect">
            <a:avLst/>
          </a:prstGeom>
          <a:noFill/>
          <a:ln w="12600"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90000"/>
              </a:lnSpc>
            </a:pPr>
            <a:r>
              <a:rPr lang="it-IT" sz="2400" b="1" i="1" strike="noStrike" spc="-1" dirty="0">
                <a:solidFill>
                  <a:srgbClr val="0070C0"/>
                </a:solidFill>
                <a:latin typeface="Gill Sans MT"/>
              </a:rPr>
              <a:t>FONTE DI FINANZIAMENTO E DOTAZIONE FINANZIARIA </a:t>
            </a:r>
            <a:r>
              <a:rPr dirty="0"/>
              <a:t/>
            </a:r>
            <a:br>
              <a:rPr dirty="0"/>
            </a:br>
            <a:r>
              <a:rPr lang="it-IT" sz="2400" b="1" i="1" strike="noStrike" spc="-1" dirty="0">
                <a:solidFill>
                  <a:srgbClr val="0070C0"/>
                </a:solidFill>
                <a:latin typeface="Gill Sans MT"/>
              </a:rPr>
              <a:t>ASSE IV «SVILUPPO URBANO» AZIONE 4.2 </a:t>
            </a:r>
            <a:r>
              <a:rPr dirty="0"/>
              <a:t/>
            </a:r>
            <a:br>
              <a:rPr dirty="0"/>
            </a:br>
            <a:r>
              <a:rPr lang="it-IT" sz="2400" b="1" i="1" strike="noStrike" spc="-1" dirty="0">
                <a:solidFill>
                  <a:srgbClr val="0070C0"/>
                </a:solidFill>
                <a:latin typeface="Gill Sans MT"/>
              </a:rPr>
              <a:t>«SOSTEGNO AL RIPOSIZIONAMENTO COMPETITIVO, ALLA </a:t>
            </a:r>
            <a:r>
              <a:rPr lang="it-IT" sz="2400" b="1" i="1" strike="noStrike" spc="-1">
                <a:solidFill>
                  <a:srgbClr val="0070C0"/>
                </a:solidFill>
                <a:latin typeface="Gill Sans MT"/>
              </a:rPr>
              <a:t>CAPACITÀ DI ADATTAMENTO </a:t>
            </a:r>
            <a:r>
              <a:rPr lang="it-IT" sz="2400" b="1" i="1" strike="noStrike" spc="-1" dirty="0">
                <a:solidFill>
                  <a:srgbClr val="0070C0"/>
                </a:solidFill>
                <a:latin typeface="Gill Sans MT"/>
              </a:rPr>
              <a:t>AL MERCATO, ALL’ATTRATTIVITÀ PER POTENZIALI INVESTITORI, DEI SISTEMI IMPRENDITORIALI DELIMITATI TERRITORIALMENTE»</a:t>
            </a:r>
            <a:endParaRPr lang="it-IT" sz="2400" b="0" strike="noStrike" spc="-1" dirty="0">
              <a:latin typeface="Arial"/>
            </a:endParaRPr>
          </a:p>
        </p:txBody>
      </p:sp>
      <p:sp>
        <p:nvSpPr>
          <p:cNvPr id="519" name="TextShape 2"/>
          <p:cNvSpPr txBox="1"/>
          <p:nvPr/>
        </p:nvSpPr>
        <p:spPr>
          <a:xfrm>
            <a:off x="0" y="2520000"/>
            <a:ext cx="9144000" cy="3600000"/>
          </a:xfrm>
          <a:prstGeom prst="rect">
            <a:avLst/>
          </a:prstGeom>
          <a:noFill/>
          <a:ln w="1260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it-IT" sz="26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Il duplice obiettivo dell’Azione 4.2: </a:t>
            </a:r>
            <a:endParaRPr lang="it-IT" sz="2600" b="0" strike="noStrike" spc="-1" dirty="0">
              <a:latin typeface="Arial"/>
            </a:endParaRPr>
          </a:p>
          <a:p>
            <a:pPr marL="144000" indent="-14400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it-IT" sz="2600" b="1" spc="-1">
                <a:solidFill>
                  <a:srgbClr val="FF0000"/>
                </a:solidFill>
                <a:latin typeface="Gill Sans MT"/>
                <a:ea typeface="Microsoft YaHei"/>
              </a:rPr>
              <a:t>Linea d’intervento </a:t>
            </a:r>
            <a:r>
              <a:rPr lang="it-IT" sz="2600" b="1" spc="-1" smtClean="0">
                <a:solidFill>
                  <a:srgbClr val="FF0000"/>
                </a:solidFill>
                <a:latin typeface="Gill Sans MT"/>
                <a:ea typeface="Microsoft YaHei"/>
              </a:rPr>
              <a:t>4.2.a</a:t>
            </a:r>
            <a:r>
              <a:rPr lang="it-IT" sz="2600" b="0" strike="noStrike" spc="-1" smtClean="0">
                <a:solidFill>
                  <a:srgbClr val="000000"/>
                </a:solidFill>
                <a:latin typeface="Gill Sans MT"/>
                <a:ea typeface="Microsoft YaHei"/>
              </a:rPr>
              <a:t>:  </a:t>
            </a:r>
            <a:r>
              <a:rPr lang="it-IT" sz="26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Allestimento ed animazione dell’</a:t>
            </a:r>
            <a:r>
              <a:rPr lang="it-IT" sz="2600" b="0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Urban Center</a:t>
            </a:r>
            <a:r>
              <a:rPr lang="it-IT" sz="26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 + bando per l’individuazione delle imprese da insediare nell’Urban Center</a:t>
            </a:r>
            <a:endParaRPr lang="it-IT" sz="2600" b="0" strike="noStrike" spc="-1" dirty="0">
              <a:latin typeface="Arial"/>
            </a:endParaRPr>
          </a:p>
          <a:p>
            <a:pPr marL="144000" indent="-14400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it-IT" sz="2600" b="1" strike="noStrike" spc="-1" dirty="0" smtClean="0">
                <a:solidFill>
                  <a:srgbClr val="FF0000"/>
                </a:solidFill>
                <a:latin typeface="Gill Sans MT"/>
                <a:ea typeface="Microsoft YaHei"/>
              </a:rPr>
              <a:t>Linea d’intervento </a:t>
            </a:r>
            <a:r>
              <a:rPr lang="it-IT" sz="2600" b="1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4.2.b</a:t>
            </a:r>
            <a:r>
              <a:rPr lang="it-IT" sz="2600" b="1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:  Aiuti alle imprese: </a:t>
            </a:r>
            <a:r>
              <a:rPr lang="it-IT" sz="2600" b="1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bando</a:t>
            </a:r>
            <a:r>
              <a:rPr lang="it-IT" sz="2600" b="1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 per i settori </a:t>
            </a:r>
            <a:r>
              <a:rPr lang="it-IT" sz="2600" b="1" strike="noStrike" spc="-1" dirty="0" err="1">
                <a:solidFill>
                  <a:srgbClr val="000000"/>
                </a:solidFill>
                <a:latin typeface="Gill Sans MT"/>
                <a:ea typeface="Microsoft YaHei"/>
              </a:rPr>
              <a:t>HighTech</a:t>
            </a:r>
            <a:r>
              <a:rPr lang="it-IT" sz="2600" b="1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 e </a:t>
            </a:r>
            <a:r>
              <a:rPr lang="it-IT" sz="2600" b="1" strike="noStrike" spc="-1" dirty="0" err="1">
                <a:solidFill>
                  <a:srgbClr val="000000"/>
                </a:solidFill>
                <a:latin typeface="Gill Sans MT"/>
                <a:ea typeface="Microsoft YaHei"/>
              </a:rPr>
              <a:t>BioHighTech</a:t>
            </a:r>
            <a:endParaRPr lang="it-IT" sz="2600" b="0" strike="noStrike" spc="-1" dirty="0">
              <a:latin typeface="Arial"/>
            </a:endParaRPr>
          </a:p>
          <a:p>
            <a:pPr marL="343080" lvl="1">
              <a:lnSpc>
                <a:spcPct val="90000"/>
              </a:lnSpc>
            </a:pPr>
            <a:r>
              <a:rPr lang="it-IT" sz="26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 </a:t>
            </a:r>
            <a:endParaRPr lang="it-IT" sz="2600" b="0" strike="noStrike" spc="-1" dirty="0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414"/>
              </a:spcBef>
            </a:pPr>
            <a:r>
              <a:rPr lang="it-IT" sz="26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Valore </a:t>
            </a:r>
            <a:r>
              <a:rPr lang="it-IT" sz="2600" b="0" strike="noStrike" spc="-1" dirty="0" smtClean="0">
                <a:solidFill>
                  <a:srgbClr val="000000"/>
                </a:solidFill>
                <a:latin typeface="Gill Sans MT"/>
                <a:ea typeface="Microsoft YaHei"/>
              </a:rPr>
              <a:t>della Linea d’intervento </a:t>
            </a:r>
            <a:r>
              <a:rPr lang="it-IT" sz="26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4.2.b: </a:t>
            </a:r>
            <a:r>
              <a:rPr lang="it-IT" sz="2600" b="1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€ 2.000.000,00</a:t>
            </a:r>
            <a:r>
              <a:rPr lang="it-IT" sz="2600" b="1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 </a:t>
            </a:r>
            <a:r>
              <a:rPr lang="it-IT" sz="26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(due milioni/00) tra fondi comunitari, nazionali e regionali</a:t>
            </a:r>
            <a:endParaRPr lang="it-IT" sz="2600" b="0" strike="noStrike" spc="-1" dirty="0">
              <a:latin typeface="Arial"/>
            </a:endParaRPr>
          </a:p>
        </p:txBody>
      </p:sp>
      <p:sp>
        <p:nvSpPr>
          <p:cNvPr id="520" name="TextShape 3"/>
          <p:cNvSpPr txBox="1"/>
          <p:nvPr/>
        </p:nvSpPr>
        <p:spPr>
          <a:xfrm>
            <a:off x="8789040" y="6492960"/>
            <a:ext cx="354960" cy="36504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12D2C64A-67C1-498B-9A82-0429FA56508E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2</a:t>
            </a:fld>
            <a:endParaRPr lang="it-IT" sz="1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extShape 1"/>
          <p:cNvSpPr txBox="1"/>
          <p:nvPr/>
        </p:nvSpPr>
        <p:spPr>
          <a:xfrm>
            <a:off x="14760" y="244800"/>
            <a:ext cx="9144000" cy="576000"/>
          </a:xfrm>
          <a:prstGeom prst="rect">
            <a:avLst/>
          </a:prstGeom>
          <a:noFill/>
          <a:ln w="12600"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90000"/>
              </a:lnSpc>
            </a:pPr>
            <a:r>
              <a:rPr lang="it-IT" sz="2800" b="1" i="1" strike="noStrike" spc="-1" dirty="0">
                <a:solidFill>
                  <a:srgbClr val="0070C0"/>
                </a:solidFill>
                <a:latin typeface="Gill Sans MT"/>
              </a:rPr>
              <a:t>BENEFICIARI</a:t>
            </a:r>
            <a:endParaRPr lang="it-IT" sz="2800" b="0" strike="noStrike" spc="-1" dirty="0">
              <a:latin typeface="Arial"/>
            </a:endParaRPr>
          </a:p>
        </p:txBody>
      </p:sp>
      <p:sp>
        <p:nvSpPr>
          <p:cNvPr id="522" name="TextShape 2"/>
          <p:cNvSpPr txBox="1"/>
          <p:nvPr/>
        </p:nvSpPr>
        <p:spPr>
          <a:xfrm>
            <a:off x="12972" y="857160"/>
            <a:ext cx="9144000" cy="1438920"/>
          </a:xfrm>
          <a:prstGeom prst="rect">
            <a:avLst/>
          </a:prstGeom>
          <a:noFill/>
          <a:ln w="12600">
            <a:noFill/>
          </a:ln>
        </p:spPr>
        <p:txBody>
          <a:bodyPr anchor="ctr">
            <a:noAutofit/>
          </a:bodyPr>
          <a:lstStyle/>
          <a:p>
            <a:pPr marL="228600" indent="-22860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it-IT" sz="20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Le </a:t>
            </a:r>
            <a:r>
              <a:rPr lang="it-IT" sz="2000" b="0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MPMI</a:t>
            </a:r>
            <a:r>
              <a:rPr lang="it-IT" sz="2000" b="0" strike="noStrike" spc="-1" dirty="0">
                <a:solidFill>
                  <a:srgbClr val="C00000"/>
                </a:solidFill>
                <a:latin typeface="Gill Sans MT"/>
                <a:ea typeface="Microsoft YaHei"/>
              </a:rPr>
              <a:t> </a:t>
            </a:r>
            <a:r>
              <a:rPr lang="it-IT" sz="20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(micro, piccole e medie imprese) con </a:t>
            </a:r>
            <a:r>
              <a:rPr lang="it-IT" sz="2000" b="0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codice ATECO ammissibile </a:t>
            </a:r>
            <a:r>
              <a:rPr lang="it-IT" sz="20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ex </a:t>
            </a:r>
            <a:r>
              <a:rPr lang="it-IT" sz="2000" b="0" strike="noStrike" spc="-1" dirty="0" err="1">
                <a:solidFill>
                  <a:srgbClr val="000000"/>
                </a:solidFill>
                <a:latin typeface="Gill Sans MT"/>
                <a:ea typeface="Microsoft YaHei"/>
              </a:rPr>
              <a:t>all</a:t>
            </a:r>
            <a:r>
              <a:rPr lang="it-IT" sz="20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. A del bando dei settori </a:t>
            </a:r>
            <a:r>
              <a:rPr lang="it-IT" sz="2000" b="0" strike="noStrike" spc="-1" dirty="0" err="1">
                <a:solidFill>
                  <a:srgbClr val="FF0000"/>
                </a:solidFill>
                <a:latin typeface="Gill Sans MT"/>
                <a:ea typeface="Microsoft YaHei"/>
              </a:rPr>
              <a:t>HighTech</a:t>
            </a:r>
            <a:r>
              <a:rPr lang="it-IT" sz="2000" b="0" strike="noStrike" spc="-1" dirty="0">
                <a:solidFill>
                  <a:srgbClr val="C00000"/>
                </a:solidFill>
                <a:latin typeface="Gill Sans MT"/>
                <a:ea typeface="Microsoft YaHei"/>
              </a:rPr>
              <a:t> </a:t>
            </a:r>
            <a:r>
              <a:rPr lang="it-IT" sz="20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e </a:t>
            </a:r>
            <a:r>
              <a:rPr lang="it-IT" sz="2000" b="0" strike="noStrike" spc="-1" dirty="0" err="1">
                <a:solidFill>
                  <a:srgbClr val="FF0000"/>
                </a:solidFill>
                <a:latin typeface="Gill Sans MT"/>
                <a:ea typeface="Microsoft YaHei"/>
              </a:rPr>
              <a:t>BioHighTech</a:t>
            </a:r>
            <a:r>
              <a:rPr lang="it-IT" sz="20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:</a:t>
            </a:r>
            <a:endParaRPr lang="it-IT" sz="2000" b="0" strike="noStrike" spc="-1" dirty="0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Font typeface="Courier New"/>
              <a:buChar char="o"/>
            </a:pPr>
            <a:r>
              <a:rPr lang="it-IT" sz="2000" b="0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Esistenti, che hanno già o che costituiranno</a:t>
            </a:r>
            <a:r>
              <a:rPr lang="it-IT" sz="2000" b="0" strike="noStrike" spc="-1" dirty="0">
                <a:solidFill>
                  <a:srgbClr val="C00000"/>
                </a:solidFill>
                <a:latin typeface="Gill Sans MT"/>
                <a:ea typeface="Microsoft YaHei"/>
              </a:rPr>
              <a:t> </a:t>
            </a:r>
            <a:r>
              <a:rPr lang="it-IT" sz="20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sede legale/Unità Operativa a Trieste</a:t>
            </a:r>
            <a:endParaRPr lang="it-IT" sz="2000" b="0" strike="noStrike" spc="-1" dirty="0"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Font typeface="Courier New"/>
              <a:buChar char="o"/>
            </a:pPr>
            <a:r>
              <a:rPr lang="it-IT" sz="2000" b="0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Aspiranti che costituiranno </a:t>
            </a:r>
            <a:r>
              <a:rPr lang="it-IT" sz="20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sede legale/Unità Operativa</a:t>
            </a:r>
            <a:r>
              <a:rPr lang="it-IT" sz="2000" b="0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 </a:t>
            </a:r>
            <a:r>
              <a:rPr lang="it-IT" sz="20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a Trieste</a:t>
            </a:r>
            <a:endParaRPr lang="it-IT" sz="2000" b="0" strike="noStrike" spc="-1" dirty="0">
              <a:latin typeface="Arial"/>
            </a:endParaRPr>
          </a:p>
        </p:txBody>
      </p:sp>
      <p:sp>
        <p:nvSpPr>
          <p:cNvPr id="523" name="TextShape 3"/>
          <p:cNvSpPr txBox="1"/>
          <p:nvPr/>
        </p:nvSpPr>
        <p:spPr>
          <a:xfrm>
            <a:off x="8761320" y="6492960"/>
            <a:ext cx="382680" cy="36504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2339B0DC-A9E7-42F5-BF89-9CD8AC44AA2A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3</a:t>
            </a:fld>
            <a:endParaRPr lang="it-IT" sz="1200" b="0" strike="noStrike" spc="-1">
              <a:latin typeface="Arial"/>
            </a:endParaRPr>
          </a:p>
        </p:txBody>
      </p:sp>
      <p:sp>
        <p:nvSpPr>
          <p:cNvPr id="524" name="TextShape 4"/>
          <p:cNvSpPr txBox="1"/>
          <p:nvPr/>
        </p:nvSpPr>
        <p:spPr>
          <a:xfrm>
            <a:off x="0" y="2520000"/>
            <a:ext cx="9144000" cy="57600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90000"/>
              </a:lnSpc>
            </a:pPr>
            <a:r>
              <a:rPr lang="it-IT" sz="2800" b="1" i="1" strike="noStrike" spc="-1" dirty="0">
                <a:solidFill>
                  <a:srgbClr val="0070C0"/>
                </a:solidFill>
                <a:latin typeface="Gill Sans MT"/>
              </a:rPr>
              <a:t>INIZIATIVE FINANZIABILI</a:t>
            </a:r>
            <a:endParaRPr lang="it-IT" sz="2800" b="0" strike="noStrike" spc="-1" dirty="0">
              <a:latin typeface="Arial"/>
            </a:endParaRPr>
          </a:p>
        </p:txBody>
      </p:sp>
      <p:sp>
        <p:nvSpPr>
          <p:cNvPr id="525" name="TextShape 5"/>
          <p:cNvSpPr txBox="1"/>
          <p:nvPr/>
        </p:nvSpPr>
        <p:spPr>
          <a:xfrm>
            <a:off x="0" y="3024000"/>
            <a:ext cx="9144000" cy="1512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000" b="0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Iniziative di sostegno alla creazione e al consolidamento </a:t>
            </a:r>
            <a:r>
              <a:rPr lang="it-IT" sz="20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delle MPMI mediante finanziamento dei costi legati all’avvio dell’attività imprenditoriale e al suo sviluppo, ivi compresi gli investimenti materiali ed immateriali.</a:t>
            </a:r>
            <a:endParaRPr lang="it-IT" sz="20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it-IT" sz="2000" b="0" strike="noStrike" spc="-1" dirty="0">
                <a:solidFill>
                  <a:srgbClr val="FF0000"/>
                </a:solidFill>
                <a:latin typeface="Gill Sans MT"/>
              </a:rPr>
              <a:t>Durata progetto</a:t>
            </a:r>
            <a:r>
              <a:rPr lang="it-IT" sz="2000" b="0" strike="noStrike" spc="-1" dirty="0">
                <a:solidFill>
                  <a:srgbClr val="000000"/>
                </a:solidFill>
                <a:latin typeface="Gill Sans MT"/>
              </a:rPr>
              <a:t>: 10 mesi (prorogabili di ulteriori 2)</a:t>
            </a:r>
            <a:endParaRPr lang="it-IT" sz="2000" b="0" strike="noStrike" spc="-1" dirty="0">
              <a:latin typeface="Arial"/>
            </a:endParaRPr>
          </a:p>
        </p:txBody>
      </p:sp>
      <p:sp>
        <p:nvSpPr>
          <p:cNvPr id="526" name="TextShape 6"/>
          <p:cNvSpPr txBox="1"/>
          <p:nvPr/>
        </p:nvSpPr>
        <p:spPr>
          <a:xfrm>
            <a:off x="0" y="4644720"/>
            <a:ext cx="9144000" cy="59616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90000"/>
              </a:lnSpc>
            </a:pPr>
            <a:r>
              <a:rPr lang="it-IT" sz="2800" b="1" i="1" strike="noStrike" spc="-1" dirty="0">
                <a:solidFill>
                  <a:srgbClr val="0070C0"/>
                </a:solidFill>
                <a:latin typeface="Gill Sans MT"/>
              </a:rPr>
              <a:t>REGIMI DI AIUTO</a:t>
            </a:r>
            <a:endParaRPr lang="it-IT" sz="2800" b="0" strike="noStrike" spc="-1" dirty="0">
              <a:latin typeface="Arial"/>
            </a:endParaRPr>
          </a:p>
        </p:txBody>
      </p:sp>
      <p:sp>
        <p:nvSpPr>
          <p:cNvPr id="527" name="TextShape 7"/>
          <p:cNvSpPr txBox="1"/>
          <p:nvPr/>
        </p:nvSpPr>
        <p:spPr>
          <a:xfrm>
            <a:off x="0" y="5126400"/>
            <a:ext cx="9144000" cy="936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it-IT" sz="2000" b="0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«in esenzione</a:t>
            </a:r>
            <a:r>
              <a:rPr lang="it-IT" sz="2000" b="0" strike="noStrike" spc="-1" dirty="0">
                <a:solidFill>
                  <a:srgbClr val="FF0000"/>
                </a:solidFill>
                <a:latin typeface="Gill Sans MT"/>
              </a:rPr>
              <a:t>» </a:t>
            </a:r>
            <a:r>
              <a:rPr lang="it-IT" sz="2000" b="0" strike="noStrike" spc="-1" dirty="0">
                <a:solidFill>
                  <a:srgbClr val="000000"/>
                </a:solidFill>
                <a:latin typeface="Gill Sans MT"/>
              </a:rPr>
              <a:t>ex Regolamento UE 651/2014</a:t>
            </a:r>
            <a:endParaRPr lang="it-IT" sz="2000" b="0" strike="noStrike" spc="-1" dirty="0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it-IT" sz="2000" b="0" strike="noStrike" spc="-1" dirty="0">
                <a:solidFill>
                  <a:srgbClr val="FF0000"/>
                </a:solidFill>
                <a:latin typeface="Gill Sans MT"/>
              </a:rPr>
              <a:t>«de </a:t>
            </a:r>
            <a:r>
              <a:rPr lang="it-IT" sz="2000" b="0" strike="noStrike" spc="-1" dirty="0" err="1">
                <a:solidFill>
                  <a:srgbClr val="FF0000"/>
                </a:solidFill>
                <a:latin typeface="Gill Sans MT"/>
              </a:rPr>
              <a:t>minimis</a:t>
            </a:r>
            <a:r>
              <a:rPr lang="it-IT" sz="2000" b="0" strike="noStrike" spc="-1" dirty="0">
                <a:solidFill>
                  <a:srgbClr val="FF0000"/>
                </a:solidFill>
                <a:latin typeface="Gill Sans MT"/>
              </a:rPr>
              <a:t>» </a:t>
            </a:r>
            <a:r>
              <a:rPr lang="it-IT" sz="2000" b="0" strike="noStrike" spc="-1" dirty="0">
                <a:solidFill>
                  <a:srgbClr val="000000"/>
                </a:solidFill>
                <a:latin typeface="Gill Sans MT"/>
              </a:rPr>
              <a:t>ex Regolamento UE 1407/2014</a:t>
            </a:r>
            <a:endParaRPr lang="it-IT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TextShape 1"/>
          <p:cNvSpPr txBox="1"/>
          <p:nvPr/>
        </p:nvSpPr>
        <p:spPr>
          <a:xfrm>
            <a:off x="8775000" y="6492960"/>
            <a:ext cx="369000" cy="36504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93F20191-1C9B-46D9-94E3-F3393134ADB4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4</a:t>
            </a:fld>
            <a:endParaRPr lang="it-IT" sz="1200" b="0" strike="noStrike" spc="-1">
              <a:latin typeface="Arial"/>
            </a:endParaRPr>
          </a:p>
        </p:txBody>
      </p:sp>
      <p:sp>
        <p:nvSpPr>
          <p:cNvPr id="529" name="TextShape 2"/>
          <p:cNvSpPr txBox="1"/>
          <p:nvPr/>
        </p:nvSpPr>
        <p:spPr>
          <a:xfrm>
            <a:off x="0" y="221760"/>
            <a:ext cx="9144000" cy="642240"/>
          </a:xfrm>
          <a:prstGeom prst="rect">
            <a:avLst/>
          </a:prstGeom>
          <a:noFill/>
          <a:ln w="12600"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90000"/>
              </a:lnSpc>
            </a:pPr>
            <a:r>
              <a:rPr lang="it-IT" sz="3200" b="1" i="1" strike="noStrike" spc="-1" dirty="0">
                <a:solidFill>
                  <a:srgbClr val="0070C0"/>
                </a:solidFill>
                <a:latin typeface="Gill Sans MT"/>
              </a:rPr>
              <a:t>SPESE AMMISSIBILI</a:t>
            </a:r>
            <a:endParaRPr lang="it-IT" sz="3200" b="0" strike="noStrike" spc="-1" dirty="0">
              <a:latin typeface="Arial"/>
            </a:endParaRPr>
          </a:p>
        </p:txBody>
      </p:sp>
      <p:sp>
        <p:nvSpPr>
          <p:cNvPr id="530" name="TextShape 3"/>
          <p:cNvSpPr txBox="1"/>
          <p:nvPr/>
        </p:nvSpPr>
        <p:spPr>
          <a:xfrm>
            <a:off x="0" y="864000"/>
            <a:ext cx="9144000" cy="2088000"/>
          </a:xfrm>
          <a:prstGeom prst="rect">
            <a:avLst/>
          </a:prstGeom>
          <a:noFill/>
          <a:ln w="12600">
            <a:noFill/>
          </a:ln>
        </p:spPr>
        <p:txBody>
          <a:bodyPr anchor="ctr">
            <a:noAutofit/>
          </a:bodyPr>
          <a:lstStyle/>
          <a:p>
            <a:pPr marL="432000" indent="-324000">
              <a:lnSpc>
                <a:spcPct val="9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it-IT" sz="2000" b="0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Spese per la costituzione </a:t>
            </a:r>
            <a:r>
              <a:rPr lang="it-IT" sz="20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dell’impresa</a:t>
            </a:r>
            <a:r>
              <a:rPr lang="it-IT" sz="2000" b="0" strike="noStrike" spc="-1" dirty="0">
                <a:solidFill>
                  <a:srgbClr val="C00000"/>
                </a:solidFill>
                <a:latin typeface="Gill Sans MT"/>
                <a:ea typeface="Microsoft YaHei"/>
              </a:rPr>
              <a:t> </a:t>
            </a:r>
            <a:endParaRPr lang="it-IT" sz="2000" b="0" strike="noStrike" spc="-1" dirty="0">
              <a:latin typeface="Arial"/>
            </a:endParaRPr>
          </a:p>
          <a:p>
            <a:pPr marL="432000" indent="-324000">
              <a:lnSpc>
                <a:spcPct val="9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it-IT" sz="2000" b="0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Acquisizione di servizi </a:t>
            </a:r>
            <a:r>
              <a:rPr lang="it-IT" sz="20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per consolidamento e primo impianto</a:t>
            </a:r>
            <a:endParaRPr lang="it-IT" sz="2000" b="0" strike="noStrike" spc="-1" dirty="0">
              <a:latin typeface="Arial"/>
            </a:endParaRPr>
          </a:p>
          <a:p>
            <a:pPr marL="432000" indent="-324000">
              <a:lnSpc>
                <a:spcPct val="9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it-IT" sz="2000" b="0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Operazioni di credito</a:t>
            </a:r>
            <a:endParaRPr lang="it-IT" sz="2000" b="0" strike="noStrike" spc="-1" dirty="0">
              <a:latin typeface="Arial"/>
            </a:endParaRPr>
          </a:p>
          <a:p>
            <a:pPr marL="432000" indent="-324000">
              <a:lnSpc>
                <a:spcPct val="9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it-IT" sz="2000" b="0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Promozione</a:t>
            </a:r>
            <a:r>
              <a:rPr lang="it-IT" sz="20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 dell'attività d'impresa</a:t>
            </a:r>
            <a:endParaRPr lang="it-IT" sz="2000" b="0" strike="noStrike" spc="-1" dirty="0">
              <a:latin typeface="Arial"/>
            </a:endParaRPr>
          </a:p>
          <a:p>
            <a:pPr marL="432000" indent="-324000">
              <a:lnSpc>
                <a:spcPct val="9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it-IT" sz="2000" b="0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Servizi di consulenza </a:t>
            </a:r>
            <a:r>
              <a:rPr lang="it-IT" sz="20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non riferiti all'ordinaria amministrazione</a:t>
            </a:r>
            <a:endParaRPr lang="it-IT" sz="2000" b="0" strike="noStrike" spc="-1" dirty="0">
              <a:latin typeface="Arial"/>
            </a:endParaRPr>
          </a:p>
          <a:p>
            <a:pPr marL="432000" indent="-324000">
              <a:buClr>
                <a:srgbClr val="000000"/>
              </a:buClr>
              <a:buFont typeface="StarSymbol"/>
              <a:buAutoNum type="arabicPeriod"/>
            </a:pPr>
            <a:r>
              <a:rPr lang="it-IT" sz="2000" b="0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Investimenti</a:t>
            </a:r>
            <a:endParaRPr lang="it-IT" sz="2000" b="0" strike="noStrike" spc="-1" dirty="0">
              <a:latin typeface="Arial"/>
            </a:endParaRPr>
          </a:p>
        </p:txBody>
      </p:sp>
      <p:sp>
        <p:nvSpPr>
          <p:cNvPr id="531" name="TextShape 4"/>
          <p:cNvSpPr txBox="1"/>
          <p:nvPr/>
        </p:nvSpPr>
        <p:spPr>
          <a:xfrm>
            <a:off x="0" y="3024000"/>
            <a:ext cx="9144000" cy="576000"/>
          </a:xfrm>
          <a:prstGeom prst="rect">
            <a:avLst/>
          </a:prstGeom>
          <a:noFill/>
          <a:ln w="12600"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90000"/>
              </a:lnSpc>
            </a:pPr>
            <a:r>
              <a:rPr lang="it-IT" sz="3200" b="1" i="1" strike="noStrike" spc="-1" dirty="0">
                <a:solidFill>
                  <a:srgbClr val="0070C0"/>
                </a:solidFill>
                <a:latin typeface="Gill Sans MT"/>
              </a:rPr>
              <a:t>LIMITI DI SPESA E CONTRIBUTO</a:t>
            </a:r>
            <a:endParaRPr lang="it-IT" sz="3200" b="0" strike="noStrike" spc="-1" dirty="0">
              <a:latin typeface="Arial"/>
            </a:endParaRPr>
          </a:p>
        </p:txBody>
      </p:sp>
      <p:sp>
        <p:nvSpPr>
          <p:cNvPr id="532" name="TextShape 5"/>
          <p:cNvSpPr txBox="1"/>
          <p:nvPr/>
        </p:nvSpPr>
        <p:spPr>
          <a:xfrm>
            <a:off x="0" y="3600000"/>
            <a:ext cx="9144000" cy="2322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it-IT" sz="2000" b="0" strike="noStrike" spc="-1" dirty="0">
                <a:latin typeface="Gill Sans MT"/>
              </a:rPr>
              <a:t>Il limite </a:t>
            </a:r>
            <a:r>
              <a:rPr lang="it-IT" sz="2000" b="0" strike="noStrike" spc="-1" dirty="0">
                <a:solidFill>
                  <a:srgbClr val="FF0000"/>
                </a:solidFill>
                <a:latin typeface="Gill Sans MT"/>
              </a:rPr>
              <a:t>MINIMO</a:t>
            </a:r>
            <a:r>
              <a:rPr lang="it-IT" sz="2000" b="0" strike="noStrike" spc="-1" dirty="0">
                <a:latin typeface="Gill Sans MT"/>
              </a:rPr>
              <a:t> di spesa ammissibile dal programma d’investimento è di </a:t>
            </a:r>
            <a:r>
              <a:rPr lang="it-IT" sz="2000" b="0" strike="noStrike" spc="-1" dirty="0">
                <a:solidFill>
                  <a:srgbClr val="FF0000"/>
                </a:solidFill>
                <a:latin typeface="Gill Sans MT"/>
              </a:rPr>
              <a:t>€ 10.000,00</a:t>
            </a:r>
            <a:r>
              <a:rPr lang="it-IT" sz="2000" b="0" strike="noStrike" spc="-1" dirty="0">
                <a:latin typeface="Gill Sans MT"/>
              </a:rPr>
              <a:t> </a:t>
            </a:r>
            <a:r>
              <a:rPr sz="2000" dirty="0"/>
              <a:t/>
            </a:r>
            <a:br>
              <a:rPr sz="2000" dirty="0"/>
            </a:br>
            <a:r>
              <a:rPr lang="it-IT" sz="2000" b="0" strike="noStrike" spc="-1" dirty="0">
                <a:latin typeface="Gill Sans MT"/>
              </a:rPr>
              <a:t>(diecimila/00)</a:t>
            </a:r>
            <a:endParaRPr lang="it-IT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000" b="0" strike="noStrike" spc="-1" dirty="0">
                <a:latin typeface="Gill Sans MT"/>
              </a:rPr>
              <a:t>L’importo </a:t>
            </a:r>
            <a:r>
              <a:rPr lang="it-IT" sz="2000" b="0" strike="noStrike" spc="-1" dirty="0">
                <a:solidFill>
                  <a:srgbClr val="FF0000"/>
                </a:solidFill>
                <a:latin typeface="Gill Sans MT"/>
              </a:rPr>
              <a:t>MASSIMO</a:t>
            </a:r>
            <a:r>
              <a:rPr lang="it-IT" sz="2000" b="0" strike="noStrike" spc="-1" dirty="0">
                <a:latin typeface="Gill Sans MT"/>
              </a:rPr>
              <a:t> del contributo concedibile è di </a:t>
            </a:r>
            <a:r>
              <a:rPr lang="it-IT" sz="2000" b="0" strike="noStrike" spc="-1" dirty="0">
                <a:solidFill>
                  <a:srgbClr val="FF0000"/>
                </a:solidFill>
                <a:latin typeface="Gill Sans MT"/>
              </a:rPr>
              <a:t>€ 40.000,00</a:t>
            </a:r>
            <a:r>
              <a:rPr lang="it-IT" sz="2000" b="0" strike="noStrike" spc="-1" dirty="0">
                <a:latin typeface="Gill Sans MT"/>
              </a:rPr>
              <a:t> (quarantamila/00)</a:t>
            </a:r>
            <a:endParaRPr lang="it-IT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t-IT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000" b="0" strike="noStrike" spc="-1" dirty="0">
                <a:latin typeface="Gill Sans MT"/>
              </a:rPr>
              <a:t>Le spese devono essere sostenute dopo la presentazione della domanda e solo nel caso del regime “de </a:t>
            </a:r>
            <a:r>
              <a:rPr lang="it-IT" sz="2000" b="0" strike="noStrike" spc="-1" dirty="0" err="1">
                <a:latin typeface="Gill Sans MT"/>
              </a:rPr>
              <a:t>minimis</a:t>
            </a:r>
            <a:r>
              <a:rPr lang="it-IT" sz="2000" b="0" strike="noStrike" spc="-1" dirty="0">
                <a:latin typeface="Gill Sans MT"/>
              </a:rPr>
              <a:t>” anche spese già effettuate purché non antecedenti al 01/11/2020</a:t>
            </a:r>
            <a:endParaRPr lang="it-IT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TextShape 1"/>
          <p:cNvSpPr txBox="1"/>
          <p:nvPr/>
        </p:nvSpPr>
        <p:spPr>
          <a:xfrm>
            <a:off x="8811360" y="6483600"/>
            <a:ext cx="332640" cy="36504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BDB5A4AC-388C-49D2-ACA7-3AE451DF8A4A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5</a:t>
            </a:fld>
            <a:endParaRPr lang="it-IT" sz="1200" b="0" strike="noStrike" spc="-1">
              <a:latin typeface="Arial"/>
            </a:endParaRPr>
          </a:p>
        </p:txBody>
      </p:sp>
      <p:sp>
        <p:nvSpPr>
          <p:cNvPr id="534" name="TextShape 2"/>
          <p:cNvSpPr txBox="1"/>
          <p:nvPr/>
        </p:nvSpPr>
        <p:spPr>
          <a:xfrm>
            <a:off x="0" y="420840"/>
            <a:ext cx="9144000" cy="109116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90000"/>
              </a:lnSpc>
            </a:pPr>
            <a:r>
              <a:rPr lang="it-IT" sz="4400" b="1" i="1" strike="noStrike" spc="-1" dirty="0">
                <a:solidFill>
                  <a:srgbClr val="0070C0"/>
                </a:solidFill>
                <a:latin typeface="Gill Sans MT"/>
              </a:rPr>
              <a:t>INTENSITÀ DELL’AGEVOLAZIONE</a:t>
            </a:r>
            <a:endParaRPr lang="it-IT" sz="4400" b="0" strike="noStrike" spc="-1" dirty="0">
              <a:latin typeface="Arial"/>
            </a:endParaRPr>
          </a:p>
        </p:txBody>
      </p:sp>
      <p:sp>
        <p:nvSpPr>
          <p:cNvPr id="535" name="TextShape 3"/>
          <p:cNvSpPr txBox="1"/>
          <p:nvPr/>
        </p:nvSpPr>
        <p:spPr>
          <a:xfrm>
            <a:off x="0" y="2174040"/>
            <a:ext cx="9144000" cy="2361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3200" b="0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DIVERSIFICATA </a:t>
            </a:r>
            <a:r>
              <a:rPr lang="it-IT" sz="3200" b="0" strike="noStrike" spc="-1" dirty="0">
                <a:latin typeface="Gill Sans MT"/>
                <a:ea typeface="Microsoft YaHei"/>
              </a:rPr>
              <a:t>a seconda del regime scelto </a:t>
            </a:r>
            <a:r>
              <a:rPr dirty="0"/>
              <a:t/>
            </a:r>
            <a:br>
              <a:rPr dirty="0"/>
            </a:br>
            <a:r>
              <a:rPr lang="it-IT" sz="3200" b="0" strike="noStrike" spc="-1" dirty="0">
                <a:latin typeface="Gill Sans MT"/>
                <a:ea typeface="Microsoft YaHei"/>
              </a:rPr>
              <a:t>(“de </a:t>
            </a:r>
            <a:r>
              <a:rPr lang="it-IT" sz="3200" b="0" strike="noStrike" spc="-1" dirty="0" err="1">
                <a:latin typeface="Gill Sans MT"/>
                <a:ea typeface="Microsoft YaHei"/>
              </a:rPr>
              <a:t>minimis</a:t>
            </a:r>
            <a:r>
              <a:rPr lang="it-IT" sz="3200" b="0" strike="noStrike" spc="-1" dirty="0">
                <a:latin typeface="Gill Sans MT"/>
                <a:ea typeface="Microsoft YaHei"/>
              </a:rPr>
              <a:t>” o in esenzione) e della tipologia di spesa</a:t>
            </a:r>
            <a:endParaRPr lang="it-IT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it-IT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3200" b="0" strike="noStrike" spc="-1" dirty="0">
                <a:latin typeface="Gill Sans MT"/>
                <a:ea typeface="Microsoft YaHei"/>
              </a:rPr>
              <a:t>De </a:t>
            </a:r>
            <a:r>
              <a:rPr lang="it-IT" sz="3200" b="0" strike="noStrike" spc="-1" dirty="0" err="1">
                <a:latin typeface="Gill Sans MT"/>
                <a:ea typeface="Microsoft YaHei"/>
              </a:rPr>
              <a:t>minimis</a:t>
            </a:r>
            <a:r>
              <a:rPr lang="it-IT" sz="3200" b="0" strike="noStrike" spc="-1" dirty="0">
                <a:latin typeface="Gill Sans MT"/>
                <a:ea typeface="Microsoft YaHei"/>
              </a:rPr>
              <a:t>: più elevata per le aspiranti MPMI</a:t>
            </a:r>
            <a:endParaRPr lang="it-IT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3200" b="0" strike="noStrike" spc="-1" dirty="0">
                <a:latin typeface="Gill Sans MT"/>
                <a:ea typeface="Microsoft YaHei"/>
              </a:rPr>
              <a:t>In Esenzione: più elevata per micro e piccole imprese</a:t>
            </a:r>
            <a:endParaRPr lang="it-IT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TextShape 1"/>
          <p:cNvSpPr txBox="1"/>
          <p:nvPr/>
        </p:nvSpPr>
        <p:spPr>
          <a:xfrm>
            <a:off x="0" y="131400"/>
            <a:ext cx="9144000" cy="11448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6000" b="1" i="1" strike="noStrike" spc="-1" dirty="0">
                <a:solidFill>
                  <a:srgbClr val="0070C0"/>
                </a:solidFill>
                <a:latin typeface="Gill Sans MT"/>
              </a:rPr>
              <a:t>TEMPISTICHE</a:t>
            </a:r>
            <a:endParaRPr lang="it-IT" sz="6000" b="0" strike="noStrike" spc="-1" dirty="0">
              <a:latin typeface="Arial"/>
            </a:endParaRPr>
          </a:p>
        </p:txBody>
      </p:sp>
      <p:sp>
        <p:nvSpPr>
          <p:cNvPr id="537" name="TextShape 2"/>
          <p:cNvSpPr txBox="1"/>
          <p:nvPr/>
        </p:nvSpPr>
        <p:spPr>
          <a:xfrm>
            <a:off x="0" y="1276200"/>
            <a:ext cx="9144000" cy="4444246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marL="354013" indent="-2159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100" b="0" strike="noStrike" spc="-1" dirty="0">
                <a:solidFill>
                  <a:srgbClr val="FF0000"/>
                </a:solidFill>
                <a:latin typeface="Gill Sans MT"/>
              </a:rPr>
              <a:t>Durata del progetto</a:t>
            </a:r>
            <a:r>
              <a:rPr lang="it-IT" sz="3100" b="0" strike="noStrike" spc="-1" dirty="0">
                <a:latin typeface="Gill Sans MT"/>
              </a:rPr>
              <a:t>: 10 mesi + eventuale proroga di 2</a:t>
            </a:r>
            <a:endParaRPr lang="it-IT" sz="3100" b="0" strike="noStrike" spc="-1" dirty="0">
              <a:latin typeface="Arial"/>
            </a:endParaRPr>
          </a:p>
          <a:p>
            <a:pPr marL="354013" indent="-2159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100" b="0" strike="noStrike" spc="-1" dirty="0">
                <a:solidFill>
                  <a:srgbClr val="FF0000"/>
                </a:solidFill>
                <a:latin typeface="Gill Sans MT"/>
              </a:rPr>
              <a:t>Termine per il provvedimento di concessione</a:t>
            </a:r>
            <a:r>
              <a:rPr lang="it-IT" sz="3100" b="0" strike="noStrike" spc="-1" dirty="0">
                <a:latin typeface="Gill Sans MT"/>
              </a:rPr>
              <a:t>: 180 giorni dal termine finale per la presentazione delle domande</a:t>
            </a:r>
            <a:endParaRPr lang="it-IT" sz="3100" b="0" strike="noStrike" spc="-1" dirty="0">
              <a:latin typeface="Arial"/>
            </a:endParaRPr>
          </a:p>
          <a:p>
            <a:pPr marL="354013" indent="-2159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100" b="0" strike="noStrike" spc="-1" dirty="0">
                <a:solidFill>
                  <a:srgbClr val="FF0000"/>
                </a:solidFill>
                <a:latin typeface="Gill Sans MT"/>
              </a:rPr>
              <a:t>Termine per la liquidazione</a:t>
            </a:r>
            <a:r>
              <a:rPr lang="it-IT" sz="3100" b="0" strike="noStrike" spc="-1" dirty="0">
                <a:latin typeface="Gill Sans MT"/>
              </a:rPr>
              <a:t>: 90 giorni dalla presentazione della rendicontazione</a:t>
            </a:r>
            <a:endParaRPr lang="it-IT" sz="3100" b="0" strike="noStrike" spc="-1" dirty="0">
              <a:latin typeface="Arial"/>
            </a:endParaRPr>
          </a:p>
          <a:p>
            <a:pPr marL="354013" indent="-2159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100" b="0" strike="noStrike" spc="-1" dirty="0">
                <a:solidFill>
                  <a:srgbClr val="FF0000"/>
                </a:solidFill>
                <a:latin typeface="Gill Sans MT"/>
              </a:rPr>
              <a:t>Liquidazione anticipata</a:t>
            </a:r>
            <a:r>
              <a:rPr lang="it-IT" sz="3100" b="0" strike="noStrike" spc="-1" dirty="0">
                <a:latin typeface="Gill Sans MT"/>
              </a:rPr>
              <a:t>: 4 mesi dall’assegnazione del contributo</a:t>
            </a:r>
            <a:endParaRPr lang="it-IT" sz="31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TextShape 1"/>
          <p:cNvSpPr txBox="1"/>
          <p:nvPr/>
        </p:nvSpPr>
        <p:spPr>
          <a:xfrm>
            <a:off x="-1" y="144000"/>
            <a:ext cx="9143999" cy="792000"/>
          </a:xfrm>
          <a:prstGeom prst="rect">
            <a:avLst/>
          </a:prstGeom>
          <a:noFill/>
          <a:ln w="12600"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90000"/>
              </a:lnSpc>
            </a:pPr>
            <a:r>
              <a:rPr lang="it-IT" sz="4000" b="1" i="1" strike="noStrike" spc="-1" dirty="0">
                <a:solidFill>
                  <a:srgbClr val="0070C0"/>
                </a:solidFill>
                <a:latin typeface="Gill Sans MT"/>
              </a:rPr>
              <a:t>PRESENTAZIONE DELLA DOMANDA</a:t>
            </a:r>
            <a:endParaRPr lang="it-IT" sz="4000" b="0" strike="noStrike" spc="-1" dirty="0">
              <a:latin typeface="Arial"/>
            </a:endParaRPr>
          </a:p>
        </p:txBody>
      </p:sp>
      <p:sp>
        <p:nvSpPr>
          <p:cNvPr id="539" name="TextShape 2"/>
          <p:cNvSpPr txBox="1"/>
          <p:nvPr/>
        </p:nvSpPr>
        <p:spPr>
          <a:xfrm>
            <a:off x="0" y="864000"/>
            <a:ext cx="9144000" cy="5040000"/>
          </a:xfrm>
          <a:prstGeom prst="rect">
            <a:avLst/>
          </a:prstGeom>
          <a:noFill/>
          <a:ln w="12600">
            <a:noFill/>
          </a:ln>
        </p:spPr>
        <p:txBody>
          <a:bodyPr anchor="ctr">
            <a:noAutofit/>
          </a:bodyPr>
          <a:lstStyle/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it-IT" sz="3000" b="0" strike="noStrike" spc="-1" dirty="0">
                <a:solidFill>
                  <a:srgbClr val="FF0000"/>
                </a:solidFill>
                <a:latin typeface="Gill Sans MT"/>
              </a:rPr>
              <a:t>Quando</a:t>
            </a:r>
            <a:r>
              <a:rPr lang="it-IT" sz="3000" b="0" strike="noStrike" spc="-1" dirty="0">
                <a:solidFill>
                  <a:srgbClr val="000000"/>
                </a:solidFill>
                <a:latin typeface="Gill Sans MT"/>
              </a:rPr>
              <a:t>: dalle ore 10.00 del 17 giugno 2021 alle ore 16.00 del 26 luglio 2021</a:t>
            </a:r>
            <a:endParaRPr lang="it-IT" sz="3000" b="0" strike="noStrike" spc="-1" dirty="0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it-IT" sz="3000" b="0" strike="noStrike" spc="-1" dirty="0">
                <a:solidFill>
                  <a:srgbClr val="FF0000"/>
                </a:solidFill>
                <a:latin typeface="Gill Sans MT"/>
              </a:rPr>
              <a:t>A chi</a:t>
            </a:r>
            <a:r>
              <a:rPr lang="it-IT" sz="3000" b="0" strike="noStrike" spc="-1" dirty="0">
                <a:solidFill>
                  <a:srgbClr val="000000"/>
                </a:solidFill>
                <a:latin typeface="Gill Sans MT"/>
              </a:rPr>
              <a:t>: Comune di Trieste – Ufficio Contributi POR FESR linea 4.2.b</a:t>
            </a:r>
            <a:endParaRPr lang="it-IT" sz="3000" b="0" strike="noStrike" spc="-1" dirty="0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it-IT" sz="3000" b="0" strike="noStrike" spc="-1" dirty="0">
                <a:solidFill>
                  <a:srgbClr val="FF0000"/>
                </a:solidFill>
                <a:latin typeface="Gill Sans MT"/>
              </a:rPr>
              <a:t>Come</a:t>
            </a:r>
            <a:r>
              <a:rPr lang="it-IT" sz="3000" b="0" strike="noStrike" spc="-1" dirty="0">
                <a:solidFill>
                  <a:srgbClr val="000000"/>
                </a:solidFill>
                <a:latin typeface="Gill Sans MT"/>
              </a:rPr>
              <a:t>: sistema di presentazione delle domande on-line tramite portale della Regione Autonoma Friuli Venezia Giulia accessibile dal sito del Comune di Trieste, nella sezione dedicata al bando, disponibile in </a:t>
            </a:r>
            <a:r>
              <a:rPr lang="it-IT" sz="3000" b="0" strike="noStrike" spc="-1">
                <a:solidFill>
                  <a:srgbClr val="000000"/>
                </a:solidFill>
                <a:latin typeface="Gill Sans MT"/>
              </a:rPr>
              <a:t>home page</a:t>
            </a:r>
            <a:endParaRPr lang="it-IT" sz="3000" b="0" strike="noStrike" spc="-1" dirty="0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it-IT" sz="3000" b="0" strike="noStrike" spc="-1" dirty="0">
                <a:solidFill>
                  <a:srgbClr val="FF0000"/>
                </a:solidFill>
                <a:latin typeface="Gill Sans MT"/>
              </a:rPr>
              <a:t>Modulistica</a:t>
            </a:r>
            <a:r>
              <a:rPr lang="it-IT" sz="3000" b="0" strike="noStrike" spc="-1" dirty="0">
                <a:solidFill>
                  <a:srgbClr val="000000"/>
                </a:solidFill>
                <a:latin typeface="Gill Sans MT"/>
              </a:rPr>
              <a:t>: </a:t>
            </a:r>
            <a:r>
              <a:rPr lang="it-IT" sz="3000" b="0" strike="noStrike" spc="-1" dirty="0" err="1">
                <a:solidFill>
                  <a:srgbClr val="000000"/>
                </a:solidFill>
                <a:latin typeface="Gill Sans MT"/>
              </a:rPr>
              <a:t>fac-simili</a:t>
            </a:r>
            <a:r>
              <a:rPr lang="it-IT" sz="3000" b="0" strike="noStrike" spc="-1" dirty="0">
                <a:solidFill>
                  <a:srgbClr val="000000"/>
                </a:solidFill>
                <a:latin typeface="Gill Sans MT"/>
              </a:rPr>
              <a:t> sul sito del Comune</a:t>
            </a:r>
            <a:endParaRPr lang="it-IT" sz="3000" b="0" strike="noStrike" spc="-1" dirty="0">
              <a:latin typeface="Arial"/>
            </a:endParaRPr>
          </a:p>
        </p:txBody>
      </p:sp>
      <p:sp>
        <p:nvSpPr>
          <p:cNvPr id="540" name="TextShape 3"/>
          <p:cNvSpPr txBox="1"/>
          <p:nvPr/>
        </p:nvSpPr>
        <p:spPr>
          <a:xfrm>
            <a:off x="8769960" y="6492960"/>
            <a:ext cx="374040" cy="36504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0DEA92F0-4219-4261-A312-448219B3C4C2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7</a:t>
            </a:fld>
            <a:endParaRPr lang="it-IT" sz="1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TextShape 1"/>
          <p:cNvSpPr txBox="1"/>
          <p:nvPr/>
        </p:nvSpPr>
        <p:spPr>
          <a:xfrm>
            <a:off x="-1" y="216000"/>
            <a:ext cx="9143999" cy="13255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3800" b="1" i="1" strike="noStrike" spc="-1" dirty="0">
                <a:solidFill>
                  <a:srgbClr val="0070C0"/>
                </a:solidFill>
                <a:latin typeface="Gill Sans MT"/>
              </a:rPr>
              <a:t>VALUTAZIONE DELLE DOMANDE </a:t>
            </a:r>
            <a:r>
              <a:rPr sz="3800" dirty="0"/>
              <a:t/>
            </a:r>
            <a:br>
              <a:rPr sz="3800" dirty="0"/>
            </a:br>
            <a:r>
              <a:rPr lang="it-IT" sz="3800" b="1" i="1" strike="noStrike" spc="-1" dirty="0">
                <a:solidFill>
                  <a:srgbClr val="0070C0"/>
                </a:solidFill>
                <a:latin typeface="Gill Sans MT"/>
              </a:rPr>
              <a:t>E GRADUATORIA DEI BENEFICIARI</a:t>
            </a:r>
            <a:endParaRPr lang="it-IT" sz="3800" b="0" strike="noStrike" spc="-1" dirty="0">
              <a:latin typeface="Arial"/>
            </a:endParaRPr>
          </a:p>
        </p:txBody>
      </p:sp>
      <p:sp>
        <p:nvSpPr>
          <p:cNvPr id="542" name="TextShape 2"/>
          <p:cNvSpPr txBox="1"/>
          <p:nvPr/>
        </p:nvSpPr>
        <p:spPr>
          <a:xfrm>
            <a:off x="0" y="1604520"/>
            <a:ext cx="9144000" cy="4191596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 dirty="0">
                <a:solidFill>
                  <a:srgbClr val="FF0000"/>
                </a:solidFill>
                <a:latin typeface="Gill Sans MT"/>
              </a:rPr>
              <a:t>Istruttoria amministrativa</a:t>
            </a:r>
            <a:r>
              <a:rPr lang="it-IT" sz="2800" b="0" strike="noStrike" spc="-1" dirty="0">
                <a:latin typeface="Gill Sans MT"/>
              </a:rPr>
              <a:t>: Ufficio Contributi POR FESR Comune di Trieste</a:t>
            </a:r>
            <a:endParaRPr lang="it-IT" sz="2800" b="0" strike="noStrike" spc="-1" dirty="0"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 dirty="0">
                <a:solidFill>
                  <a:srgbClr val="FF0000"/>
                </a:solidFill>
                <a:latin typeface="Gill Sans MT"/>
              </a:rPr>
              <a:t>Valutazione tecnica</a:t>
            </a:r>
            <a:r>
              <a:rPr lang="it-IT" sz="2800" b="0" strike="noStrike" spc="-1" dirty="0">
                <a:latin typeface="Gill Sans MT"/>
              </a:rPr>
              <a:t>: Comitato Tecnico di Valutazione Regione Autonoma Friuli Venezia Giulia</a:t>
            </a:r>
            <a:endParaRPr lang="it-IT" sz="2800" b="0" strike="noStrike" spc="-1" dirty="0"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it-IT" sz="2800" b="0" strike="noStrike" spc="-1" dirty="0">
              <a:latin typeface="Arial"/>
            </a:endParaRPr>
          </a:p>
          <a:p>
            <a:pPr marL="92075" algn="ctr">
              <a:buClr>
                <a:srgbClr val="000000"/>
              </a:buClr>
              <a:buSzPct val="45000"/>
            </a:pPr>
            <a:r>
              <a:rPr lang="it-IT" sz="3800" b="1" i="1" spc="-1" dirty="0">
                <a:solidFill>
                  <a:srgbClr val="0070C0"/>
                </a:solidFill>
                <a:latin typeface="Gill Sans MT"/>
              </a:rPr>
              <a:t>CRITERI DI VALUTAZIONE TECNICA</a:t>
            </a:r>
            <a:endParaRPr lang="it-IT" sz="2800" b="0" strike="noStrike" spc="-1" dirty="0"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 dirty="0">
                <a:solidFill>
                  <a:srgbClr val="FF0000"/>
                </a:solidFill>
                <a:latin typeface="Gill Sans MT"/>
              </a:rPr>
              <a:t>Qualità </a:t>
            </a:r>
            <a:r>
              <a:rPr lang="it-IT" sz="2800" b="0" strike="noStrike" spc="-1" dirty="0">
                <a:latin typeface="Gill Sans MT"/>
              </a:rPr>
              <a:t>proposta progettuale</a:t>
            </a:r>
            <a:r>
              <a:rPr lang="it-IT" sz="2800" b="0" strike="noStrike" spc="-1" dirty="0">
                <a:solidFill>
                  <a:srgbClr val="FF0000"/>
                </a:solidFill>
                <a:latin typeface="Gill Sans MT"/>
              </a:rPr>
              <a:t> </a:t>
            </a:r>
            <a:r>
              <a:rPr lang="it-IT" sz="2800" b="0" strike="noStrike" spc="-1" dirty="0">
                <a:latin typeface="Gill Sans MT"/>
              </a:rPr>
              <a:t>e del proponente</a:t>
            </a:r>
            <a:endParaRPr lang="it-IT" sz="2800" b="0" strike="noStrike" spc="-1" dirty="0"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Sostenibilità </a:t>
            </a:r>
            <a:r>
              <a:rPr lang="it-IT" sz="2800" b="0" strike="noStrike" spc="-1" dirty="0">
                <a:latin typeface="Gill Sans MT"/>
                <a:ea typeface="Microsoft YaHei"/>
              </a:rPr>
              <a:t>ambientale</a:t>
            </a:r>
            <a:r>
              <a:rPr lang="it-IT" sz="2800" b="0" strike="noStrike" spc="-1" dirty="0">
                <a:solidFill>
                  <a:srgbClr val="FF0000"/>
                </a:solidFill>
                <a:latin typeface="Gill Sans MT"/>
                <a:ea typeface="Microsoft YaHei"/>
              </a:rPr>
              <a:t> </a:t>
            </a:r>
            <a:r>
              <a:rPr lang="it-IT" sz="2800" b="0" strike="noStrike" spc="-1" dirty="0">
                <a:latin typeface="Gill Sans MT"/>
              </a:rPr>
              <a:t>dell’iniziativa, tutela ambiente urbano e sicurezza, </a:t>
            </a:r>
            <a:r>
              <a:rPr lang="it-IT" sz="2800" b="0" strike="noStrike" spc="-1">
                <a:latin typeface="Gill Sans MT"/>
              </a:rPr>
              <a:t>economia circolare</a:t>
            </a:r>
            <a:endParaRPr lang="it-IT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TextShape 1"/>
          <p:cNvSpPr txBox="1"/>
          <p:nvPr/>
        </p:nvSpPr>
        <p:spPr>
          <a:xfrm>
            <a:off x="0" y="186480"/>
            <a:ext cx="9144000" cy="893520"/>
          </a:xfrm>
          <a:prstGeom prst="rect">
            <a:avLst/>
          </a:prstGeom>
          <a:noFill/>
          <a:ln w="12600"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90000"/>
              </a:lnSpc>
            </a:pPr>
            <a:r>
              <a:rPr lang="it-IT" sz="5000" b="1" i="1" strike="noStrike" spc="-1" dirty="0">
                <a:solidFill>
                  <a:srgbClr val="0070C0"/>
                </a:solidFill>
                <a:latin typeface="Gill Sans MT"/>
              </a:rPr>
              <a:t>CONTATTI</a:t>
            </a:r>
            <a:endParaRPr lang="it-IT" sz="5000" b="0" strike="noStrike" spc="-1" dirty="0">
              <a:latin typeface="Arial"/>
            </a:endParaRPr>
          </a:p>
        </p:txBody>
      </p:sp>
      <p:sp>
        <p:nvSpPr>
          <p:cNvPr id="544" name="TextShape 2"/>
          <p:cNvSpPr txBox="1"/>
          <p:nvPr/>
        </p:nvSpPr>
        <p:spPr>
          <a:xfrm>
            <a:off x="0" y="1080000"/>
            <a:ext cx="9144000" cy="4752000"/>
          </a:xfrm>
          <a:prstGeom prst="rect">
            <a:avLst/>
          </a:prstGeom>
          <a:noFill/>
          <a:ln w="12600"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it-IT" sz="2500" b="0" strike="noStrike" spc="-1" dirty="0">
                <a:solidFill>
                  <a:srgbClr val="000000"/>
                </a:solidFill>
                <a:latin typeface="Gill Sans MT"/>
              </a:rPr>
              <a:t>Siamo a disposizione </a:t>
            </a:r>
            <a:r>
              <a:rPr lang="it-IT" sz="2500" b="0" strike="noStrike" spc="-1" dirty="0">
                <a:solidFill>
                  <a:srgbClr val="FF0000"/>
                </a:solidFill>
                <a:latin typeface="Gill Sans MT"/>
              </a:rPr>
              <a:t>telefonicamente</a:t>
            </a:r>
            <a:r>
              <a:rPr lang="it-IT" sz="2500" b="0" strike="noStrike" spc="-1" dirty="0">
                <a:solidFill>
                  <a:srgbClr val="000000"/>
                </a:solidFill>
                <a:latin typeface="Gill Sans MT"/>
              </a:rPr>
              <a:t> o via </a:t>
            </a:r>
            <a:r>
              <a:rPr lang="it-IT" sz="2500" b="0" strike="noStrike" spc="-1" dirty="0">
                <a:solidFill>
                  <a:srgbClr val="FF0000"/>
                </a:solidFill>
                <a:latin typeface="Gill Sans MT"/>
              </a:rPr>
              <a:t>e-mail</a:t>
            </a:r>
            <a:r>
              <a:rPr lang="it-IT" sz="2500" b="0" strike="noStrike" spc="-1" dirty="0">
                <a:solidFill>
                  <a:srgbClr val="000000"/>
                </a:solidFill>
                <a:latin typeface="Gill Sans MT"/>
              </a:rPr>
              <a:t> ai seguenti recapiti:</a:t>
            </a:r>
            <a:endParaRPr lang="it-IT" sz="25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it-IT" sz="2500" b="0" strike="noStrike" spc="-1" dirty="0">
                <a:solidFill>
                  <a:srgbClr val="000000"/>
                </a:solidFill>
                <a:latin typeface="Gill Sans MT"/>
              </a:rPr>
              <a:t>E-mail: </a:t>
            </a:r>
            <a:r>
              <a:rPr lang="it-IT" sz="2500" b="0" strike="noStrike" spc="-1" dirty="0">
                <a:solidFill>
                  <a:srgbClr val="0070C0"/>
                </a:solidFill>
                <a:latin typeface="Gill Sans MT"/>
              </a:rPr>
              <a:t>porfesrlinea42b@comune.trieste.it</a:t>
            </a:r>
            <a:endParaRPr lang="it-IT" sz="25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it-IT" sz="2500" b="0" strike="noStrike" spc="-1" dirty="0">
                <a:solidFill>
                  <a:srgbClr val="000000"/>
                </a:solidFill>
                <a:latin typeface="Gill Sans MT"/>
                <a:ea typeface="Microsoft YaHei"/>
              </a:rPr>
              <a:t>PEC: </a:t>
            </a:r>
            <a:r>
              <a:rPr lang="it-IT" sz="2500" b="0" strike="noStrike" spc="-1" dirty="0">
                <a:solidFill>
                  <a:srgbClr val="0070C0"/>
                </a:solidFill>
                <a:latin typeface="Gill Sans MT"/>
              </a:rPr>
              <a:t>comune.trieste@certgov.fvg.it</a:t>
            </a:r>
            <a:endParaRPr lang="it-IT" sz="25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it-IT" sz="2500" b="0" strike="noStrike" spc="-1" dirty="0">
                <a:solidFill>
                  <a:srgbClr val="000000"/>
                </a:solidFill>
                <a:latin typeface="Gill Sans MT"/>
              </a:rPr>
              <a:t>Telefono: </a:t>
            </a:r>
            <a:r>
              <a:rPr lang="it-IT" sz="2500" b="0" strike="noStrike" spc="-1" dirty="0">
                <a:solidFill>
                  <a:srgbClr val="0070C0"/>
                </a:solidFill>
                <a:latin typeface="Gill Sans MT"/>
              </a:rPr>
              <a:t>040 675-7067/7068/7069</a:t>
            </a:r>
            <a:endParaRPr lang="it-IT" sz="25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it-IT" sz="2500" b="0" strike="noStrike" spc="-1" dirty="0">
                <a:solidFill>
                  <a:srgbClr val="FF0000"/>
                </a:solidFill>
                <a:latin typeface="Gill Sans MT"/>
              </a:rPr>
              <a:t>Responsabile Unico del Procedimento</a:t>
            </a:r>
            <a:r>
              <a:rPr lang="it-IT" sz="2500" b="0" strike="noStrike" spc="-1" dirty="0">
                <a:solidFill>
                  <a:srgbClr val="000000"/>
                </a:solidFill>
                <a:latin typeface="Gill Sans MT"/>
              </a:rPr>
              <a:t>: Francesca </a:t>
            </a:r>
            <a:r>
              <a:rPr lang="it-IT" sz="2500" b="0" strike="noStrike" spc="-1" dirty="0" err="1">
                <a:solidFill>
                  <a:srgbClr val="000000"/>
                </a:solidFill>
                <a:latin typeface="Gill Sans MT"/>
              </a:rPr>
              <a:t>Dambrosi</a:t>
            </a:r>
            <a:r>
              <a:rPr lang="it-IT" sz="2500" b="0" strike="noStrike" spc="-1" dirty="0">
                <a:solidFill>
                  <a:srgbClr val="000000"/>
                </a:solidFill>
                <a:latin typeface="Gill Sans MT"/>
              </a:rPr>
              <a:t>, </a:t>
            </a:r>
            <a:r>
              <a:rPr dirty="0"/>
              <a:t/>
            </a:r>
            <a:br>
              <a:rPr dirty="0"/>
            </a:br>
            <a:r>
              <a:rPr lang="it-IT" sz="2500" b="0" strike="noStrike" spc="-1" dirty="0">
                <a:solidFill>
                  <a:srgbClr val="000000"/>
                </a:solidFill>
                <a:latin typeface="Gill Sans MT"/>
              </a:rPr>
              <a:t>Dirigente del Servizio Attività Economiche</a:t>
            </a:r>
            <a:endParaRPr lang="it-IT" sz="25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it-IT" sz="2500" b="0" strike="noStrike" spc="-1" dirty="0">
                <a:solidFill>
                  <a:srgbClr val="FF0000"/>
                </a:solidFill>
                <a:latin typeface="Gill Sans MT"/>
              </a:rPr>
              <a:t>Responsabile Ufficio Istruttore</a:t>
            </a:r>
            <a:r>
              <a:rPr lang="it-IT" sz="2500" b="0" strike="noStrike" spc="-1" dirty="0">
                <a:solidFill>
                  <a:srgbClr val="000000"/>
                </a:solidFill>
                <a:latin typeface="Gill Sans MT"/>
              </a:rPr>
              <a:t>: Giuseppa Mastrogiovanni, </a:t>
            </a:r>
            <a:r>
              <a:rPr dirty="0"/>
              <a:t/>
            </a:r>
            <a:br>
              <a:rPr dirty="0"/>
            </a:br>
            <a:r>
              <a:rPr lang="it-IT" sz="2500" b="0" strike="noStrike" spc="-1" dirty="0">
                <a:solidFill>
                  <a:srgbClr val="000000"/>
                </a:solidFill>
                <a:latin typeface="Gill Sans MT"/>
              </a:rPr>
              <a:t>Responsabile della Posizione Organizzativa Commercio,  Artigianato e Strutture Ricettive</a:t>
            </a:r>
            <a:endParaRPr lang="it-IT" sz="25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lang="it-IT" sz="2500" b="0" strike="noStrike" spc="-1" dirty="0">
                <a:solidFill>
                  <a:srgbClr val="FF0000"/>
                </a:solidFill>
                <a:latin typeface="Gill Sans MT"/>
              </a:rPr>
              <a:t>Ufficio Istruttore</a:t>
            </a:r>
            <a:r>
              <a:rPr lang="it-IT" sz="2500" b="0" strike="noStrike" spc="-1" dirty="0">
                <a:solidFill>
                  <a:srgbClr val="000000"/>
                </a:solidFill>
                <a:latin typeface="Gill Sans MT"/>
              </a:rPr>
              <a:t>: </a:t>
            </a:r>
            <a:r>
              <a:rPr dirty="0"/>
              <a:t/>
            </a:r>
            <a:br>
              <a:rPr dirty="0"/>
            </a:br>
            <a:r>
              <a:rPr lang="it-IT" sz="2500" b="0" strike="noStrike" spc="-1" dirty="0">
                <a:solidFill>
                  <a:srgbClr val="000000"/>
                </a:solidFill>
                <a:latin typeface="Gill Sans MT"/>
              </a:rPr>
              <a:t>Marianna </a:t>
            </a:r>
            <a:r>
              <a:rPr lang="it-IT" sz="2500" b="0" strike="noStrike" spc="-1" dirty="0" err="1">
                <a:solidFill>
                  <a:srgbClr val="000000"/>
                </a:solidFill>
                <a:latin typeface="Gill Sans MT"/>
              </a:rPr>
              <a:t>Cicuttin</a:t>
            </a:r>
            <a:r>
              <a:rPr lang="it-IT" sz="2500" b="0" strike="noStrike" spc="-1" dirty="0">
                <a:solidFill>
                  <a:srgbClr val="000000"/>
                </a:solidFill>
                <a:latin typeface="Gill Sans MT"/>
              </a:rPr>
              <a:t> – Luisa Clemente – Stefano </a:t>
            </a:r>
            <a:r>
              <a:rPr lang="it-IT" sz="2500" b="0" strike="noStrike" spc="-1" dirty="0" err="1">
                <a:solidFill>
                  <a:srgbClr val="000000"/>
                </a:solidFill>
                <a:latin typeface="Gill Sans MT"/>
              </a:rPr>
              <a:t>Menolascina</a:t>
            </a:r>
            <a:endParaRPr lang="it-IT" sz="2500" b="0" strike="noStrike" spc="-1" dirty="0">
              <a:latin typeface="Arial"/>
            </a:endParaRPr>
          </a:p>
        </p:txBody>
      </p:sp>
      <p:sp>
        <p:nvSpPr>
          <p:cNvPr id="545" name="TextShape 3"/>
          <p:cNvSpPr txBox="1"/>
          <p:nvPr/>
        </p:nvSpPr>
        <p:spPr>
          <a:xfrm>
            <a:off x="8789040" y="6492960"/>
            <a:ext cx="354960" cy="365040"/>
          </a:xfrm>
          <a:prstGeom prst="rect">
            <a:avLst/>
          </a:prstGeom>
          <a:noFill/>
          <a:ln>
            <a:noFill/>
          </a:ln>
        </p:spPr>
        <p:txBody>
          <a:bodyPr anchor="ctr" anchorCtr="1">
            <a:noAutofit/>
          </a:bodyPr>
          <a:lstStyle/>
          <a:p>
            <a:pPr algn="ctr">
              <a:lnSpc>
                <a:spcPct val="100000"/>
              </a:lnSpc>
            </a:pPr>
            <a:fld id="{103EC8E1-F3E7-454E-A135-8E19187C9696}" type="slidenum">
              <a:rPr lang="it-IT" sz="1200" b="0" strike="noStrike" spc="-1">
                <a:solidFill>
                  <a:srgbClr val="000000"/>
                </a:solidFill>
                <a:latin typeface="Gill Sans MT"/>
              </a:rPr>
              <a:t>9</a:t>
            </a:fld>
            <a:endParaRPr lang="it-IT" sz="1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976</TotalTime>
  <Words>463</Words>
  <Application>Microsoft Office PowerPoint</Application>
  <PresentationFormat>Presentazione su schermo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12</vt:i4>
      </vt:variant>
      <vt:variant>
        <vt:lpstr>Titoli diapositive</vt:lpstr>
      </vt:variant>
      <vt:variant>
        <vt:i4>10</vt:i4>
      </vt:variant>
    </vt:vector>
  </HeadingPairs>
  <TitlesOfParts>
    <vt:vector size="33" baseType="lpstr">
      <vt:lpstr>Microsoft YaHei</vt:lpstr>
      <vt:lpstr>Arial</vt:lpstr>
      <vt:lpstr>Calibri</vt:lpstr>
      <vt:lpstr>Calibri Light</vt:lpstr>
      <vt:lpstr>Courier New</vt:lpstr>
      <vt:lpstr>DejaVu Sans</vt:lpstr>
      <vt:lpstr>Gill Sans MT</vt:lpstr>
      <vt:lpstr>StarSymbol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MENOLASCINA STEFANO</dc:creator>
  <dc:description/>
  <cp:lastModifiedBy>Fortunati Daniela</cp:lastModifiedBy>
  <cp:revision>128</cp:revision>
  <dcterms:created xsi:type="dcterms:W3CDTF">2021-06-04T14:32:50Z</dcterms:created>
  <dcterms:modified xsi:type="dcterms:W3CDTF">2021-06-15T11:41:24Z</dcterms:modified>
  <dc:language>it-IT</dc:language>
</cp:coreProperties>
</file>