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88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86" autoAdjust="0"/>
    <p:restoredTop sz="94693" autoAdjust="0"/>
  </p:normalViewPr>
  <p:slideViewPr>
    <p:cSldViewPr snapToGrid="0" snapToObjects="1">
      <p:cViewPr>
        <p:scale>
          <a:sx n="130" d="100"/>
          <a:sy n="130" d="100"/>
        </p:scale>
        <p:origin x="-4024" y="-8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9F1F65-3F0B-A842-A249-BA763F536C9D}" type="datetime1">
              <a:rPr lang="it-IT" smtClean="0"/>
              <a:t>04/02/16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17F3D9-28C3-1B4F-855B-3A1A139E34DA}" type="slidenum">
              <a:rPr lang="it-IT" smtClean="0"/>
              <a:t>‹n.›</a:t>
            </a:fld>
            <a:endParaRPr lang="it-IT"/>
          </a:p>
        </p:txBody>
      </p:sp>
    </p:spTree>
    <p:extLst>
      <p:ext uri="{BB962C8B-B14F-4D97-AF65-F5344CB8AC3E}">
        <p14:creationId xmlns:p14="http://schemas.microsoft.com/office/powerpoint/2010/main" val="5899153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F82A95-0488-3441-8370-BDE342C41561}" type="datetime1">
              <a:rPr lang="it-IT" smtClean="0"/>
              <a:t>04/02/16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53159-C337-8D40-A514-2DC33FD053CE}" type="slidenum">
              <a:rPr lang="it-IT" smtClean="0"/>
              <a:t>‹n.›</a:t>
            </a:fld>
            <a:endParaRPr lang="it-IT"/>
          </a:p>
        </p:txBody>
      </p:sp>
    </p:spTree>
    <p:extLst>
      <p:ext uri="{BB962C8B-B14F-4D97-AF65-F5344CB8AC3E}">
        <p14:creationId xmlns:p14="http://schemas.microsoft.com/office/powerpoint/2010/main" val="24515115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6685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F464E05-EE74-9743-895A-A6D642E45668}" type="datetime1">
              <a:rPr lang="it-IT" smtClean="0"/>
              <a:t>04/02/16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ABE890-389F-9141-96EF-E1424463CC4B}" type="slidenum">
              <a:rPr lang="it-IT" smtClean="0"/>
              <a:t>‹n.›</a:t>
            </a:fld>
            <a:endParaRPr lang="it-IT"/>
          </a:p>
        </p:txBody>
      </p:sp>
    </p:spTree>
    <p:extLst>
      <p:ext uri="{BB962C8B-B14F-4D97-AF65-F5344CB8AC3E}">
        <p14:creationId xmlns:p14="http://schemas.microsoft.com/office/powerpoint/2010/main" val="410590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0D1A1A2-E752-924B-9F5D-D46C29902182}" type="datetime1">
              <a:rPr lang="it-IT" smtClean="0"/>
              <a:t>04/02/16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ABE890-389F-9141-96EF-E1424463CC4B}" type="slidenum">
              <a:rPr lang="it-IT" smtClean="0"/>
              <a:t>‹n.›</a:t>
            </a:fld>
            <a:endParaRPr lang="it-IT"/>
          </a:p>
        </p:txBody>
      </p:sp>
    </p:spTree>
    <p:extLst>
      <p:ext uri="{BB962C8B-B14F-4D97-AF65-F5344CB8AC3E}">
        <p14:creationId xmlns:p14="http://schemas.microsoft.com/office/powerpoint/2010/main" val="67280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ADD368-0675-F942-BB69-08B248622108}" type="datetime1">
              <a:rPr lang="it-IT" smtClean="0"/>
              <a:t>04/02/16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ABE890-389F-9141-96EF-E1424463CC4B}" type="slidenum">
              <a:rPr lang="it-IT" smtClean="0"/>
              <a:t>‹n.›</a:t>
            </a:fld>
            <a:endParaRPr lang="it-IT"/>
          </a:p>
        </p:txBody>
      </p:sp>
    </p:spTree>
    <p:extLst>
      <p:ext uri="{BB962C8B-B14F-4D97-AF65-F5344CB8AC3E}">
        <p14:creationId xmlns:p14="http://schemas.microsoft.com/office/powerpoint/2010/main" val="388721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51A9AD-D1FC-BD42-AC68-CB1577970482}" type="datetime1">
              <a:rPr lang="it-IT" smtClean="0"/>
              <a:t>04/02/16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ABE890-389F-9141-96EF-E1424463CC4B}" type="slidenum">
              <a:rPr lang="it-IT" smtClean="0"/>
              <a:t>‹n.›</a:t>
            </a:fld>
            <a:endParaRPr lang="it-IT"/>
          </a:p>
        </p:txBody>
      </p:sp>
    </p:spTree>
    <p:extLst>
      <p:ext uri="{BB962C8B-B14F-4D97-AF65-F5344CB8AC3E}">
        <p14:creationId xmlns:p14="http://schemas.microsoft.com/office/powerpoint/2010/main" val="82986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8EE78B2-9447-EE47-A1AA-97A18E1CD560}" type="datetime1">
              <a:rPr lang="it-IT" smtClean="0"/>
              <a:t>04/02/16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ABE890-389F-9141-96EF-E1424463CC4B}" type="slidenum">
              <a:rPr lang="it-IT" smtClean="0"/>
              <a:t>‹n.›</a:t>
            </a:fld>
            <a:endParaRPr lang="it-IT"/>
          </a:p>
        </p:txBody>
      </p:sp>
    </p:spTree>
    <p:extLst>
      <p:ext uri="{BB962C8B-B14F-4D97-AF65-F5344CB8AC3E}">
        <p14:creationId xmlns:p14="http://schemas.microsoft.com/office/powerpoint/2010/main" val="330080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7F751C7-8884-EC4F-BCC2-1941B53F7616}" type="datetime1">
              <a:rPr lang="it-IT" smtClean="0"/>
              <a:t>04/02/16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ABE890-389F-9141-96EF-E1424463CC4B}" type="slidenum">
              <a:rPr lang="it-IT" smtClean="0"/>
              <a:t>‹n.›</a:t>
            </a:fld>
            <a:endParaRPr lang="it-IT"/>
          </a:p>
        </p:txBody>
      </p:sp>
    </p:spTree>
    <p:extLst>
      <p:ext uri="{BB962C8B-B14F-4D97-AF65-F5344CB8AC3E}">
        <p14:creationId xmlns:p14="http://schemas.microsoft.com/office/powerpoint/2010/main" val="92386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BA6F30E-041D-0F40-BE48-F582ED169D10}" type="datetime1">
              <a:rPr lang="it-IT" smtClean="0"/>
              <a:t>04/02/16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1ABE890-389F-9141-96EF-E1424463CC4B}" type="slidenum">
              <a:rPr lang="it-IT" smtClean="0"/>
              <a:t>‹n.›</a:t>
            </a:fld>
            <a:endParaRPr lang="it-IT"/>
          </a:p>
        </p:txBody>
      </p:sp>
    </p:spTree>
    <p:extLst>
      <p:ext uri="{BB962C8B-B14F-4D97-AF65-F5344CB8AC3E}">
        <p14:creationId xmlns:p14="http://schemas.microsoft.com/office/powerpoint/2010/main" val="397109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2356BFD4-F7DD-AA4E-83DF-E5A3C169AFEA}" type="datetime1">
              <a:rPr lang="it-IT" smtClean="0"/>
              <a:t>04/02/16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1ABE890-389F-9141-96EF-E1424463CC4B}" type="slidenum">
              <a:rPr lang="it-IT" smtClean="0"/>
              <a:t>‹n.›</a:t>
            </a:fld>
            <a:endParaRPr lang="it-IT"/>
          </a:p>
        </p:txBody>
      </p:sp>
    </p:spTree>
    <p:extLst>
      <p:ext uri="{BB962C8B-B14F-4D97-AF65-F5344CB8AC3E}">
        <p14:creationId xmlns:p14="http://schemas.microsoft.com/office/powerpoint/2010/main" val="409192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7CDB9D-8430-4044-8E1A-DD70F3AAF177}" type="datetime1">
              <a:rPr lang="it-IT" smtClean="0"/>
              <a:t>04/02/16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1ABE890-389F-9141-96EF-E1424463CC4B}" type="slidenum">
              <a:rPr lang="it-IT" smtClean="0"/>
              <a:t>‹n.›</a:t>
            </a:fld>
            <a:endParaRPr lang="it-IT"/>
          </a:p>
        </p:txBody>
      </p:sp>
    </p:spTree>
    <p:extLst>
      <p:ext uri="{BB962C8B-B14F-4D97-AF65-F5344CB8AC3E}">
        <p14:creationId xmlns:p14="http://schemas.microsoft.com/office/powerpoint/2010/main" val="105260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4554367-E12F-C440-B1C8-731DB20ECDFD}" type="datetime1">
              <a:rPr lang="it-IT" smtClean="0"/>
              <a:t>04/02/16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ABE890-389F-9141-96EF-E1424463CC4B}" type="slidenum">
              <a:rPr lang="it-IT" smtClean="0"/>
              <a:t>‹n.›</a:t>
            </a:fld>
            <a:endParaRPr lang="it-IT"/>
          </a:p>
        </p:txBody>
      </p:sp>
    </p:spTree>
    <p:extLst>
      <p:ext uri="{BB962C8B-B14F-4D97-AF65-F5344CB8AC3E}">
        <p14:creationId xmlns:p14="http://schemas.microsoft.com/office/powerpoint/2010/main" val="30946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FD0F95E-621E-F640-A52C-68785501CCDC}" type="datetime1">
              <a:rPr lang="it-IT" smtClean="0"/>
              <a:t>04/02/16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ABE890-389F-9141-96EF-E1424463CC4B}" type="slidenum">
              <a:rPr lang="it-IT" smtClean="0"/>
              <a:t>‹n.›</a:t>
            </a:fld>
            <a:endParaRPr lang="it-IT"/>
          </a:p>
        </p:txBody>
      </p:sp>
    </p:spTree>
    <p:extLst>
      <p:ext uri="{BB962C8B-B14F-4D97-AF65-F5344CB8AC3E}">
        <p14:creationId xmlns:p14="http://schemas.microsoft.com/office/powerpoint/2010/main" val="21615140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8AFBA-8B00-2342-B830-5E9C15751F40}" type="datetime1">
              <a:rPr lang="it-IT" smtClean="0"/>
              <a:t>04/02/16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BE890-389F-9141-96EF-E1424463CC4B}" type="slidenum">
              <a:rPr lang="it-IT" smtClean="0"/>
              <a:t>‹n.›</a:t>
            </a:fld>
            <a:endParaRPr lang="it-IT"/>
          </a:p>
        </p:txBody>
      </p:sp>
    </p:spTree>
    <p:extLst>
      <p:ext uri="{BB962C8B-B14F-4D97-AF65-F5344CB8AC3E}">
        <p14:creationId xmlns:p14="http://schemas.microsoft.com/office/powerpoint/2010/main" val="96573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7.jpg"/><Relationship Id="rId7"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304800" y="254000"/>
            <a:ext cx="8534400" cy="6350000"/>
          </a:xfrm>
          <a:prstGeom prst="rect">
            <a:avLst/>
          </a:prstGeom>
        </p:spPr>
      </p:pic>
      <p:sp>
        <p:nvSpPr>
          <p:cNvPr id="5" name="Rectangle 2"/>
          <p:cNvSpPr>
            <a:spLocks noChangeArrowheads="1"/>
          </p:cNvSpPr>
          <p:nvPr/>
        </p:nvSpPr>
        <p:spPr bwMode="auto">
          <a:xfrm>
            <a:off x="1111284" y="2307615"/>
            <a:ext cx="7268708" cy="318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2500" b="1" dirty="0">
                <a:latin typeface="Arial" panose="020B0604020202020204" pitchFamily="34" charset="0"/>
                <a:cs typeface="Arial" panose="020B0604020202020204" pitchFamily="34" charset="0"/>
              </a:rPr>
              <a:t>PROGRAMMA DI SVILUPPO RURALE - FEASR</a:t>
            </a:r>
            <a:endParaRPr lang="it-IT" altLang="it-IT" sz="2500" b="1" dirty="0">
              <a:latin typeface="DecimaWE Rg" pitchFamily="2" charset="0"/>
            </a:endParaRPr>
          </a:p>
          <a:p>
            <a:pPr algn="ctr" eaLnBrk="1" hangingPunct="1"/>
            <a:r>
              <a:rPr lang="it-IT" altLang="it-IT" sz="2500" b="1" dirty="0">
                <a:latin typeface="DecimaWE Rg" pitchFamily="2" charset="0"/>
              </a:rPr>
              <a:t> </a:t>
            </a:r>
            <a:r>
              <a:rPr lang="it-IT" altLang="it-IT" sz="2500" b="1" dirty="0" smtClean="0">
                <a:latin typeface="Arial" panose="020B0604020202020204" pitchFamily="34" charset="0"/>
                <a:cs typeface="Arial" panose="020B0604020202020204" pitchFamily="34" charset="0"/>
              </a:rPr>
              <a:t>2014-2020</a:t>
            </a:r>
            <a:endParaRPr lang="it-IT" altLang="it-IT" sz="2500" b="1" dirty="0">
              <a:latin typeface="DecimaWE Rg" pitchFamily="2" charset="0"/>
            </a:endParaRPr>
          </a:p>
          <a:p>
            <a:pPr algn="ctr" eaLnBrk="1" hangingPunct="1"/>
            <a:r>
              <a:rPr lang="it-IT" altLang="it-IT" sz="2500" b="1" dirty="0">
                <a:latin typeface="Arial" panose="020B0604020202020204" pitchFamily="34" charset="0"/>
                <a:cs typeface="Arial" panose="020B0604020202020204" pitchFamily="34" charset="0"/>
              </a:rPr>
              <a:t>della Regione Friuli Venezia Giulia</a:t>
            </a:r>
            <a:endParaRPr lang="it-IT" altLang="it-IT" sz="2500" b="1" dirty="0">
              <a:latin typeface="DecimaWE Rg" pitchFamily="2" charset="0"/>
            </a:endParaRPr>
          </a:p>
          <a:p>
            <a:pPr algn="ctr"/>
            <a:endParaRPr lang="it-IT" sz="1400" b="1" dirty="0" smtClean="0"/>
          </a:p>
          <a:p>
            <a:pPr algn="ctr"/>
            <a:r>
              <a:rPr lang="it-IT" sz="1600" dirty="0" smtClean="0">
                <a:latin typeface="Arial"/>
                <a:cs typeface="Arial"/>
              </a:rPr>
              <a:t>Adottato </a:t>
            </a:r>
            <a:r>
              <a:rPr lang="it-IT" sz="1600" dirty="0">
                <a:latin typeface="Arial"/>
                <a:cs typeface="Arial"/>
              </a:rPr>
              <a:t>con decisione della Commissione </a:t>
            </a:r>
          </a:p>
          <a:p>
            <a:pPr algn="ctr"/>
            <a:r>
              <a:rPr lang="it-IT" sz="1600" dirty="0">
                <a:latin typeface="Arial"/>
                <a:cs typeface="Arial"/>
              </a:rPr>
              <a:t>C(2015) 6589 finale del 24 settembre 2015</a:t>
            </a:r>
            <a:endParaRPr lang="it-IT" altLang="it-IT" sz="1600" dirty="0">
              <a:latin typeface="Arial"/>
              <a:cs typeface="Arial"/>
            </a:endParaRPr>
          </a:p>
          <a:p>
            <a:pPr algn="ctr"/>
            <a:endParaRPr lang="it-IT" sz="1600" dirty="0"/>
          </a:p>
          <a:p>
            <a:pPr algn="ctr"/>
            <a:r>
              <a:rPr lang="it-IT" sz="4000" b="1" dirty="0" smtClean="0">
                <a:solidFill>
                  <a:srgbClr val="4A882A"/>
                </a:solidFill>
              </a:rPr>
              <a:t>PACCHETTO </a:t>
            </a:r>
            <a:r>
              <a:rPr lang="it-IT" sz="4000" b="1" dirty="0">
                <a:solidFill>
                  <a:srgbClr val="4A882A"/>
                </a:solidFill>
              </a:rPr>
              <a:t>GIOVANI</a:t>
            </a:r>
            <a:endParaRPr lang="it-IT" altLang="it-IT" sz="4000" b="1" dirty="0">
              <a:solidFill>
                <a:srgbClr val="4A882A"/>
              </a:solidFill>
              <a:latin typeface="DecimaWE Rg" pitchFamily="2" charset="0"/>
            </a:endParaRPr>
          </a:p>
        </p:txBody>
      </p:sp>
      <p:sp>
        <p:nvSpPr>
          <p:cNvPr id="6" name="Rectangle 2"/>
          <p:cNvSpPr>
            <a:spLocks noChangeArrowheads="1"/>
          </p:cNvSpPr>
          <p:nvPr/>
        </p:nvSpPr>
        <p:spPr bwMode="auto">
          <a:xfrm>
            <a:off x="1111284" y="5702423"/>
            <a:ext cx="7268708" cy="74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it-IT" sz="1100" dirty="0" smtClean="0">
                <a:latin typeface="Arial"/>
                <a:cs typeface="Arial"/>
              </a:rPr>
              <a:t>DISCLAIMER: Le diapositive seguenti hanno carattere meramente divulgativo e non riproducono integralmente il contenuto ufficiale del PSR e del regolamento di attuazione Pacchetto giovani. Sono pertanto prive di valore legale. Nel caso di utilizzo va citata la fonte: Regione Friuli Venezia Giulia.</a:t>
            </a:r>
            <a:endParaRPr lang="it-IT" altLang="it-IT" sz="1100" dirty="0">
              <a:latin typeface="Arial"/>
              <a:cs typeface="Arial"/>
            </a:endParaRPr>
          </a:p>
        </p:txBody>
      </p:sp>
      <p:pic>
        <p:nvPicPr>
          <p:cNvPr id="12" name="Immagine 11"/>
          <p:cNvPicPr>
            <a:picLocks noChangeAspect="1"/>
          </p:cNvPicPr>
          <p:nvPr/>
        </p:nvPicPr>
        <p:blipFill>
          <a:blip r:embed="rId3"/>
          <a:stretch>
            <a:fillRect/>
          </a:stretch>
        </p:blipFill>
        <p:spPr>
          <a:xfrm>
            <a:off x="1959289" y="520580"/>
            <a:ext cx="5466733" cy="1503544"/>
          </a:xfrm>
          <a:prstGeom prst="rect">
            <a:avLst/>
          </a:prstGeom>
        </p:spPr>
      </p:pic>
    </p:spTree>
    <p:extLst>
      <p:ext uri="{BB962C8B-B14F-4D97-AF65-F5344CB8AC3E}">
        <p14:creationId xmlns:p14="http://schemas.microsoft.com/office/powerpoint/2010/main" val="35966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2597821409"/>
              </p:ext>
            </p:extLst>
          </p:nvPr>
        </p:nvGraphicFramePr>
        <p:xfrm>
          <a:off x="457200" y="1448069"/>
          <a:ext cx="8215979" cy="5033394"/>
        </p:xfrm>
        <a:graphic>
          <a:graphicData uri="http://schemas.openxmlformats.org/drawingml/2006/table">
            <a:tbl>
              <a:tblPr/>
              <a:tblGrid>
                <a:gridCol w="1742161"/>
                <a:gridCol w="6473818"/>
              </a:tblGrid>
              <a:tr h="503339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Piano aziendale (PA)	</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r>
                        <a:rPr lang="it-IT" sz="1700" b="0" dirty="0" smtClean="0">
                          <a:latin typeface="Arial"/>
                        </a:rPr>
                        <a:t>Deve essere redatto </a:t>
                      </a:r>
                      <a:r>
                        <a:rPr lang="it-IT" sz="1700" b="1" dirty="0" smtClean="0">
                          <a:latin typeface="Arial"/>
                        </a:rPr>
                        <a:t>OBBLIGATORIAMENTE </a:t>
                      </a:r>
                      <a:r>
                        <a:rPr lang="it-IT" sz="1700" b="0" dirty="0" smtClean="0">
                          <a:latin typeface="Arial"/>
                        </a:rPr>
                        <a:t>sul modello predisposto da ISMEA</a:t>
                      </a:r>
                    </a:p>
                    <a:p>
                      <a:r>
                        <a:rPr lang="it-IT" sz="1700" b="0" dirty="0" smtClean="0">
                          <a:latin typeface="Arial"/>
                        </a:rPr>
                        <a:t>Deve  contenere  tutti  gli  interventi  programmati  dal  giovane  per  lo sviluppo aziendale (anche interventi non finanziati):</a:t>
                      </a:r>
                    </a:p>
                    <a:p>
                      <a:pPr algn="l"/>
                      <a:r>
                        <a:rPr lang="it-IT" sz="1700" b="0" dirty="0" smtClean="0">
                          <a:latin typeface="Arial"/>
                        </a:rPr>
                        <a:t>- situazione di partenza, il progetto di impresa, la dimensione economica dell’impresa,</a:t>
                      </a:r>
                      <a:r>
                        <a:rPr lang="it-IT" sz="1700" b="0" baseline="0" dirty="0" smtClean="0">
                          <a:latin typeface="Arial"/>
                        </a:rPr>
                        <a:t> </a:t>
                      </a:r>
                      <a:r>
                        <a:rPr lang="it-IT" sz="1700" b="0" dirty="0" smtClean="0">
                          <a:latin typeface="Arial"/>
                        </a:rPr>
                        <a:t>il settore</a:t>
                      </a:r>
                      <a:r>
                        <a:rPr lang="it-IT" sz="1700" b="0" baseline="0" dirty="0" smtClean="0">
                          <a:latin typeface="Arial"/>
                        </a:rPr>
                        <a:t> </a:t>
                      </a:r>
                      <a:r>
                        <a:rPr lang="it-IT" sz="1700" b="0" dirty="0" smtClean="0">
                          <a:latin typeface="Arial"/>
                        </a:rPr>
                        <a:t>produttivo prevalente,</a:t>
                      </a:r>
                      <a:r>
                        <a:rPr lang="it-IT" sz="1700" b="0" baseline="0" dirty="0" smtClean="0">
                          <a:latin typeface="Arial"/>
                        </a:rPr>
                        <a:t> </a:t>
                      </a:r>
                      <a:r>
                        <a:rPr lang="it-IT" sz="1700" b="0" dirty="0" smtClean="0">
                          <a:latin typeface="Arial"/>
                        </a:rPr>
                        <a:t>la descrizione delle operazioni e degli interventi proposti, il piano finanziario distinto per</a:t>
                      </a:r>
                      <a:r>
                        <a:rPr lang="it-IT" sz="1700" b="0" baseline="0" dirty="0" smtClean="0">
                          <a:latin typeface="Arial"/>
                        </a:rPr>
                        <a:t> </a:t>
                      </a:r>
                      <a:r>
                        <a:rPr lang="it-IT" sz="1700" b="0" dirty="0" smtClean="0">
                          <a:latin typeface="Arial"/>
                        </a:rPr>
                        <a:t>operazioni e pertinente agli interventi l’indicazione dell’eventuale progetto di filiera del PSR a cui il  giovane intende partecipare o l’eventuale filiera o rete a cui il giovane partecipa, la descrizione degli investimenti immateriali  programmati, la descrizione delle esigenze formative o</a:t>
                      </a:r>
                      <a:r>
                        <a:rPr lang="it-IT" sz="1700" b="0" baseline="0" dirty="0" smtClean="0">
                          <a:latin typeface="Arial"/>
                        </a:rPr>
                        <a:t> </a:t>
                      </a:r>
                      <a:r>
                        <a:rPr lang="it-IT" sz="1700" b="0" dirty="0" smtClean="0">
                          <a:latin typeface="Arial"/>
                        </a:rPr>
                        <a:t>di   consulenza, un dettagliato cronoprogramma di realizzazione degli interventi programmati, la descrizione della prevista situazione economica finale.</a:t>
                      </a:r>
                    </a:p>
                    <a:p>
                      <a:r>
                        <a:rPr lang="it-IT" sz="1700" b="1" dirty="0" smtClean="0">
                          <a:solidFill>
                            <a:srgbClr val="FF0000"/>
                          </a:solidFill>
                          <a:latin typeface="Arial"/>
                        </a:rPr>
                        <a:t>avvio entro </a:t>
                      </a:r>
                      <a:r>
                        <a:rPr lang="it-IT" sz="1700" b="1" dirty="0" err="1" smtClean="0">
                          <a:solidFill>
                            <a:srgbClr val="FF0000"/>
                          </a:solidFill>
                          <a:latin typeface="Arial"/>
                        </a:rPr>
                        <a:t>max</a:t>
                      </a:r>
                      <a:r>
                        <a:rPr lang="it-IT" sz="1700" b="1" dirty="0" smtClean="0">
                          <a:solidFill>
                            <a:srgbClr val="FF0000"/>
                          </a:solidFill>
                          <a:latin typeface="Arial"/>
                        </a:rPr>
                        <a:t> 6 mesi</a:t>
                      </a:r>
                      <a:endParaRPr lang="it-IT" sz="1700" b="0" dirty="0" smtClean="0">
                        <a:solidFill>
                          <a:srgbClr val="000000"/>
                        </a:solidFill>
                        <a:latin typeface="Arial"/>
                      </a:endParaRPr>
                    </a:p>
                    <a:p>
                      <a:r>
                        <a:rPr lang="it-IT" sz="1700" b="1" dirty="0" smtClean="0">
                          <a:solidFill>
                            <a:srgbClr val="FF0000"/>
                          </a:solidFill>
                          <a:latin typeface="Arial"/>
                        </a:rPr>
                        <a:t>termine entro </a:t>
                      </a:r>
                      <a:r>
                        <a:rPr lang="it-IT" sz="1700" b="1" dirty="0" err="1" smtClean="0">
                          <a:solidFill>
                            <a:srgbClr val="FF0000"/>
                          </a:solidFill>
                          <a:latin typeface="Arial"/>
                        </a:rPr>
                        <a:t>max</a:t>
                      </a:r>
                      <a:r>
                        <a:rPr lang="it-IT" sz="1700" b="1" dirty="0" smtClean="0">
                          <a:solidFill>
                            <a:srgbClr val="FF0000"/>
                          </a:solidFill>
                          <a:latin typeface="Arial"/>
                        </a:rPr>
                        <a:t> 42 mesi (in base alle tipologie di</a:t>
                      </a:r>
                      <a:r>
                        <a:rPr lang="it-IT" sz="1700" b="1" baseline="0" dirty="0" smtClean="0">
                          <a:solidFill>
                            <a:srgbClr val="FF0000"/>
                          </a:solidFill>
                          <a:latin typeface="Arial"/>
                        </a:rPr>
                        <a:t> o</a:t>
                      </a:r>
                      <a:r>
                        <a:rPr lang="it-IT" sz="1700" b="1" dirty="0" smtClean="0">
                          <a:solidFill>
                            <a:srgbClr val="FF0000"/>
                          </a:solidFill>
                          <a:latin typeface="Arial"/>
                        </a:rPr>
                        <a:t>perazioni)</a:t>
                      </a:r>
                      <a:endParaRPr lang="it-IT" sz="1700" b="0" dirty="0" smtClean="0">
                        <a:solidFill>
                          <a:srgbClr val="000000"/>
                        </a:solidFill>
                        <a:latin typeface="Arial"/>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sp>
        <p:nvSpPr>
          <p:cNvPr id="12" name="Titolo 1"/>
          <p:cNvSpPr txBox="1">
            <a:spLocks/>
          </p:cNvSpPr>
          <p:nvPr/>
        </p:nvSpPr>
        <p:spPr>
          <a:xfrm>
            <a:off x="2245827" y="525194"/>
            <a:ext cx="6252380" cy="650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smtClean="0">
                <a:solidFill>
                  <a:srgbClr val="4A882A"/>
                </a:solidFill>
                <a:latin typeface="Arial"/>
                <a:cs typeface="Arial"/>
              </a:rPr>
              <a:t>Piano aziendale</a:t>
            </a:r>
            <a:endParaRPr lang="it-IT" sz="3200" dirty="0">
              <a:latin typeface="Arial"/>
              <a:cs typeface="Arial"/>
            </a:endParaRPr>
          </a:p>
        </p:txBody>
      </p:sp>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Tree>
    <p:extLst>
      <p:ext uri="{BB962C8B-B14F-4D97-AF65-F5344CB8AC3E}">
        <p14:creationId xmlns:p14="http://schemas.microsoft.com/office/powerpoint/2010/main" val="382976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49431705"/>
              </p:ext>
            </p:extLst>
          </p:nvPr>
        </p:nvGraphicFramePr>
        <p:xfrm>
          <a:off x="457200" y="1448069"/>
          <a:ext cx="8215979" cy="4545542"/>
        </p:xfrm>
        <a:graphic>
          <a:graphicData uri="http://schemas.openxmlformats.org/drawingml/2006/table">
            <a:tbl>
              <a:tblPr/>
              <a:tblGrid>
                <a:gridCol w="1742161"/>
                <a:gridCol w="6473818"/>
              </a:tblGrid>
              <a:tr h="454554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AZIENDE soglie minime e massime</a:t>
                      </a:r>
                      <a:r>
                        <a:rPr kumimoji="0" lang="it-IT" sz="20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	</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r>
                        <a:rPr lang="it-IT" sz="1600" b="0" dirty="0" smtClean="0">
                          <a:latin typeface="Arial"/>
                        </a:rPr>
                        <a:t>L’azienda neo costituita o in cui si insedia il giovane è </a:t>
                      </a:r>
                      <a:r>
                        <a:rPr lang="it-IT" sz="1600" b="1" dirty="0" smtClean="0">
                          <a:solidFill>
                            <a:srgbClr val="FF0000"/>
                          </a:solidFill>
                          <a:latin typeface="Arial"/>
                        </a:rPr>
                        <a:t>MICRO O</a:t>
                      </a:r>
                      <a:endParaRPr lang="it-IT" sz="1600" b="0" dirty="0" smtClean="0">
                        <a:solidFill>
                          <a:srgbClr val="000000"/>
                        </a:solidFill>
                        <a:latin typeface="Arial"/>
                      </a:endParaRPr>
                    </a:p>
                    <a:p>
                      <a:r>
                        <a:rPr lang="it-IT" sz="1600" b="1" dirty="0" smtClean="0">
                          <a:solidFill>
                            <a:srgbClr val="FF0000"/>
                          </a:solidFill>
                          <a:latin typeface="Arial"/>
                        </a:rPr>
                        <a:t>PICCOLA IMPRESA (personale e fatturato)</a:t>
                      </a:r>
                    </a:p>
                    <a:p>
                      <a:pPr marL="0" marR="0" indent="0" algn="l" defTabSz="4572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it-IT" sz="1700" b="0" i="0" u="none" strike="noStrike" baseline="0" dirty="0" smtClean="0">
                          <a:solidFill>
                            <a:srgbClr val="000000"/>
                          </a:solidFill>
                          <a:latin typeface="Arial"/>
                        </a:rPr>
                        <a:t>una </a:t>
                      </a:r>
                      <a:r>
                        <a:rPr lang="it-IT" sz="1700" b="1" i="0" u="none" strike="noStrike" baseline="0" dirty="0" smtClean="0">
                          <a:solidFill>
                            <a:srgbClr val="FF0000"/>
                          </a:solidFill>
                          <a:latin typeface="Arial"/>
                        </a:rPr>
                        <a:t>dimensione economica </a:t>
                      </a:r>
                      <a:r>
                        <a:rPr lang="it-IT" sz="1700" b="0" i="0" u="none" strike="noStrike" baseline="0" dirty="0" smtClean="0">
                          <a:solidFill>
                            <a:srgbClr val="000000"/>
                          </a:solidFill>
                          <a:latin typeface="Arial"/>
                        </a:rPr>
                        <a:t>espressa in standard output 	</a:t>
                      </a:r>
                    </a:p>
                    <a:p>
                      <a:endParaRPr lang="it-IT" sz="1700" b="1" dirty="0" smtClean="0">
                        <a:solidFill>
                          <a:srgbClr val="FF0000"/>
                        </a:solidFill>
                        <a:latin typeface="Arial"/>
                      </a:endParaRPr>
                    </a:p>
                    <a:p>
                      <a:endParaRPr lang="it-IT" sz="1600" b="1" dirty="0" smtClean="0">
                        <a:solidFill>
                          <a:srgbClr val="FF0000"/>
                        </a:solidFill>
                        <a:latin typeface="Arial"/>
                      </a:endParaRPr>
                    </a:p>
                    <a:p>
                      <a:endParaRPr lang="it-IT" sz="1600" b="0" dirty="0" smtClean="0">
                        <a:solidFill>
                          <a:srgbClr val="000000"/>
                        </a:solidFill>
                        <a:latin typeface="Arial"/>
                      </a:endParaRPr>
                    </a:p>
                    <a:p>
                      <a:endParaRPr lang="it-IT" sz="1800" b="0" dirty="0" smtClean="0">
                        <a:solidFill>
                          <a:srgbClr val="000000"/>
                        </a:solidFill>
                        <a:latin typeface="Arial"/>
                      </a:endParaRPr>
                    </a:p>
                    <a:p>
                      <a:endParaRPr lang="it-IT" sz="1800" b="0" dirty="0" smtClean="0">
                        <a:solidFill>
                          <a:srgbClr val="000000"/>
                        </a:solidFill>
                        <a:latin typeface="Arial"/>
                      </a:endParaRPr>
                    </a:p>
                    <a:p>
                      <a:endParaRPr lang="it-IT" sz="1800" b="0" dirty="0" smtClean="0">
                        <a:solidFill>
                          <a:srgbClr val="000000"/>
                        </a:solidFill>
                        <a:latin typeface="Arial"/>
                      </a:endParaRPr>
                    </a:p>
                    <a:p>
                      <a:r>
                        <a:rPr lang="it-IT" sz="1700" b="0" dirty="0" smtClean="0">
                          <a:solidFill>
                            <a:srgbClr val="000000"/>
                          </a:solidFill>
                          <a:latin typeface="Arial"/>
                        </a:rPr>
                        <a:t>Se si insediano più giovani, la soglia massima resta fissa, mentre la minima va moltiplicata per il numero di giovani.</a:t>
                      </a:r>
                    </a:p>
                    <a:p>
                      <a:r>
                        <a:rPr lang="it-IT" sz="1700" b="0" dirty="0" smtClean="0">
                          <a:solidFill>
                            <a:srgbClr val="000000"/>
                          </a:solidFill>
                          <a:latin typeface="Arial"/>
                        </a:rPr>
                        <a:t>La soglia minima è verificata anche a fine intervento.</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72688" y="392113"/>
            <a:ext cx="8215979" cy="916962"/>
          </a:xfrm>
          <a:prstGeom prst="rect">
            <a:avLst/>
          </a:prstGeom>
        </p:spPr>
      </p:pic>
      <p:sp>
        <p:nvSpPr>
          <p:cNvPr id="12" name="Titolo 1"/>
          <p:cNvSpPr txBox="1">
            <a:spLocks/>
          </p:cNvSpPr>
          <p:nvPr/>
        </p:nvSpPr>
        <p:spPr>
          <a:xfrm>
            <a:off x="2245828" y="525194"/>
            <a:ext cx="6263999"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3200" b="1" dirty="0" smtClean="0">
                <a:solidFill>
                  <a:srgbClr val="4A882A"/>
                </a:solidFill>
                <a:latin typeface="Arial"/>
                <a:cs typeface="Arial"/>
              </a:rPr>
              <a:t>Caratteristiche </a:t>
            </a:r>
            <a:br>
              <a:rPr lang="it-IT" sz="3200" b="1" dirty="0" smtClean="0">
                <a:solidFill>
                  <a:srgbClr val="4A882A"/>
                </a:solidFill>
                <a:latin typeface="Arial"/>
                <a:cs typeface="Arial"/>
              </a:rPr>
            </a:br>
            <a:r>
              <a:rPr lang="it-IT" sz="3200" b="1" dirty="0" smtClean="0">
                <a:solidFill>
                  <a:srgbClr val="4A882A"/>
                </a:solidFill>
                <a:latin typeface="Arial"/>
                <a:cs typeface="Arial"/>
              </a:rPr>
              <a:t>Azienda agricola</a:t>
            </a:r>
            <a:endParaRPr lang="it-IT" sz="3200" dirty="0">
              <a:latin typeface="Arial"/>
              <a:cs typeface="Arial"/>
            </a:endParaRPr>
          </a:p>
        </p:txBody>
      </p:sp>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graphicFrame>
        <p:nvGraphicFramePr>
          <p:cNvPr id="2" name="Tabella 1"/>
          <p:cNvGraphicFramePr>
            <a:graphicFrameLocks noGrp="1"/>
          </p:cNvGraphicFramePr>
          <p:nvPr>
            <p:extLst>
              <p:ext uri="{D42A27DB-BD31-4B8C-83A1-F6EECF244321}">
                <p14:modId xmlns:p14="http://schemas.microsoft.com/office/powerpoint/2010/main" val="3789949392"/>
              </p:ext>
            </p:extLst>
          </p:nvPr>
        </p:nvGraphicFramePr>
        <p:xfrm>
          <a:off x="2354244" y="3267835"/>
          <a:ext cx="5870130" cy="1097280"/>
        </p:xfrm>
        <a:graphic>
          <a:graphicData uri="http://schemas.openxmlformats.org/drawingml/2006/table">
            <a:tbl>
              <a:tblPr firstRow="1" bandRow="1">
                <a:tableStyleId>{5940675A-B579-460E-94D1-54222C63F5DA}</a:tableStyleId>
              </a:tblPr>
              <a:tblGrid>
                <a:gridCol w="1049797"/>
                <a:gridCol w="1758723"/>
                <a:gridCol w="1530805"/>
                <a:gridCol w="1530805"/>
              </a:tblGrid>
              <a:tr h="356209">
                <a:tc>
                  <a:txBody>
                    <a:bodyPr/>
                    <a:lstStyle/>
                    <a:p>
                      <a:endParaRPr lang="it-IT" dirty="0"/>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u="none" strike="noStrike" baseline="0" dirty="0" smtClean="0"/>
                        <a:t>Aree rurali D</a:t>
                      </a:r>
                      <a:endParaRPr lang="it-IT" sz="1800" b="0" i="0" u="none" strike="noStrike" baseline="0" dirty="0" smtClean="0">
                        <a:solidFill>
                          <a:srgbClr val="000000"/>
                        </a:solidFill>
                        <a:latin typeface="Arial"/>
                      </a:endParaRPr>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u="none" strike="noStrike" kern="1200" cap="none" spc="0" normalizeH="0" baseline="0" noProof="0" dirty="0" smtClean="0">
                          <a:ln>
                            <a:noFill/>
                          </a:ln>
                          <a:effectLst/>
                          <a:uLnTx/>
                          <a:uFillTx/>
                        </a:rPr>
                        <a:t>Aree rurali C</a:t>
                      </a:r>
                      <a:endParaRPr kumimoji="0" lang="it-IT" sz="1800" b="0" i="0" u="none" strike="noStrike" kern="1200" cap="none" spc="0" normalizeH="0" baseline="0" noProof="0" dirty="0" smtClean="0">
                        <a:ln>
                          <a:noFill/>
                        </a:ln>
                        <a:solidFill>
                          <a:srgbClr val="000000"/>
                        </a:solidFill>
                        <a:effectLst/>
                        <a:uLnTx/>
                        <a:uFillTx/>
                        <a:latin typeface="Arial"/>
                        <a:ea typeface="+mn-ea"/>
                        <a:cs typeface="+mn-cs"/>
                      </a:endParaRPr>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u="none" strike="noStrike" kern="1200" cap="none" spc="0" normalizeH="0" baseline="0" noProof="0" dirty="0" smtClean="0">
                          <a:ln>
                            <a:noFill/>
                          </a:ln>
                          <a:effectLst/>
                          <a:uLnTx/>
                          <a:uFillTx/>
                        </a:rPr>
                        <a:t>Altre aree</a:t>
                      </a:r>
                      <a:endParaRPr kumimoji="0" lang="it-IT" sz="1800" b="0" i="0" u="none" strike="noStrike" kern="1200" cap="none" spc="0" normalizeH="0" baseline="0" noProof="0" dirty="0" smtClean="0">
                        <a:ln>
                          <a:noFill/>
                        </a:ln>
                        <a:solidFill>
                          <a:srgbClr val="000000"/>
                        </a:solidFill>
                        <a:effectLst/>
                        <a:uLnTx/>
                        <a:uFillTx/>
                        <a:latin typeface="Arial"/>
                        <a:ea typeface="+mn-ea"/>
                        <a:cs typeface="+mn-cs"/>
                      </a:endParaRPr>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r>
              <a:tr h="124088">
                <a:tc>
                  <a:txBody>
                    <a:bodyPr/>
                    <a:lstStyle/>
                    <a:p>
                      <a:r>
                        <a:rPr lang="it-IT" dirty="0" smtClean="0"/>
                        <a:t>Minima</a:t>
                      </a:r>
                      <a:endParaRPr lang="it-IT" dirty="0"/>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dirty="0" smtClean="0"/>
                        <a:t>€</a:t>
                      </a:r>
                      <a:r>
                        <a:rPr lang="it-IT" dirty="0" smtClean="0"/>
                        <a:t> </a:t>
                      </a:r>
                      <a:r>
                        <a:rPr lang="it-IT" sz="1600" u="none" strike="noStrike" kern="1200" baseline="0" dirty="0" smtClean="0"/>
                        <a:t>10.000</a:t>
                      </a:r>
                      <a:endParaRPr lang="it-IT" sz="1600" b="0" i="0" u="none" strike="noStrike" kern="1200" baseline="0" dirty="0">
                        <a:solidFill>
                          <a:srgbClr val="000000"/>
                        </a:solidFill>
                        <a:latin typeface="Arial"/>
                        <a:ea typeface="+mn-ea"/>
                        <a:cs typeface="+mn-cs"/>
                      </a:endParaRPr>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u="none" strike="noStrike" baseline="0" dirty="0" smtClean="0"/>
                        <a:t> </a:t>
                      </a:r>
                      <a:r>
                        <a:rPr lang="it-IT" sz="1600" dirty="0" smtClean="0"/>
                        <a:t>€ </a:t>
                      </a:r>
                      <a:r>
                        <a:rPr lang="it-IT" sz="1600" u="none" strike="noStrike" kern="1200" baseline="0" dirty="0" smtClean="0"/>
                        <a:t>13.000</a:t>
                      </a:r>
                      <a:endParaRPr lang="it-IT" sz="1600" b="0" i="0" u="none" strike="noStrike" kern="1200" baseline="0" dirty="0" smtClean="0">
                        <a:solidFill>
                          <a:srgbClr val="000000"/>
                        </a:solidFill>
                        <a:latin typeface="Arial"/>
                        <a:ea typeface="+mn-ea"/>
                        <a:cs typeface="Arial"/>
                      </a:endParaRPr>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it-IT" sz="1600" u="none" strike="noStrike" kern="1200" cap="none" spc="0" normalizeH="0" baseline="0" noProof="0" dirty="0" smtClean="0">
                          <a:ln>
                            <a:noFill/>
                          </a:ln>
                          <a:effectLst/>
                          <a:uLnTx/>
                          <a:uFillTx/>
                        </a:rPr>
                        <a:t>€ 15.000</a:t>
                      </a:r>
                      <a:endParaRPr lang="it-IT" dirty="0"/>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r>
              <a:tr h="124088">
                <a:tc>
                  <a:txBody>
                    <a:bodyPr/>
                    <a:lstStyle/>
                    <a:p>
                      <a:r>
                        <a:rPr lang="it-IT" dirty="0" smtClean="0"/>
                        <a:t>massima</a:t>
                      </a:r>
                      <a:endParaRPr lang="it-IT" dirty="0"/>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it-IT" sz="1600" u="none" strike="noStrike" kern="1200" cap="none" spc="0" normalizeH="0" baseline="0" noProof="0" dirty="0" smtClean="0">
                          <a:ln>
                            <a:noFill/>
                          </a:ln>
                          <a:effectLst/>
                          <a:uLnTx/>
                          <a:uFillTx/>
                        </a:rPr>
                        <a:t>€ 200.000</a:t>
                      </a:r>
                      <a:endParaRPr lang="it-IT" dirty="0"/>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u="none" strike="noStrike" kern="1200" cap="none" spc="0" normalizeH="0" baseline="0" noProof="0" dirty="0" smtClean="0">
                          <a:ln>
                            <a:noFill/>
                          </a:ln>
                          <a:effectLst/>
                          <a:uLnTx/>
                          <a:uFillTx/>
                        </a:rPr>
                        <a:t>€ 200.000</a:t>
                      </a:r>
                      <a:endParaRPr kumimoji="0" lang="it-IT" sz="1800" b="0" i="0" u="none" strike="noStrike" kern="1200" cap="none" spc="0" normalizeH="0" baseline="0" noProof="0" dirty="0" smtClean="0">
                        <a:ln>
                          <a:noFill/>
                        </a:ln>
                        <a:solidFill>
                          <a:prstClr val="black"/>
                        </a:solidFill>
                        <a:effectLst/>
                        <a:uLnTx/>
                        <a:uFillTx/>
                        <a:latin typeface="+mn-lt"/>
                        <a:ea typeface="+mn-ea"/>
                        <a:cs typeface="+mn-cs"/>
                      </a:endParaRPr>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u="none" strike="noStrike" kern="1200" cap="none" spc="0" normalizeH="0" baseline="0" noProof="0" dirty="0" smtClean="0">
                          <a:ln>
                            <a:noFill/>
                          </a:ln>
                          <a:effectLst/>
                          <a:uLnTx/>
                          <a:uFillTx/>
                        </a:rPr>
                        <a:t>€ 200.000</a:t>
                      </a:r>
                      <a:endParaRPr kumimoji="0" lang="it-IT" sz="1800" b="0" i="0" u="none" strike="noStrike" kern="1200" cap="none" spc="0" normalizeH="0" baseline="0" noProof="0" dirty="0" smtClean="0">
                        <a:ln>
                          <a:noFill/>
                        </a:ln>
                        <a:solidFill>
                          <a:prstClr val="black"/>
                        </a:solidFill>
                        <a:effectLst/>
                        <a:uLnTx/>
                        <a:uFillTx/>
                        <a:latin typeface="+mn-lt"/>
                        <a:ea typeface="+mn-ea"/>
                        <a:cs typeface="+mn-cs"/>
                      </a:endParaRPr>
                    </a:p>
                  </a:txBody>
                  <a:tcPr>
                    <a:lnL w="6350" cap="flat" cmpd="sng" algn="ctr">
                      <a:solidFill>
                        <a:prstClr val="black">
                          <a:lumMod val="75000"/>
                          <a:lumOff val="25000"/>
                        </a:prstClr>
                      </a:solidFill>
                      <a:prstDash val="solid"/>
                      <a:round/>
                      <a:headEnd type="none" w="med" len="med"/>
                      <a:tailEnd type="none" w="med" len="med"/>
                    </a:lnL>
                    <a:lnR w="6350" cap="flat" cmpd="sng" algn="ctr">
                      <a:solidFill>
                        <a:prstClr val="black">
                          <a:lumMod val="75000"/>
                          <a:lumOff val="25000"/>
                        </a:prstClr>
                      </a:solidFill>
                      <a:prstDash val="solid"/>
                      <a:round/>
                      <a:headEnd type="none" w="med" len="med"/>
                      <a:tailEnd type="none" w="med" len="med"/>
                    </a:lnR>
                    <a:lnT w="6350" cap="flat" cmpd="sng" algn="ctr">
                      <a:solidFill>
                        <a:prstClr val="black">
                          <a:lumMod val="75000"/>
                          <a:lumOff val="25000"/>
                        </a:prstClr>
                      </a:solidFill>
                      <a:prstDash val="solid"/>
                      <a:round/>
                      <a:headEnd type="none" w="med" len="med"/>
                      <a:tailEnd type="none" w="med" len="med"/>
                    </a:lnT>
                    <a:lnB w="635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617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230189309"/>
              </p:ext>
            </p:extLst>
          </p:nvPr>
        </p:nvGraphicFramePr>
        <p:xfrm>
          <a:off x="457200" y="1448069"/>
          <a:ext cx="8215979" cy="4243539"/>
        </p:xfrm>
        <a:graphic>
          <a:graphicData uri="http://schemas.openxmlformats.org/drawingml/2006/table">
            <a:tbl>
              <a:tblPr/>
              <a:tblGrid>
                <a:gridCol w="1742161"/>
                <a:gridCol w="6473818"/>
              </a:tblGrid>
              <a:tr h="424353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AZIENDE</a:t>
                      </a:r>
                      <a:b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b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caratteristiche	</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r>
                        <a:rPr lang="it-IT" sz="1600" b="0" dirty="0" smtClean="0">
                          <a:latin typeface="Arial"/>
                        </a:rPr>
                        <a:t>•</a:t>
                      </a:r>
                      <a:r>
                        <a:rPr lang="it-IT" sz="1600" b="0" baseline="0" dirty="0" smtClean="0">
                          <a:latin typeface="Arial"/>
                        </a:rPr>
                        <a:t> </a:t>
                      </a:r>
                      <a:r>
                        <a:rPr lang="it-IT" sz="1600" b="0" dirty="0" smtClean="0">
                          <a:latin typeface="Arial"/>
                        </a:rPr>
                        <a:t> </a:t>
                      </a:r>
                      <a:r>
                        <a:rPr lang="it-IT" sz="1600" b="1" dirty="0" smtClean="0">
                          <a:latin typeface="Arial"/>
                        </a:rPr>
                        <a:t>Non  deriva  dal  frazionamento, di un’azienda familiare </a:t>
                      </a:r>
                      <a:endParaRPr lang="it-IT" sz="1600" b="0" dirty="0" smtClean="0">
                        <a:latin typeface="Arial"/>
                      </a:endParaRPr>
                    </a:p>
                    <a:p>
                      <a:r>
                        <a:rPr lang="it-IT" sz="1600" b="1" dirty="0" smtClean="0">
                          <a:latin typeface="Arial"/>
                        </a:rPr>
                        <a:t>preesistente </a:t>
                      </a:r>
                      <a:r>
                        <a:rPr lang="it-IT" sz="1600" b="0" dirty="0" smtClean="0">
                          <a:latin typeface="Arial"/>
                        </a:rPr>
                        <a:t>i cui titolari o soci sono parenti entro il primo grado del richiedente, salvo il trasferimento della conduzione dell’intera azienda familiare al giovane.</a:t>
                      </a:r>
                    </a:p>
                    <a:p>
                      <a:endParaRPr lang="it-IT" sz="500" b="0" dirty="0" smtClean="0">
                        <a:latin typeface="Arial"/>
                      </a:endParaRPr>
                    </a:p>
                    <a:p>
                      <a:r>
                        <a:rPr lang="it-IT" sz="1600" b="0" dirty="0" smtClean="0">
                          <a:latin typeface="Arial"/>
                        </a:rPr>
                        <a:t>•  Non è impresa in difficoltà come definita all’articolo 2, paragrafo 1, numero 14) del regolamento (UE) 702/2014, in conformità all’articolo 1, paragrafo 6 del regolamento medesimo;</a:t>
                      </a:r>
                    </a:p>
                    <a:p>
                      <a:endParaRPr lang="it-IT" sz="400" b="0" dirty="0" smtClean="0">
                        <a:latin typeface="Arial"/>
                      </a:endParaRPr>
                    </a:p>
                    <a:p>
                      <a:r>
                        <a:rPr lang="it-IT" sz="1600" b="0" dirty="0" smtClean="0">
                          <a:latin typeface="Arial"/>
                        </a:rPr>
                        <a:t>•  Non è destinataria di un ordine di recupero pendente a seguito di una precedente decisione della Commissione che dichiara gli aiuti illegittimi ed incompatibili con il mercato interno in conformità</a:t>
                      </a:r>
                    </a:p>
                    <a:p>
                      <a:r>
                        <a:rPr lang="it-IT" sz="1600" b="0" dirty="0" smtClean="0">
                          <a:latin typeface="Arial"/>
                        </a:rPr>
                        <a:t>all’articolo 1, paragrafo 5 del regolamento (UE) 702/2014.</a:t>
                      </a:r>
                    </a:p>
                    <a:p>
                      <a:endParaRPr lang="it-IT" sz="1700" b="0" dirty="0" smtClean="0">
                        <a:solidFill>
                          <a:srgbClr val="000000"/>
                        </a:solidFill>
                        <a:latin typeface="Arial"/>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6" name="Titolo 1"/>
          <p:cNvSpPr txBox="1">
            <a:spLocks/>
          </p:cNvSpPr>
          <p:nvPr/>
        </p:nvSpPr>
        <p:spPr>
          <a:xfrm>
            <a:off x="2245828" y="525194"/>
            <a:ext cx="6263999"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3200" b="1" dirty="0" smtClean="0">
                <a:solidFill>
                  <a:srgbClr val="4A882A"/>
                </a:solidFill>
                <a:latin typeface="Arial"/>
                <a:cs typeface="Arial"/>
              </a:rPr>
              <a:t>Caratteristiche </a:t>
            </a:r>
            <a:br>
              <a:rPr lang="it-IT" sz="3200" b="1" dirty="0" smtClean="0">
                <a:solidFill>
                  <a:srgbClr val="4A882A"/>
                </a:solidFill>
                <a:latin typeface="Arial"/>
                <a:cs typeface="Arial"/>
              </a:rPr>
            </a:br>
            <a:r>
              <a:rPr lang="it-IT" sz="3200" b="1" dirty="0" smtClean="0">
                <a:solidFill>
                  <a:srgbClr val="4A882A"/>
                </a:solidFill>
                <a:latin typeface="Arial"/>
                <a:cs typeface="Arial"/>
              </a:rPr>
              <a:t>Azienda agricola</a:t>
            </a:r>
            <a:endParaRPr lang="it-IT" sz="3200" dirty="0">
              <a:latin typeface="Arial"/>
              <a:cs typeface="Arial"/>
            </a:endParaRPr>
          </a:p>
        </p:txBody>
      </p:sp>
    </p:spTree>
    <p:extLst>
      <p:ext uri="{BB962C8B-B14F-4D97-AF65-F5344CB8AC3E}">
        <p14:creationId xmlns:p14="http://schemas.microsoft.com/office/powerpoint/2010/main" val="144885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4259996291"/>
              </p:ext>
            </p:extLst>
          </p:nvPr>
        </p:nvGraphicFramePr>
        <p:xfrm>
          <a:off x="457200" y="1448069"/>
          <a:ext cx="8215979" cy="4243539"/>
        </p:xfrm>
        <a:graphic>
          <a:graphicData uri="http://schemas.openxmlformats.org/drawingml/2006/table">
            <a:tbl>
              <a:tblPr/>
              <a:tblGrid>
                <a:gridCol w="1742161"/>
                <a:gridCol w="6473818"/>
              </a:tblGrid>
              <a:tr h="424353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Tutela ambientale</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r>
                        <a:rPr lang="it-IT" sz="1800" b="0" dirty="0" smtClean="0">
                          <a:latin typeface="Arial"/>
                        </a:rPr>
                        <a:t>Ai sensi dell’articolo 45 del regolamento (UE) 1305/2013, qualora un investimento rischi di avere effetti negativi sull’ambiente, la decisione circa la sua ammissibilità a beneficiare dell’aiuto è preceduta da una valutazione dell’impatto ambientale. Tale valutazione dell’impatto è effettuata conformemente alla normativa applicabile per il tipo di investimento di cui trattasi. </a:t>
                      </a:r>
                    </a:p>
                    <a:p>
                      <a:r>
                        <a:rPr lang="it-IT" sz="1800" b="0" dirty="0" smtClean="0">
                          <a:solidFill>
                            <a:srgbClr val="FF0000"/>
                          </a:solidFill>
                          <a:latin typeface="Arial"/>
                        </a:rPr>
                        <a:t>IL PACCHETTO È AMMESSO A FINANZIAMENTO SOLO IN PRESENZA DELLA VALUTAZIONE DELL’IMPATTO AMBIENTALE.</a:t>
                      </a:r>
                      <a:r>
                        <a:rPr lang="it-IT" sz="1600" b="0" dirty="0" smtClean="0">
                          <a:latin typeface="Arial"/>
                        </a:rPr>
                        <a:t>	</a:t>
                      </a:r>
                    </a:p>
                    <a:p>
                      <a:endParaRPr lang="it-IT" sz="1700" b="0" dirty="0" smtClean="0">
                        <a:solidFill>
                          <a:srgbClr val="000000"/>
                        </a:solidFill>
                        <a:latin typeface="Arial"/>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smtClean="0">
                <a:solidFill>
                  <a:srgbClr val="4A882A"/>
                </a:solidFill>
                <a:latin typeface="Arial"/>
                <a:cs typeface="Arial"/>
              </a:rPr>
              <a:t>TUTELA AMBIENTE</a:t>
            </a:r>
            <a:endParaRPr lang="it-IT" sz="3200" dirty="0">
              <a:latin typeface="Arial"/>
              <a:cs typeface="Arial"/>
            </a:endParaRPr>
          </a:p>
        </p:txBody>
      </p:sp>
    </p:spTree>
    <p:extLst>
      <p:ext uri="{BB962C8B-B14F-4D97-AF65-F5344CB8AC3E}">
        <p14:creationId xmlns:p14="http://schemas.microsoft.com/office/powerpoint/2010/main" val="404730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2765344376"/>
              </p:ext>
            </p:extLst>
          </p:nvPr>
        </p:nvGraphicFramePr>
        <p:xfrm>
          <a:off x="511410" y="1479047"/>
          <a:ext cx="8215979" cy="3562094"/>
        </p:xfrm>
        <a:graphic>
          <a:graphicData uri="http://schemas.openxmlformats.org/drawingml/2006/table">
            <a:tbl>
              <a:tblPr/>
              <a:tblGrid>
                <a:gridCol w="1742161"/>
                <a:gridCol w="6473818"/>
              </a:tblGrid>
              <a:tr h="356209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Principi per i criteri di selezione</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r>
                        <a:rPr lang="it-IT" sz="1600" b="0" dirty="0" smtClean="0">
                          <a:latin typeface="Arial"/>
                        </a:rPr>
                        <a:t>•  titolo localizzazione SAU prevalente: aree rurali D, C e B e aree</a:t>
                      </a:r>
                    </a:p>
                    <a:p>
                      <a:r>
                        <a:rPr lang="it-IT" sz="1600" b="0" dirty="0" smtClean="0">
                          <a:latin typeface="Arial"/>
                        </a:rPr>
                        <a:t>   rurali svantaggiate</a:t>
                      </a:r>
                    </a:p>
                    <a:p>
                      <a:r>
                        <a:rPr lang="it-IT" sz="1600" b="0" dirty="0" smtClean="0">
                          <a:latin typeface="Arial"/>
                        </a:rPr>
                        <a:t>•  adesione a regimi di qualità o a regimi di certificazione volontaria</a:t>
                      </a:r>
                    </a:p>
                    <a:p>
                      <a:r>
                        <a:rPr lang="it-IT" sz="1600" b="0" dirty="0" smtClean="0">
                          <a:latin typeface="Arial"/>
                        </a:rPr>
                        <a:t>•  settore o indirizzo produttivo</a:t>
                      </a:r>
                    </a:p>
                    <a:p>
                      <a:r>
                        <a:rPr lang="it-IT" sz="1600" b="0" dirty="0" smtClean="0">
                          <a:latin typeface="Arial"/>
                        </a:rPr>
                        <a:t>•  partecipazione a progetti di filiera</a:t>
                      </a:r>
                    </a:p>
                    <a:p>
                      <a:r>
                        <a:rPr lang="it-IT" sz="1600" b="0" dirty="0" smtClean="0">
                          <a:latin typeface="Arial"/>
                        </a:rPr>
                        <a:t>•  caratteristiche richiedente: giovani prima iscrizione INPS, livello </a:t>
                      </a:r>
                    </a:p>
                    <a:p>
                      <a:r>
                        <a:rPr lang="it-IT" sz="1600" b="0" dirty="0" smtClean="0">
                          <a:latin typeface="Arial"/>
                        </a:rPr>
                        <a:t>   formativo più elevato, genere femminile</a:t>
                      </a:r>
                    </a:p>
                    <a:p>
                      <a:r>
                        <a:rPr lang="it-IT" sz="1600" b="0" dirty="0" smtClean="0">
                          <a:latin typeface="Arial"/>
                        </a:rPr>
                        <a:t>•  obiettivi del piano aziendale: in termini di sostenibilità ambientale,</a:t>
                      </a:r>
                    </a:p>
                    <a:p>
                      <a:r>
                        <a:rPr lang="it-IT" sz="1600" b="0" dirty="0" smtClean="0">
                          <a:latin typeface="Arial"/>
                        </a:rPr>
                        <a:t>   sociale ed economica</a:t>
                      </a:r>
                    </a:p>
                    <a:p>
                      <a:r>
                        <a:rPr lang="it-IT" sz="1600" b="0" dirty="0" smtClean="0">
                          <a:latin typeface="Arial"/>
                        </a:rPr>
                        <a:t>•  </a:t>
                      </a:r>
                      <a:r>
                        <a:rPr lang="it-IT" sz="1600" b="1" dirty="0" smtClean="0">
                          <a:latin typeface="Arial"/>
                        </a:rPr>
                        <a:t>PUNTEGGIO:</a:t>
                      </a:r>
                    </a:p>
                    <a:p>
                      <a:r>
                        <a:rPr lang="it-IT" sz="1600" b="0" dirty="0" smtClean="0">
                          <a:latin typeface="Arial"/>
                        </a:rPr>
                        <a:t>o Soglia minima 34 punti (se inferiore il pacchetto non è ammesso)</a:t>
                      </a:r>
                    </a:p>
                    <a:p>
                      <a:r>
                        <a:rPr lang="it-IT" sz="1600" b="0" dirty="0" smtClean="0">
                          <a:latin typeface="Arial"/>
                        </a:rPr>
                        <a:t>o Soglia </a:t>
                      </a:r>
                      <a:r>
                        <a:rPr lang="it-IT" sz="1600" b="0" dirty="0" err="1" smtClean="0">
                          <a:latin typeface="Arial"/>
                        </a:rPr>
                        <a:t>max</a:t>
                      </a:r>
                      <a:r>
                        <a:rPr lang="it-IT" sz="1600" b="0" dirty="0" smtClean="0">
                          <a:latin typeface="Arial"/>
                        </a:rPr>
                        <a:t> 100 punti</a:t>
                      </a:r>
                    </a:p>
                    <a:p>
                      <a:r>
                        <a:rPr lang="it-IT" sz="1800" b="0" dirty="0" smtClean="0">
                          <a:latin typeface="Arial"/>
                        </a:rPr>
                        <a:t>	</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3200" b="1" dirty="0" smtClean="0">
                <a:solidFill>
                  <a:srgbClr val="4A882A"/>
                </a:solidFill>
                <a:latin typeface="Arial"/>
                <a:cs typeface="Arial"/>
              </a:rPr>
              <a:t>Criteri di selezione </a:t>
            </a:r>
            <a:br>
              <a:rPr lang="it-IT" sz="3200" b="1" dirty="0" smtClean="0">
                <a:solidFill>
                  <a:srgbClr val="4A882A"/>
                </a:solidFill>
                <a:latin typeface="Arial"/>
                <a:cs typeface="Arial"/>
              </a:rPr>
            </a:br>
            <a:r>
              <a:rPr lang="it-IT" sz="3200" b="1" dirty="0" smtClean="0">
                <a:solidFill>
                  <a:srgbClr val="4A882A"/>
                </a:solidFill>
                <a:latin typeface="Arial"/>
                <a:cs typeface="Arial"/>
              </a:rPr>
              <a:t>Pacchetto giovani</a:t>
            </a:r>
            <a:endParaRPr lang="it-IT" sz="3200" dirty="0">
              <a:latin typeface="Arial"/>
              <a:cs typeface="Arial"/>
            </a:endParaRPr>
          </a:p>
        </p:txBody>
      </p:sp>
    </p:spTree>
    <p:extLst>
      <p:ext uri="{BB962C8B-B14F-4D97-AF65-F5344CB8AC3E}">
        <p14:creationId xmlns:p14="http://schemas.microsoft.com/office/powerpoint/2010/main" val="828770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1623685937"/>
              </p:ext>
            </p:extLst>
          </p:nvPr>
        </p:nvGraphicFramePr>
        <p:xfrm>
          <a:off x="511410" y="1479046"/>
          <a:ext cx="8215979" cy="4978415"/>
        </p:xfrm>
        <a:graphic>
          <a:graphicData uri="http://schemas.openxmlformats.org/drawingml/2006/table">
            <a:tbl>
              <a:tblPr/>
              <a:tblGrid>
                <a:gridCol w="1742161"/>
                <a:gridCol w="6473818"/>
              </a:tblGrid>
              <a:tr h="49784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Importo del premio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r>
                        <a:rPr lang="it-IT" sz="1600" b="1" dirty="0" smtClean="0">
                          <a:latin typeface="Arial"/>
                        </a:rPr>
                        <a:t>Il premio è determinato in base:</a:t>
                      </a:r>
                    </a:p>
                    <a:p>
                      <a:r>
                        <a:rPr lang="it-IT" sz="1600" b="1" dirty="0" smtClean="0">
                          <a:latin typeface="Arial"/>
                        </a:rPr>
                        <a:t>a) </a:t>
                      </a:r>
                      <a:r>
                        <a:rPr lang="it-IT" sz="1600" b="1" u="sng" dirty="0" smtClean="0">
                          <a:latin typeface="Arial"/>
                        </a:rPr>
                        <a:t>alla localizzazione della superficie agricola utilizzata</a:t>
                      </a:r>
                      <a:r>
                        <a:rPr lang="it-IT" sz="1600" b="0" dirty="0" smtClean="0">
                          <a:latin typeface="Arial"/>
                        </a:rPr>
                        <a:t>, (SAU) prevalente dell’azienda agricola neocostituita o in cui si insedia il giovane, nel rispetto dei seguenti parametri:</a:t>
                      </a:r>
                    </a:p>
                    <a:p>
                      <a:r>
                        <a:rPr lang="it-IT" sz="1600" b="0" dirty="0" smtClean="0">
                          <a:latin typeface="Arial"/>
                        </a:rPr>
                        <a:t>1) euro 40.000,00 aree Natura 2000, parchi e riserve naturali di cui alla legge regionale 30 settembre 1996, n. 42 (Norme in materia di parchi e riserve naturali regionali) e aree caratterizzate da svantaggi naturali di cui all’articolo 32, paragrafo 1, lettera a), del regolamento (UE) 1305/2013;</a:t>
                      </a:r>
                    </a:p>
                    <a:p>
                      <a:r>
                        <a:rPr lang="it-IT" sz="1600" b="0" dirty="0" smtClean="0">
                          <a:latin typeface="Arial"/>
                        </a:rPr>
                        <a:t>2) euro 30.000,00 in aree rurali C diverse da quelle di cui al punto 1);</a:t>
                      </a:r>
                    </a:p>
                    <a:p>
                      <a:r>
                        <a:rPr lang="it-IT" sz="1600" b="0" dirty="0" smtClean="0">
                          <a:latin typeface="Arial"/>
                        </a:rPr>
                        <a:t>3) euro 20.000,00 in aree diverse da quelle di cui ai punti 1) e 2);</a:t>
                      </a:r>
                    </a:p>
                    <a:p>
                      <a:r>
                        <a:rPr lang="it-IT" sz="1600" b="1" dirty="0" smtClean="0">
                          <a:latin typeface="Arial"/>
                        </a:rPr>
                        <a:t>b) </a:t>
                      </a:r>
                      <a:r>
                        <a:rPr lang="it-IT" sz="1600" b="1" u="sng" dirty="0" smtClean="0">
                          <a:latin typeface="Arial"/>
                        </a:rPr>
                        <a:t>ad almeno una delle seguenti condizioni </a:t>
                      </a:r>
                      <a:r>
                        <a:rPr lang="it-IT" sz="1600" b="0" dirty="0" smtClean="0">
                          <a:latin typeface="Arial"/>
                        </a:rPr>
                        <a:t>(euro 30.000,00):</a:t>
                      </a:r>
                    </a:p>
                    <a:p>
                      <a:r>
                        <a:rPr lang="it-IT" sz="1600" b="0" dirty="0" smtClean="0">
                          <a:latin typeface="Arial"/>
                        </a:rPr>
                        <a:t>1) la prevalenza dei prodotti aziendali sono già certificati biologico, DOC, DOCG, DOP, IGP, IGT o AQUA</a:t>
                      </a:r>
                    </a:p>
                    <a:p>
                      <a:r>
                        <a:rPr lang="it-IT" sz="1600" b="0" dirty="0" smtClean="0">
                          <a:latin typeface="Arial"/>
                        </a:rPr>
                        <a:t>2) la produzione delle materie prime necessarie alla realizzazione dei prodotti di cui al numero 1) è prevalente ed è gestita secondo i relativi disciplinari;</a:t>
                      </a:r>
                    </a:p>
                    <a:p>
                      <a:r>
                        <a:rPr lang="it-IT" sz="1600" b="0" dirty="0" smtClean="0">
                          <a:latin typeface="Arial"/>
                        </a:rPr>
                        <a:t>3) il cui PA preveda il raggiungimento delle condizioni di cui ai numeri 1) o 2) entro il termine di conclusione dello stesso.	</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3200" b="1" dirty="0" smtClean="0">
                <a:solidFill>
                  <a:srgbClr val="4A882A"/>
                </a:solidFill>
                <a:latin typeface="Arial"/>
                <a:cs typeface="Arial"/>
              </a:rPr>
              <a:t>Premio</a:t>
            </a:r>
            <a:endParaRPr lang="it-IT" sz="3200" dirty="0">
              <a:latin typeface="Arial"/>
              <a:cs typeface="Arial"/>
            </a:endParaRPr>
          </a:p>
        </p:txBody>
      </p:sp>
    </p:spTree>
    <p:extLst>
      <p:ext uri="{BB962C8B-B14F-4D97-AF65-F5344CB8AC3E}">
        <p14:creationId xmlns:p14="http://schemas.microsoft.com/office/powerpoint/2010/main" val="1205753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466328496"/>
              </p:ext>
            </p:extLst>
          </p:nvPr>
        </p:nvGraphicFramePr>
        <p:xfrm>
          <a:off x="457200" y="1660769"/>
          <a:ext cx="8215979" cy="2934662"/>
        </p:xfrm>
        <a:graphic>
          <a:graphicData uri="http://schemas.openxmlformats.org/drawingml/2006/table">
            <a:tbl>
              <a:tblPr/>
              <a:tblGrid>
                <a:gridCol w="1742161"/>
                <a:gridCol w="6473818"/>
              </a:tblGrid>
              <a:tr h="293466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Correlazione tra premio e aiuto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r>
                        <a:rPr lang="it-IT" sz="1800" b="0" i="0" dirty="0" smtClean="0">
                          <a:latin typeface="Arial"/>
                        </a:rPr>
                        <a:t>Il costo delle operazioni per le quali è chiesto l’aiuto a valere sui tipo di intervento 4.1.1 o 4.1.2 </a:t>
                      </a:r>
                      <a:r>
                        <a:rPr lang="it-IT" sz="1800" b="1" i="0" dirty="0" smtClean="0">
                          <a:solidFill>
                            <a:srgbClr val="FF0000"/>
                          </a:solidFill>
                          <a:latin typeface="Arial"/>
                        </a:rPr>
                        <a:t>NON</a:t>
                      </a:r>
                      <a:r>
                        <a:rPr lang="it-IT" sz="1800" b="0" i="0" dirty="0" smtClean="0">
                          <a:latin typeface="Arial"/>
                        </a:rPr>
                        <a:t> è inferiore al premio spettante.</a:t>
                      </a:r>
                    </a:p>
                    <a:p>
                      <a:r>
                        <a:rPr lang="it-IT" sz="1800" b="0" i="0" dirty="0" smtClean="0">
                          <a:latin typeface="Arial"/>
                        </a:rPr>
                        <a:t>(esempio: premio spettante euro 40.000,00, il costo dell’operazione per la quale viene chiesto l’aiuto a valere sul tipo di intervento 4.1.1 è pari a euro 40.000,00)	</a:t>
                      </a:r>
                      <a:endParaRPr lang="it-IT" sz="1600" b="0" i="0" dirty="0" smtClean="0">
                        <a:latin typeface="Arial"/>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3200" b="1" dirty="0" smtClean="0">
                <a:solidFill>
                  <a:srgbClr val="4A882A"/>
                </a:solidFill>
                <a:latin typeface="Arial"/>
                <a:cs typeface="Arial"/>
              </a:rPr>
              <a:t>Premio e Aiuto</a:t>
            </a:r>
            <a:endParaRPr lang="it-IT" sz="3200" dirty="0">
              <a:latin typeface="Arial"/>
              <a:cs typeface="Arial"/>
            </a:endParaRPr>
          </a:p>
        </p:txBody>
      </p:sp>
    </p:spTree>
    <p:extLst>
      <p:ext uri="{BB962C8B-B14F-4D97-AF65-F5344CB8AC3E}">
        <p14:creationId xmlns:p14="http://schemas.microsoft.com/office/powerpoint/2010/main" val="295116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103737760"/>
              </p:ext>
            </p:extLst>
          </p:nvPr>
        </p:nvGraphicFramePr>
        <p:xfrm>
          <a:off x="457200" y="1660769"/>
          <a:ext cx="8215979" cy="4542693"/>
        </p:xfrm>
        <a:graphic>
          <a:graphicData uri="http://schemas.openxmlformats.org/drawingml/2006/table">
            <a:tbl>
              <a:tblPr/>
              <a:tblGrid>
                <a:gridCol w="1742161"/>
                <a:gridCol w="6473818"/>
              </a:tblGrid>
              <a:tr h="454269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Descrizione del tipo di intervento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r>
                        <a:rPr lang="it-IT" sz="1800" b="1" i="0" u="sng" dirty="0" smtClean="0">
                          <a:solidFill>
                            <a:srgbClr val="FF0000"/>
                          </a:solidFill>
                          <a:latin typeface="Arial"/>
                        </a:rPr>
                        <a:t>FORTE VALENZA AMBIENTALE</a:t>
                      </a:r>
                      <a:r>
                        <a:rPr lang="it-IT" sz="1800" b="0" i="0" dirty="0" smtClean="0">
                          <a:latin typeface="Arial"/>
                        </a:rPr>
                        <a:t> perseguita mediante i criteri di selezione</a:t>
                      </a:r>
                    </a:p>
                    <a:p>
                      <a:r>
                        <a:rPr lang="it-IT" sz="1800" b="0" i="0" dirty="0" smtClean="0">
                          <a:latin typeface="Arial"/>
                        </a:rPr>
                        <a:t>Finalizzata a sostenere investimenti per il miglioramento della </a:t>
                      </a:r>
                      <a:r>
                        <a:rPr lang="it-IT" sz="1800" b="1" i="0" dirty="0" smtClean="0">
                          <a:solidFill>
                            <a:srgbClr val="FF0000"/>
                          </a:solidFill>
                          <a:latin typeface="Arial"/>
                        </a:rPr>
                        <a:t>sostenibilità globale </a:t>
                      </a:r>
                      <a:r>
                        <a:rPr lang="it-IT" sz="1800" b="0" i="0" dirty="0" smtClean="0">
                          <a:latin typeface="Arial"/>
                        </a:rPr>
                        <a:t>dell’azienda agricola attraverso:</a:t>
                      </a:r>
                    </a:p>
                    <a:p>
                      <a:r>
                        <a:rPr lang="it-IT" sz="1800" b="0" i="0" dirty="0" smtClean="0">
                          <a:latin typeface="Arial"/>
                        </a:rPr>
                        <a:t>•  razionalizzare, ottimizzare e innovare i processi produttivi; </a:t>
                      </a:r>
                    </a:p>
                    <a:p>
                      <a:r>
                        <a:rPr lang="it-IT" sz="1800" b="0" i="0" dirty="0" smtClean="0">
                          <a:latin typeface="Arial"/>
                        </a:rPr>
                        <a:t>•  ridurre i costi di produzione tramite innovazione e </a:t>
                      </a:r>
                    </a:p>
                    <a:p>
                      <a:r>
                        <a:rPr lang="it-IT" sz="1800" b="0" i="0" dirty="0" smtClean="0">
                          <a:latin typeface="Arial"/>
                        </a:rPr>
                        <a:t>   ottimizzazione dei processi produttivi salvaguardando il </a:t>
                      </a:r>
                    </a:p>
                    <a:p>
                      <a:r>
                        <a:rPr lang="it-IT" sz="1800" b="0" i="0" dirty="0" smtClean="0">
                          <a:latin typeface="Arial"/>
                        </a:rPr>
                        <a:t>   patrimonio agro-ambientale;</a:t>
                      </a:r>
                    </a:p>
                    <a:p>
                      <a:r>
                        <a:rPr lang="it-IT" sz="1800" b="0" i="0" dirty="0" smtClean="0">
                          <a:latin typeface="Arial"/>
                        </a:rPr>
                        <a:t>•  </a:t>
                      </a:r>
                      <a:r>
                        <a:rPr lang="it-IT" sz="1800" b="0" i="0" u="sng" dirty="0" smtClean="0">
                          <a:solidFill>
                            <a:srgbClr val="FF0000"/>
                          </a:solidFill>
                          <a:latin typeface="Arial"/>
                        </a:rPr>
                        <a:t>diversificare e valorizzare le produzioni aziendali, la </a:t>
                      </a:r>
                    </a:p>
                    <a:p>
                      <a:r>
                        <a:rPr lang="it-IT" sz="1800" b="0" i="0" u="none" dirty="0" smtClean="0">
                          <a:solidFill>
                            <a:srgbClr val="FF0000"/>
                          </a:solidFill>
                          <a:latin typeface="Arial"/>
                        </a:rPr>
                        <a:t>   </a:t>
                      </a:r>
                      <a:r>
                        <a:rPr lang="it-IT" sz="1800" b="0" i="0" u="sng" dirty="0" smtClean="0">
                          <a:solidFill>
                            <a:srgbClr val="FF0000"/>
                          </a:solidFill>
                          <a:latin typeface="Arial"/>
                        </a:rPr>
                        <a:t>trasformazione, lo sviluppo di nuovi prodotti agendo anche</a:t>
                      </a:r>
                    </a:p>
                    <a:p>
                      <a:r>
                        <a:rPr lang="it-IT" sz="1800" b="0" i="0" u="none" dirty="0" smtClean="0">
                          <a:solidFill>
                            <a:srgbClr val="FF0000"/>
                          </a:solidFill>
                          <a:latin typeface="Arial"/>
                        </a:rPr>
                        <a:t>   </a:t>
                      </a:r>
                      <a:r>
                        <a:rPr lang="it-IT" sz="1800" b="0" i="0" u="sng" dirty="0" smtClean="0">
                          <a:solidFill>
                            <a:srgbClr val="FF0000"/>
                          </a:solidFill>
                          <a:latin typeface="Arial"/>
                        </a:rPr>
                        <a:t>sulle forme di commercializzazione</a:t>
                      </a:r>
                      <a:r>
                        <a:rPr lang="it-IT" sz="1800" b="0" i="0" u="none" dirty="0" smtClean="0">
                          <a:solidFill>
                            <a:srgbClr val="FF0000"/>
                          </a:solidFill>
                          <a:latin typeface="Arial"/>
                        </a:rPr>
                        <a:t> (</a:t>
                      </a:r>
                      <a:r>
                        <a:rPr lang="it-IT" sz="1800" b="1" i="0" u="none" dirty="0" smtClean="0">
                          <a:solidFill>
                            <a:srgbClr val="FF0000"/>
                          </a:solidFill>
                          <a:latin typeface="Arial"/>
                        </a:rPr>
                        <a:t>% di aiuto ridotta</a:t>
                      </a:r>
                      <a:r>
                        <a:rPr lang="it-IT" sz="1800" b="0" i="0" u="none" dirty="0" smtClean="0">
                          <a:solidFill>
                            <a:srgbClr val="FF0000"/>
                          </a:solidFill>
                          <a:latin typeface="Arial"/>
                        </a:rPr>
                        <a:t>)</a:t>
                      </a:r>
                      <a:r>
                        <a:rPr lang="it-IT" sz="1800" b="0" i="0" dirty="0" smtClean="0">
                          <a:latin typeface="Arial"/>
                        </a:rPr>
                        <a:t>;</a:t>
                      </a:r>
                    </a:p>
                    <a:p>
                      <a:r>
                        <a:rPr lang="it-IT" sz="1800" b="0" i="0" dirty="0" smtClean="0">
                          <a:latin typeface="Arial"/>
                        </a:rPr>
                        <a:t>•  adottare processi produttivi sostenibili da un punto di vista</a:t>
                      </a:r>
                    </a:p>
                    <a:p>
                      <a:r>
                        <a:rPr lang="it-IT" sz="1800" b="0" i="0" dirty="0" smtClean="0">
                          <a:latin typeface="Arial"/>
                        </a:rPr>
                        <a:t>   ambientale, in grado di contribuire alla mitigazione dei</a:t>
                      </a:r>
                    </a:p>
                    <a:p>
                      <a:r>
                        <a:rPr lang="it-IT" sz="1800" b="0" i="0" baseline="0" dirty="0" smtClean="0">
                          <a:latin typeface="Arial"/>
                        </a:rPr>
                        <a:t>  </a:t>
                      </a:r>
                      <a:r>
                        <a:rPr lang="it-IT" sz="1800" b="0" i="0" dirty="0" smtClean="0">
                          <a:latin typeface="Arial"/>
                        </a:rPr>
                        <a:t> cambiamenti climatici.</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100" b="1" dirty="0" smtClean="0">
                <a:solidFill>
                  <a:srgbClr val="4A882A"/>
                </a:solidFill>
                <a:latin typeface="Arial"/>
                <a:cs typeface="Arial"/>
              </a:rPr>
              <a:t>4.1.1 </a:t>
            </a:r>
            <a:r>
              <a:rPr lang="it-IT" sz="2100" b="1" dirty="0" smtClean="0">
                <a:solidFill>
                  <a:srgbClr val="4A882A"/>
                </a:solidFill>
                <a:latin typeface="Arial"/>
                <a:cs typeface="Arial"/>
              </a:rPr>
              <a:t>- MIGLIORAMENTO </a:t>
            </a:r>
            <a:r>
              <a:rPr lang="it-IT" sz="2100" b="1" dirty="0" smtClean="0">
                <a:solidFill>
                  <a:srgbClr val="4A882A"/>
                </a:solidFill>
                <a:latin typeface="Arial"/>
                <a:cs typeface="Arial"/>
              </a:rPr>
              <a:t>DELLE </a:t>
            </a:r>
          </a:p>
          <a:p>
            <a:pPr algn="l">
              <a:lnSpc>
                <a:spcPct val="90000"/>
              </a:lnSpc>
            </a:pPr>
            <a:r>
              <a:rPr lang="it-IT" sz="2100" b="1" dirty="0" smtClean="0">
                <a:solidFill>
                  <a:srgbClr val="4A882A"/>
                </a:solidFill>
                <a:latin typeface="Arial"/>
                <a:cs typeface="Arial"/>
              </a:rPr>
              <a:t>PRESTAZIONI E DELLA SOSTENIBILITÀ GLOBALE DELLE IMPRESE AGRICOLE</a:t>
            </a:r>
            <a:endParaRPr lang="it-IT" sz="2100" dirty="0">
              <a:latin typeface="Arial"/>
              <a:cs typeface="Arial"/>
            </a:endParaRPr>
          </a:p>
        </p:txBody>
      </p:sp>
    </p:spTree>
    <p:extLst>
      <p:ext uri="{BB962C8B-B14F-4D97-AF65-F5344CB8AC3E}">
        <p14:creationId xmlns:p14="http://schemas.microsoft.com/office/powerpoint/2010/main" val="93065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760548229"/>
              </p:ext>
            </p:extLst>
          </p:nvPr>
        </p:nvGraphicFramePr>
        <p:xfrm>
          <a:off x="457200" y="1494693"/>
          <a:ext cx="8215979" cy="4191000"/>
        </p:xfrm>
        <a:graphic>
          <a:graphicData uri="http://schemas.openxmlformats.org/drawingml/2006/table">
            <a:tbl>
              <a:tblPr/>
              <a:tblGrid>
                <a:gridCol w="1742161"/>
                <a:gridCol w="6473818"/>
              </a:tblGrid>
              <a:tr h="41910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Condizione di ammissibilità</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r>
                        <a:rPr lang="it-IT" sz="1800" b="0" i="0" u="none" dirty="0" smtClean="0">
                          <a:solidFill>
                            <a:schemeClr val="tx1"/>
                          </a:solidFill>
                          <a:latin typeface="Arial"/>
                        </a:rPr>
                        <a:t>•  Investimenti realizzati in regione FVG;</a:t>
                      </a:r>
                    </a:p>
                    <a:p>
                      <a:r>
                        <a:rPr lang="it-IT" sz="1800" b="0" i="0" u="none" dirty="0" smtClean="0">
                          <a:solidFill>
                            <a:schemeClr val="tx1"/>
                          </a:solidFill>
                          <a:latin typeface="Arial"/>
                        </a:rPr>
                        <a:t>•  migliorano le prestazioni e la </a:t>
                      </a:r>
                      <a:r>
                        <a:rPr lang="it-IT" sz="1800" b="1" i="0" u="none" dirty="0" smtClean="0">
                          <a:solidFill>
                            <a:srgbClr val="FF0000"/>
                          </a:solidFill>
                          <a:latin typeface="Arial"/>
                        </a:rPr>
                        <a:t>sostenibilità globale </a:t>
                      </a:r>
                    </a:p>
                    <a:p>
                      <a:r>
                        <a:rPr lang="it-IT" sz="1800" b="0" i="0" u="none" dirty="0" smtClean="0">
                          <a:solidFill>
                            <a:schemeClr val="tx1"/>
                          </a:solidFill>
                          <a:latin typeface="Arial"/>
                        </a:rPr>
                        <a:t>   dell’azienda agricola (economico e ambientale);</a:t>
                      </a:r>
                    </a:p>
                    <a:p>
                      <a:r>
                        <a:rPr lang="it-IT" sz="1800" b="0" i="0" u="none" dirty="0" smtClean="0">
                          <a:solidFill>
                            <a:schemeClr val="tx1"/>
                          </a:solidFill>
                          <a:latin typeface="Arial"/>
                        </a:rPr>
                        <a:t>•  interventi per la trasformazione e la commercializzazione di</a:t>
                      </a:r>
                    </a:p>
                    <a:p>
                      <a:r>
                        <a:rPr lang="it-IT" sz="1800" b="0" i="0" u="none" dirty="0" smtClean="0">
                          <a:solidFill>
                            <a:schemeClr val="tx1"/>
                          </a:solidFill>
                          <a:latin typeface="Arial"/>
                        </a:rPr>
                        <a:t>   prodotti agricoli (</a:t>
                      </a:r>
                      <a:r>
                        <a:rPr lang="it-IT" sz="1800" b="0" i="0" u="none" dirty="0" err="1" smtClean="0">
                          <a:solidFill>
                            <a:schemeClr val="tx1"/>
                          </a:solidFill>
                          <a:latin typeface="Arial"/>
                        </a:rPr>
                        <a:t>All</a:t>
                      </a:r>
                      <a:r>
                        <a:rPr lang="it-IT" sz="1800" b="0" i="0" u="none" dirty="0" smtClean="0">
                          <a:solidFill>
                            <a:schemeClr val="tx1"/>
                          </a:solidFill>
                          <a:latin typeface="Arial"/>
                        </a:rPr>
                        <a:t>. I) di prevalente provenienza aziendale</a:t>
                      </a:r>
                    </a:p>
                    <a:p>
                      <a:r>
                        <a:rPr lang="it-IT" sz="1800" b="0" i="0" u="none" dirty="0" smtClean="0">
                          <a:solidFill>
                            <a:schemeClr val="tx1"/>
                          </a:solidFill>
                          <a:latin typeface="Arial"/>
                        </a:rPr>
                        <a:t>   (almeno il 60%)</a:t>
                      </a:r>
                    </a:p>
                    <a:p>
                      <a:r>
                        <a:rPr lang="it-IT" sz="1800" b="0" i="0" u="none" dirty="0" smtClean="0">
                          <a:solidFill>
                            <a:schemeClr val="tx1"/>
                          </a:solidFill>
                          <a:latin typeface="Arial"/>
                        </a:rPr>
                        <a:t>•  interventi per l’</a:t>
                      </a:r>
                      <a:r>
                        <a:rPr lang="it-IT" sz="1800" b="0" i="0" u="none" dirty="0" err="1" smtClean="0">
                          <a:solidFill>
                            <a:schemeClr val="tx1"/>
                          </a:solidFill>
                          <a:latin typeface="Arial"/>
                        </a:rPr>
                        <a:t>efficientamento</a:t>
                      </a:r>
                      <a:r>
                        <a:rPr lang="it-IT" sz="1800" b="0" i="0" u="none" dirty="0" smtClean="0">
                          <a:solidFill>
                            <a:schemeClr val="tx1"/>
                          </a:solidFill>
                          <a:latin typeface="Arial"/>
                        </a:rPr>
                        <a:t> energetico;</a:t>
                      </a:r>
                    </a:p>
                    <a:p>
                      <a:r>
                        <a:rPr lang="it-IT" sz="1800" b="0" i="0" u="none" dirty="0" smtClean="0">
                          <a:solidFill>
                            <a:schemeClr val="tx1"/>
                          </a:solidFill>
                          <a:latin typeface="Arial"/>
                        </a:rPr>
                        <a:t>•  impianti per la produzione di energia da fonti rinnovabili</a:t>
                      </a:r>
                    </a:p>
                    <a:p>
                      <a:r>
                        <a:rPr lang="it-IT" sz="1800" b="0" i="0" u="none" dirty="0" smtClean="0">
                          <a:solidFill>
                            <a:schemeClr val="tx1"/>
                          </a:solidFill>
                          <a:latin typeface="Arial"/>
                        </a:rPr>
                        <a:t>   (FER) destinati all’</a:t>
                      </a:r>
                      <a:r>
                        <a:rPr lang="it-IT" sz="1800" b="1" i="0" u="none" dirty="0" smtClean="0">
                          <a:solidFill>
                            <a:srgbClr val="FF0000"/>
                          </a:solidFill>
                          <a:latin typeface="Arial"/>
                        </a:rPr>
                        <a:t>autoconsumo </a:t>
                      </a:r>
                      <a:r>
                        <a:rPr lang="it-IT" sz="1800" b="0" i="0" u="none" dirty="0" smtClean="0">
                          <a:solidFill>
                            <a:schemeClr val="tx1"/>
                          </a:solidFill>
                          <a:latin typeface="Arial"/>
                        </a:rPr>
                        <a:t>aziendale con:</a:t>
                      </a:r>
                    </a:p>
                    <a:p>
                      <a:r>
                        <a:rPr lang="it-IT" sz="1800" b="0" i="0" u="none" dirty="0" smtClean="0">
                          <a:solidFill>
                            <a:schemeClr val="tx1"/>
                          </a:solidFill>
                          <a:latin typeface="Arial"/>
                        </a:rPr>
                        <a:t>   </a:t>
                      </a:r>
                      <a:r>
                        <a:rPr lang="it-IT" sz="1600" b="0" i="0" u="none" dirty="0" smtClean="0">
                          <a:solidFill>
                            <a:schemeClr val="tx1"/>
                          </a:solidFill>
                          <a:latin typeface="Arial"/>
                        </a:rPr>
                        <a:t>•  Limiti di potenza: capacità di produzione ≤ a 1 MW, ridotta a 0,3</a:t>
                      </a:r>
                    </a:p>
                    <a:p>
                      <a:r>
                        <a:rPr lang="it-IT" sz="1600" b="0" i="0" u="none" dirty="0" smtClean="0">
                          <a:solidFill>
                            <a:schemeClr val="tx1"/>
                          </a:solidFill>
                          <a:latin typeface="Arial"/>
                        </a:rPr>
                        <a:t>      MW per digestione anaerobica;</a:t>
                      </a:r>
                    </a:p>
                    <a:p>
                      <a:r>
                        <a:rPr lang="it-IT" sz="1600" b="0" i="0" u="none" dirty="0" smtClean="0">
                          <a:solidFill>
                            <a:schemeClr val="tx1"/>
                          </a:solidFill>
                          <a:latin typeface="Arial"/>
                        </a:rPr>
                        <a:t>   •  Impianti ad energia solare: divieto di consumo del suolo;</a:t>
                      </a:r>
                    </a:p>
                    <a:p>
                      <a:r>
                        <a:rPr lang="it-IT" sz="1600" b="0" i="0" u="none" dirty="0" smtClean="0">
                          <a:solidFill>
                            <a:schemeClr val="tx1"/>
                          </a:solidFill>
                          <a:latin typeface="Arial"/>
                        </a:rPr>
                        <a:t>   •  Impianti di produzione di energia elettrica da biomassa:</a:t>
                      </a:r>
                    </a:p>
                    <a:p>
                      <a:r>
                        <a:rPr lang="it-IT" sz="1600" b="0" i="0" u="none" dirty="0" smtClean="0">
                          <a:solidFill>
                            <a:schemeClr val="tx1"/>
                          </a:solidFill>
                          <a:latin typeface="Arial"/>
                        </a:rPr>
                        <a:t>      utilizzo di almeno il 50% dell’energia termica prodotta.</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400" b="1" dirty="0" smtClean="0">
                <a:solidFill>
                  <a:srgbClr val="4A882A"/>
                </a:solidFill>
                <a:latin typeface="Arial"/>
                <a:cs typeface="Arial"/>
              </a:rPr>
              <a:t>4.1.1 </a:t>
            </a:r>
            <a:r>
              <a:rPr lang="it-IT" sz="2400" b="1" dirty="0" smtClean="0">
                <a:solidFill>
                  <a:srgbClr val="4A882A"/>
                </a:solidFill>
                <a:latin typeface="Arial"/>
                <a:cs typeface="Arial"/>
              </a:rPr>
              <a:t>- AMMISSIBILITÀ</a:t>
            </a:r>
            <a:endParaRPr lang="it-IT" sz="2400" dirty="0">
              <a:latin typeface="Arial"/>
              <a:cs typeface="Arial"/>
            </a:endParaRPr>
          </a:p>
        </p:txBody>
      </p:sp>
    </p:spTree>
    <p:extLst>
      <p:ext uri="{BB962C8B-B14F-4D97-AF65-F5344CB8AC3E}">
        <p14:creationId xmlns:p14="http://schemas.microsoft.com/office/powerpoint/2010/main" val="173832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662887108"/>
              </p:ext>
            </p:extLst>
          </p:nvPr>
        </p:nvGraphicFramePr>
        <p:xfrm>
          <a:off x="457200" y="1494693"/>
          <a:ext cx="8215979" cy="4191000"/>
        </p:xfrm>
        <a:graphic>
          <a:graphicData uri="http://schemas.openxmlformats.org/drawingml/2006/table">
            <a:tbl>
              <a:tblPr/>
              <a:tblGrid>
                <a:gridCol w="1742161"/>
                <a:gridCol w="6473818"/>
              </a:tblGrid>
              <a:tr h="41910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Tipologie di intervento </a:t>
                      </a:r>
                      <a:r>
                        <a:rPr kumimoji="0" lang="it-IT" sz="1800" b="1" i="0" u="none" strike="noStrike" kern="1200" cap="none" normalizeH="0" baseline="0" dirty="0" smtClean="0">
                          <a:ln>
                            <a:noFill/>
                          </a:ln>
                          <a:solidFill>
                            <a:srgbClr val="4A882A"/>
                          </a:solidFill>
                          <a:effectLst/>
                          <a:latin typeface="Arial" panose="020B0604020202020204" pitchFamily="34" charset="0"/>
                          <a:ea typeface="+mn-ea"/>
                          <a:cs typeface="Arial" panose="020B0604020202020204" pitchFamily="34" charset="0"/>
                        </a:rPr>
                        <a:t>finanziabili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endParaRPr lang="it-IT" sz="1800" b="0" i="0" u="none" dirty="0" smtClean="0">
                        <a:solidFill>
                          <a:schemeClr val="tx1"/>
                        </a:solidFill>
                        <a:latin typeface="Arial"/>
                      </a:endParaRPr>
                    </a:p>
                    <a:p>
                      <a:r>
                        <a:rPr lang="it-IT" sz="1800" b="0" i="0" u="none" dirty="0" smtClean="0">
                          <a:solidFill>
                            <a:schemeClr val="tx1"/>
                          </a:solidFill>
                          <a:latin typeface="Arial"/>
                        </a:rPr>
                        <a:t>•  acquisto di terreni(funzionali alla costruzione) max10% </a:t>
                      </a:r>
                    </a:p>
                    <a:p>
                      <a:r>
                        <a:rPr lang="it-IT" sz="1800" b="0" i="0" u="none" dirty="0" smtClean="0">
                          <a:solidFill>
                            <a:schemeClr val="tx1"/>
                          </a:solidFill>
                          <a:latin typeface="Arial"/>
                        </a:rPr>
                        <a:t>   dell’operazione al netto dei terreni</a:t>
                      </a:r>
                    </a:p>
                    <a:p>
                      <a:r>
                        <a:rPr lang="it-IT" sz="1800" b="0" i="0" u="none" dirty="0" smtClean="0">
                          <a:solidFill>
                            <a:schemeClr val="tx1"/>
                          </a:solidFill>
                          <a:latin typeface="Arial"/>
                        </a:rPr>
                        <a:t>•  acquisto di beni immobili</a:t>
                      </a:r>
                    </a:p>
                    <a:p>
                      <a:r>
                        <a:rPr lang="it-IT" sz="1800" b="0" i="0" u="none" dirty="0" smtClean="0">
                          <a:solidFill>
                            <a:schemeClr val="tx1"/>
                          </a:solidFill>
                          <a:latin typeface="Arial"/>
                        </a:rPr>
                        <a:t>•  costruzione, ristrutturazione e ampliamento di beni immobili </a:t>
                      </a:r>
                    </a:p>
                    <a:p>
                      <a:r>
                        <a:rPr lang="it-IT" sz="1800" b="0" i="0" u="none" dirty="0" smtClean="0">
                          <a:solidFill>
                            <a:schemeClr val="tx1"/>
                          </a:solidFill>
                          <a:latin typeface="Arial"/>
                        </a:rPr>
                        <a:t>   e opere di miglioramento fondiario funzionali allo</a:t>
                      </a:r>
                    </a:p>
                    <a:p>
                      <a:r>
                        <a:rPr lang="it-IT" sz="1800" b="0" i="0" u="none" dirty="0" smtClean="0">
                          <a:solidFill>
                            <a:schemeClr val="tx1"/>
                          </a:solidFill>
                          <a:latin typeface="Arial"/>
                        </a:rPr>
                        <a:t>   svolgimento dell’attività aziendale in coerenza con il tipo di</a:t>
                      </a:r>
                    </a:p>
                    <a:p>
                      <a:r>
                        <a:rPr lang="it-IT" sz="1800" b="0" i="0" u="none" dirty="0" smtClean="0">
                          <a:solidFill>
                            <a:schemeClr val="tx1"/>
                          </a:solidFill>
                          <a:latin typeface="Arial"/>
                        </a:rPr>
                        <a:t>   intervento programmato;</a:t>
                      </a:r>
                    </a:p>
                    <a:p>
                      <a:r>
                        <a:rPr lang="it-IT" sz="1800" b="0" i="0" u="none" dirty="0" smtClean="0">
                          <a:solidFill>
                            <a:schemeClr val="tx1"/>
                          </a:solidFill>
                          <a:latin typeface="Arial"/>
                        </a:rPr>
                        <a:t>•  acquisto di macchinari, attrezzature ed impianti tecnologici</a:t>
                      </a:r>
                    </a:p>
                    <a:p>
                      <a:r>
                        <a:rPr lang="it-IT" sz="1800" b="0" i="0" u="none" dirty="0" smtClean="0">
                          <a:solidFill>
                            <a:schemeClr val="tx1"/>
                          </a:solidFill>
                          <a:latin typeface="Arial"/>
                        </a:rPr>
                        <a:t>   e impianti per la produzione di energia da fonti rinnovabili </a:t>
                      </a:r>
                    </a:p>
                    <a:p>
                      <a:r>
                        <a:rPr lang="it-IT" sz="1800" b="0" i="0" u="none" dirty="0" smtClean="0">
                          <a:solidFill>
                            <a:schemeClr val="tx1"/>
                          </a:solidFill>
                          <a:latin typeface="Arial"/>
                        </a:rPr>
                        <a:t>   (FER) destinati all’autoconsumo;</a:t>
                      </a:r>
                    </a:p>
                    <a:p>
                      <a:r>
                        <a:rPr lang="it-IT" sz="1800" b="0" i="0" u="none" dirty="0" smtClean="0">
                          <a:solidFill>
                            <a:schemeClr val="tx1"/>
                          </a:solidFill>
                          <a:latin typeface="Arial"/>
                        </a:rPr>
                        <a:t>•  spese generali(studi di fattibilità, onorari, ecc.) </a:t>
                      </a:r>
                      <a:r>
                        <a:rPr lang="it-IT" sz="1800" b="1" i="0" u="none" dirty="0" smtClean="0">
                          <a:solidFill>
                            <a:schemeClr val="tx1"/>
                          </a:solidFill>
                          <a:latin typeface="Arial"/>
                        </a:rPr>
                        <a:t>max10 %;</a:t>
                      </a:r>
                    </a:p>
                    <a:p>
                      <a:endParaRPr lang="it-IT" sz="1800" b="0" i="0" u="none" dirty="0" smtClean="0">
                        <a:solidFill>
                          <a:schemeClr val="tx1"/>
                        </a:solidFill>
                        <a:latin typeface="Arial"/>
                      </a:endParaRPr>
                    </a:p>
                    <a:p>
                      <a:r>
                        <a:rPr lang="it-IT" sz="1800" b="0" i="0" u="none" dirty="0" smtClean="0">
                          <a:solidFill>
                            <a:schemeClr val="tx1"/>
                          </a:solidFill>
                          <a:latin typeface="Arial"/>
                        </a:rPr>
                        <a:t>contributi in natura: ammessi a specifiche condizioni.	</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400" b="1" dirty="0" smtClean="0">
                <a:solidFill>
                  <a:srgbClr val="4A882A"/>
                </a:solidFill>
                <a:latin typeface="Arial"/>
                <a:cs typeface="Arial"/>
              </a:rPr>
              <a:t>4.1.1 –INTERVENTI FINANZIABILI</a:t>
            </a:r>
            <a:endParaRPr lang="it-IT" sz="2400" dirty="0">
              <a:latin typeface="Arial"/>
              <a:cs typeface="Arial"/>
            </a:endParaRPr>
          </a:p>
        </p:txBody>
      </p:sp>
    </p:spTree>
    <p:extLst>
      <p:ext uri="{BB962C8B-B14F-4D97-AF65-F5344CB8AC3E}">
        <p14:creationId xmlns:p14="http://schemas.microsoft.com/office/powerpoint/2010/main" val="288060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097904599"/>
              </p:ext>
            </p:extLst>
          </p:nvPr>
        </p:nvGraphicFramePr>
        <p:xfrm>
          <a:off x="457200" y="1748309"/>
          <a:ext cx="8215979" cy="4045823"/>
        </p:xfrm>
        <a:graphic>
          <a:graphicData uri="http://schemas.openxmlformats.org/drawingml/2006/table">
            <a:tbl>
              <a:tblPr/>
              <a:tblGrid>
                <a:gridCol w="1502719"/>
                <a:gridCol w="6713260"/>
              </a:tblGrid>
              <a:tr h="298977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Descrizione</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tx1"/>
                          </a:solidFill>
                          <a:latin typeface="Arial"/>
                          <a:ea typeface="+mn-ea"/>
                          <a:cs typeface="Arial"/>
                        </a:rPr>
                        <a:t>È dedicato ai </a:t>
                      </a:r>
                      <a:r>
                        <a:rPr lang="it-IT" sz="1800" b="1" i="0" u="none" strike="noStrike" kern="1200" baseline="0" dirty="0" smtClean="0">
                          <a:solidFill>
                            <a:srgbClr val="FF0000"/>
                          </a:solidFill>
                          <a:latin typeface="Arial"/>
                          <a:ea typeface="+mn-ea"/>
                          <a:cs typeface="Arial"/>
                        </a:rPr>
                        <a:t>giovani al primo insediamento in agricoltura</a:t>
                      </a:r>
                      <a:r>
                        <a:rPr lang="it-IT" sz="1800" b="0" i="0" u="none" strike="noStrike" kern="1200" baseline="0" dirty="0" smtClean="0">
                          <a:solidFill>
                            <a:schemeClr val="tx1"/>
                          </a:solidFill>
                          <a:latin typeface="Arial"/>
                          <a:ea typeface="+mn-ea"/>
                          <a:cs typeface="Arial"/>
                        </a:rPr>
                        <a:t>.</a:t>
                      </a:r>
                    </a:p>
                    <a:p>
                      <a:r>
                        <a:rPr lang="it-IT" sz="1800" b="0" i="0" u="none" strike="noStrike" kern="1200" baseline="0" dirty="0" smtClean="0">
                          <a:solidFill>
                            <a:schemeClr val="tx1"/>
                          </a:solidFill>
                          <a:latin typeface="Arial"/>
                          <a:ea typeface="+mn-ea"/>
                          <a:cs typeface="Arial"/>
                        </a:rPr>
                        <a:t>Il pacchetto è costituito da una serie di tipologie di intervento, alcune obbligatorie (6.1,4.1.1 e 4.1.2), altre facoltative, coordinate e integrate dal giovane nel piano di sviluppo aziendale (informatizzato) allegato alla domanda di premio (6.1).</a:t>
                      </a:r>
                    </a:p>
                    <a:p>
                      <a:endParaRPr lang="it-IT" sz="1200" b="0" i="0" u="none" strike="noStrike" kern="1200" baseline="0" dirty="0" smtClean="0">
                        <a:solidFill>
                          <a:schemeClr val="tx1"/>
                        </a:solidFill>
                        <a:latin typeface="Arial"/>
                        <a:ea typeface="+mn-ea"/>
                        <a:cs typeface="Arial"/>
                      </a:endParaRPr>
                    </a:p>
                    <a:p>
                      <a:r>
                        <a:rPr lang="it-IT" sz="1800" b="0" i="0" u="none" strike="noStrike" kern="1200" baseline="0" dirty="0" smtClean="0">
                          <a:solidFill>
                            <a:schemeClr val="tx1"/>
                          </a:solidFill>
                          <a:latin typeface="Arial"/>
                          <a:ea typeface="+mn-ea"/>
                          <a:cs typeface="Arial"/>
                        </a:rPr>
                        <a:t>Obbligatorio l’utilizzo dei servizi di formazione - 1.1 o dei servizi di consulenza - 2.1 del PSR.</a:t>
                      </a:r>
                    </a:p>
                    <a:p>
                      <a:endParaRPr lang="it-IT" sz="1200" b="0" i="0" u="none" strike="noStrike" kern="1200" baseline="0" dirty="0" smtClean="0">
                        <a:solidFill>
                          <a:schemeClr val="tx1"/>
                        </a:solidFill>
                        <a:latin typeface="Arial"/>
                        <a:ea typeface="+mn-ea"/>
                        <a:cs typeface="Arial"/>
                      </a:endParaRPr>
                    </a:p>
                    <a:p>
                      <a:r>
                        <a:rPr lang="it-IT" sz="1800" b="1" i="0" u="none" strike="noStrike" kern="1200" baseline="0" dirty="0" smtClean="0">
                          <a:solidFill>
                            <a:schemeClr val="tx1"/>
                          </a:solidFill>
                          <a:latin typeface="Arial"/>
                          <a:ea typeface="+mn-ea"/>
                          <a:cs typeface="Arial"/>
                        </a:rPr>
                        <a:t>PREMIO + AIUTO + OFFERTA FORMATIVA O CONSULENZA</a:t>
                      </a:r>
                      <a:endParaRPr lang="it-IT" sz="1800" b="0" i="0" u="none" strike="noStrike" kern="1200" baseline="0" dirty="0" smtClean="0">
                        <a:solidFill>
                          <a:schemeClr val="tx1"/>
                        </a:solidFill>
                        <a:latin typeface="+mn-lt"/>
                        <a:ea typeface="+mn-ea"/>
                        <a:cs typeface="+mn-cs"/>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056046">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Aree di intervento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indent="0" eaLnBrk="1" hangingPunct="1">
                        <a:buFontTx/>
                        <a:buNone/>
                        <a:defRPr/>
                      </a:pPr>
                      <a:r>
                        <a:rPr lang="it-IT" sz="1900" b="0" dirty="0" smtClean="0">
                          <a:latin typeface="Arial" panose="020B0604020202020204" pitchFamily="34" charset="0"/>
                          <a:cs typeface="Arial" panose="020B0604020202020204" pitchFamily="34" charset="0"/>
                        </a:rPr>
                        <a:t>Tutto il territorio del FVG</a:t>
                      </a:r>
                      <a:endParaRPr lang="it-IT" sz="1900" b="1" dirty="0" smtClean="0">
                        <a:latin typeface="Arial" panose="020B0604020202020204" pitchFamily="34" charset="0"/>
                        <a:cs typeface="Arial" panose="020B0604020202020204" pitchFamily="34" charset="0"/>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4" name="Immagine 13"/>
          <p:cNvPicPr>
            <a:picLocks noChangeAspect="1"/>
          </p:cNvPicPr>
          <p:nvPr/>
        </p:nvPicPr>
        <p:blipFill>
          <a:blip r:embed="rId3"/>
          <a:stretch>
            <a:fillRect/>
          </a:stretch>
        </p:blipFill>
        <p:spPr>
          <a:xfrm>
            <a:off x="457200" y="392113"/>
            <a:ext cx="8215979" cy="916962"/>
          </a:xfrm>
          <a:prstGeom prst="rect">
            <a:avLst/>
          </a:prstGeom>
        </p:spPr>
      </p:pic>
      <p:sp>
        <p:nvSpPr>
          <p:cNvPr id="15" name="Titolo 1"/>
          <p:cNvSpPr txBox="1">
            <a:spLocks/>
          </p:cNvSpPr>
          <p:nvPr/>
        </p:nvSpPr>
        <p:spPr>
          <a:xfrm>
            <a:off x="1928313" y="525194"/>
            <a:ext cx="6569894" cy="650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smtClean="0">
                <a:solidFill>
                  <a:srgbClr val="4A882A"/>
                </a:solidFill>
                <a:latin typeface="Arial"/>
                <a:cs typeface="Arial"/>
              </a:rPr>
              <a:t>PACCHETTO GIOVANI</a:t>
            </a:r>
            <a:endParaRPr lang="it-IT" sz="3200" dirty="0">
              <a:latin typeface="Arial"/>
              <a:cs typeface="Arial"/>
            </a:endParaRPr>
          </a:p>
        </p:txBody>
      </p:sp>
      <p:pic>
        <p:nvPicPr>
          <p:cNvPr id="17" name="Immagine 16"/>
          <p:cNvPicPr>
            <a:picLocks noChangeAspect="1"/>
          </p:cNvPicPr>
          <p:nvPr/>
        </p:nvPicPr>
        <p:blipFill>
          <a:blip r:embed="rId4"/>
          <a:stretch>
            <a:fillRect/>
          </a:stretch>
        </p:blipFill>
        <p:spPr>
          <a:xfrm>
            <a:off x="728248" y="501277"/>
            <a:ext cx="698635" cy="698635"/>
          </a:xfrm>
          <a:prstGeom prst="rect">
            <a:avLst/>
          </a:prstGeom>
        </p:spPr>
      </p:pic>
      <p:pic>
        <p:nvPicPr>
          <p:cNvPr id="18" name="Immagine 17"/>
          <p:cNvPicPr>
            <a:picLocks noChangeAspect="1"/>
          </p:cNvPicPr>
          <p:nvPr/>
        </p:nvPicPr>
        <p:blipFill>
          <a:blip r:embed="rId5"/>
          <a:stretch>
            <a:fillRect/>
          </a:stretch>
        </p:blipFill>
        <p:spPr>
          <a:xfrm>
            <a:off x="7651300" y="599974"/>
            <a:ext cx="749073" cy="473677"/>
          </a:xfrm>
          <a:prstGeom prst="rect">
            <a:avLst/>
          </a:prstGeom>
        </p:spPr>
      </p:pic>
    </p:spTree>
    <p:extLst>
      <p:ext uri="{BB962C8B-B14F-4D97-AF65-F5344CB8AC3E}">
        <p14:creationId xmlns:p14="http://schemas.microsoft.com/office/powerpoint/2010/main" val="3241925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746676344"/>
              </p:ext>
            </p:extLst>
          </p:nvPr>
        </p:nvGraphicFramePr>
        <p:xfrm>
          <a:off x="457200" y="1494693"/>
          <a:ext cx="8215979" cy="5127839"/>
        </p:xfrm>
        <a:graphic>
          <a:graphicData uri="http://schemas.openxmlformats.org/drawingml/2006/table">
            <a:tbl>
              <a:tblPr/>
              <a:tblGrid>
                <a:gridCol w="1742161"/>
                <a:gridCol w="6473818"/>
              </a:tblGrid>
              <a:tr h="493346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Acquisto </a:t>
                      </a:r>
                      <a:r>
                        <a:rPr kumimoji="0" lang="it-IT" sz="1800" b="1" i="0" u="none" strike="noStrike" cap="none" normalizeH="0" baseline="0" smtClean="0">
                          <a:ln>
                            <a:noFill/>
                          </a:ln>
                          <a:solidFill>
                            <a:srgbClr val="4A882A"/>
                          </a:solidFill>
                          <a:effectLst/>
                          <a:latin typeface="Arial" panose="020B0604020202020204" pitchFamily="34" charset="0"/>
                          <a:cs typeface="Arial" panose="020B0604020202020204" pitchFamily="34" charset="0"/>
                        </a:rPr>
                        <a:t>beni immobili</a:t>
                      </a:r>
                      <a:endParaRPr kumimoji="0" lang="it-IT" sz="1800" b="1" i="0" u="none" strike="noStrike" kern="1200" cap="none" normalizeH="0" baseline="0" dirty="0" smtClean="0">
                        <a:ln>
                          <a:noFill/>
                        </a:ln>
                        <a:solidFill>
                          <a:srgbClr val="4A882A"/>
                        </a:solidFill>
                        <a:effectLst/>
                        <a:latin typeface="Arial" panose="020B0604020202020204" pitchFamily="34" charset="0"/>
                        <a:ea typeface="+mn-ea"/>
                        <a:cs typeface="Arial" panose="020B0604020202020204" pitchFamily="34" charset="0"/>
                      </a:endParaRP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Ammissibile solo se:</a:t>
                      </a:r>
                    </a:p>
                    <a:p>
                      <a:pPr>
                        <a:spcAft>
                          <a:spcPts val="400"/>
                        </a:spcAft>
                      </a:pPr>
                      <a:r>
                        <a:rPr lang="it-IT" sz="1700" b="0" i="0" u="none" dirty="0" smtClean="0">
                          <a:solidFill>
                            <a:schemeClr val="tx1"/>
                          </a:solidFill>
                          <a:latin typeface="Arial"/>
                        </a:rPr>
                        <a:t>a) è finalizzato alla riduzione dell’uso del suolo;</a:t>
                      </a:r>
                    </a:p>
                    <a:p>
                      <a:pPr>
                        <a:spcAft>
                          <a:spcPts val="400"/>
                        </a:spcAft>
                      </a:pPr>
                      <a:r>
                        <a:rPr lang="it-IT" sz="1700" b="0" i="0" u="none" dirty="0" smtClean="0">
                          <a:solidFill>
                            <a:schemeClr val="tx1"/>
                          </a:solidFill>
                          <a:latin typeface="Arial"/>
                        </a:rPr>
                        <a:t>b) è funzionale allo svolgimento dell’attività aziendale e strettamente connesso con gli obiettivi dell’intervento;</a:t>
                      </a:r>
                    </a:p>
                    <a:p>
                      <a:pPr>
                        <a:spcAft>
                          <a:spcPts val="400"/>
                        </a:spcAft>
                      </a:pPr>
                      <a:r>
                        <a:rPr lang="it-IT" sz="1700" b="0" i="0" u="none" dirty="0" smtClean="0">
                          <a:solidFill>
                            <a:schemeClr val="tx1"/>
                          </a:solidFill>
                          <a:latin typeface="Arial"/>
                        </a:rPr>
                        <a:t>c) costituisce parte integrante dell’operazione complessiva programmata dal beneficiario;</a:t>
                      </a:r>
                    </a:p>
                    <a:p>
                      <a:pPr>
                        <a:spcAft>
                          <a:spcPts val="400"/>
                        </a:spcAft>
                      </a:pPr>
                      <a:r>
                        <a:rPr lang="it-IT" sz="1700" b="0" i="0" u="none" dirty="0" smtClean="0">
                          <a:solidFill>
                            <a:schemeClr val="tx1"/>
                          </a:solidFill>
                          <a:latin typeface="Arial"/>
                        </a:rPr>
                        <a:t>d) il prezzo di acquisto non è superiore al valore di mercato attestato da un tecnico abilitato ed indipendente o da un organismo debitamente autorizzato;</a:t>
                      </a:r>
                    </a:p>
                    <a:p>
                      <a:pPr>
                        <a:spcAft>
                          <a:spcPts val="400"/>
                        </a:spcAft>
                      </a:pPr>
                      <a:r>
                        <a:rPr lang="it-IT" sz="1700" b="0" i="0" u="none" dirty="0" smtClean="0">
                          <a:solidFill>
                            <a:schemeClr val="tx1"/>
                          </a:solidFill>
                          <a:latin typeface="Arial"/>
                        </a:rPr>
                        <a:t>e) l’immobile è conforme alla normativa urbanistica vigente oppure sono evidenziati gli elementi di non conformità, nei casi in cui l’operazione preveda la loro regolarizzazione;</a:t>
                      </a:r>
                    </a:p>
                    <a:p>
                      <a:pPr>
                        <a:spcAft>
                          <a:spcPts val="400"/>
                        </a:spcAft>
                      </a:pPr>
                      <a:r>
                        <a:rPr lang="it-IT" sz="1700" b="0" i="0" u="none" dirty="0" err="1" smtClean="0">
                          <a:solidFill>
                            <a:schemeClr val="tx1"/>
                          </a:solidFill>
                          <a:latin typeface="Arial"/>
                        </a:rPr>
                        <a:t>f</a:t>
                      </a:r>
                      <a:r>
                        <a:rPr lang="it-IT" sz="1700" b="0" i="0" u="none" dirty="0" smtClean="0">
                          <a:solidFill>
                            <a:schemeClr val="tx1"/>
                          </a:solidFill>
                          <a:latin typeface="Arial"/>
                        </a:rPr>
                        <a:t>) l’immobile non ha fruito di un finanziamento pubblico nel corso dei dieci anni precedenti, ad eccezione del caso in cui l’amministrazione concedente abbia revocato e recuperato totalmente le agevolazioni medesime.</a:t>
                      </a:r>
                    </a:p>
                    <a:p>
                      <a:pPr>
                        <a:spcAft>
                          <a:spcPts val="400"/>
                        </a:spcAft>
                      </a:pPr>
                      <a:r>
                        <a:rPr lang="it-IT" sz="1700" b="0" i="0" u="none" dirty="0" smtClean="0">
                          <a:solidFill>
                            <a:schemeClr val="tx1"/>
                          </a:solidFill>
                          <a:latin typeface="Arial"/>
                        </a:rPr>
                        <a:t>È ammesso fino a concorrenza del 50 per cento del costo ammissibile dell’operazione programmata.</a:t>
                      </a:r>
                      <a:r>
                        <a:rPr lang="it-IT" sz="1800" b="0" i="0" u="none" dirty="0" smtClean="0">
                          <a:solidFill>
                            <a:schemeClr val="tx1"/>
                          </a:solidFill>
                          <a:latin typeface="Arial"/>
                        </a:rPr>
                        <a:t>	</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400" b="1" dirty="0" smtClean="0">
                <a:solidFill>
                  <a:srgbClr val="4A882A"/>
                </a:solidFill>
                <a:latin typeface="Arial"/>
                <a:cs typeface="Arial"/>
              </a:rPr>
              <a:t>4.1.1 </a:t>
            </a:r>
            <a:r>
              <a:rPr lang="it-IT" sz="2400" b="1" dirty="0" smtClean="0">
                <a:solidFill>
                  <a:srgbClr val="4A882A"/>
                </a:solidFill>
                <a:latin typeface="Arial"/>
                <a:cs typeface="Arial"/>
              </a:rPr>
              <a:t>- </a:t>
            </a:r>
            <a:r>
              <a:rPr lang="it-IT" sz="2400" b="1" dirty="0" smtClean="0">
                <a:solidFill>
                  <a:srgbClr val="4A882A"/>
                </a:solidFill>
                <a:latin typeface="Arial"/>
                <a:cs typeface="Arial"/>
              </a:rPr>
              <a:t>BENI </a:t>
            </a:r>
            <a:r>
              <a:rPr lang="it-IT" sz="2400" b="1" dirty="0" smtClean="0">
                <a:solidFill>
                  <a:srgbClr val="4A882A"/>
                </a:solidFill>
                <a:latin typeface="Arial"/>
                <a:cs typeface="Arial"/>
              </a:rPr>
              <a:t>IMMOBILI</a:t>
            </a:r>
            <a:endParaRPr lang="it-IT" sz="2400" dirty="0">
              <a:latin typeface="Arial"/>
              <a:cs typeface="Arial"/>
            </a:endParaRPr>
          </a:p>
        </p:txBody>
      </p:sp>
    </p:spTree>
    <p:extLst>
      <p:ext uri="{BB962C8B-B14F-4D97-AF65-F5344CB8AC3E}">
        <p14:creationId xmlns:p14="http://schemas.microsoft.com/office/powerpoint/2010/main" val="401393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122875974"/>
              </p:ext>
            </p:extLst>
          </p:nvPr>
        </p:nvGraphicFramePr>
        <p:xfrm>
          <a:off x="457200" y="1494693"/>
          <a:ext cx="8215979" cy="4933462"/>
        </p:xfrm>
        <a:graphic>
          <a:graphicData uri="http://schemas.openxmlformats.org/drawingml/2006/table">
            <a:tbl>
              <a:tblPr/>
              <a:tblGrid>
                <a:gridCol w="1643185"/>
                <a:gridCol w="6572794"/>
              </a:tblGrid>
              <a:tr h="493346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Operazioni non ammissibili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 già portate materialmente a termine o completamente attuate prima della presentazione della domanda di aiuto</a:t>
                      </a:r>
                    </a:p>
                    <a:p>
                      <a:pPr>
                        <a:spcAft>
                          <a:spcPts val="400"/>
                        </a:spcAft>
                      </a:pPr>
                      <a:r>
                        <a:rPr lang="it-IT" sz="1700" b="0" i="0" u="none" dirty="0" smtClean="0">
                          <a:solidFill>
                            <a:schemeClr val="tx1"/>
                          </a:solidFill>
                          <a:latin typeface="Arial"/>
                        </a:rPr>
                        <a:t>- che non migliorano le prestazioni e la sostenibilità globale dell’azienda agricola da un punto di vista economico e ambientale;</a:t>
                      </a:r>
                    </a:p>
                    <a:p>
                      <a:pPr>
                        <a:spcAft>
                          <a:spcPts val="400"/>
                        </a:spcAft>
                      </a:pPr>
                      <a:r>
                        <a:rPr lang="it-IT" sz="1700" b="0" i="0" u="none" dirty="0" smtClean="0">
                          <a:solidFill>
                            <a:schemeClr val="tx1"/>
                          </a:solidFill>
                          <a:latin typeface="Arial"/>
                        </a:rPr>
                        <a:t>- gli impianti per la produzione di energia con utilizzo di colture dedicate</a:t>
                      </a:r>
                    </a:p>
                    <a:p>
                      <a:pPr>
                        <a:spcAft>
                          <a:spcPts val="400"/>
                        </a:spcAft>
                      </a:pPr>
                      <a:r>
                        <a:rPr lang="it-IT" sz="1700" b="0" i="0" u="none" dirty="0" smtClean="0">
                          <a:solidFill>
                            <a:schemeClr val="tx1"/>
                          </a:solidFill>
                          <a:latin typeface="Arial"/>
                        </a:rPr>
                        <a:t>- che prevedono le short </a:t>
                      </a:r>
                      <a:r>
                        <a:rPr lang="it-IT" sz="1700" b="0" i="0" u="none" dirty="0" err="1" smtClean="0">
                          <a:solidFill>
                            <a:schemeClr val="tx1"/>
                          </a:solidFill>
                          <a:latin typeface="Arial"/>
                        </a:rPr>
                        <a:t>rotatione</a:t>
                      </a:r>
                      <a:r>
                        <a:rPr lang="it-IT" sz="1700" b="0" i="0" u="none" dirty="0" smtClean="0">
                          <a:solidFill>
                            <a:schemeClr val="tx1"/>
                          </a:solidFill>
                          <a:latin typeface="Arial"/>
                        </a:rPr>
                        <a:t> colture dedicate a biomassa in genere;</a:t>
                      </a:r>
                    </a:p>
                    <a:p>
                      <a:pPr>
                        <a:spcAft>
                          <a:spcPts val="400"/>
                        </a:spcAft>
                      </a:pPr>
                      <a:r>
                        <a:rPr lang="it-IT" sz="1700" b="0" i="0" u="none" dirty="0" smtClean="0">
                          <a:solidFill>
                            <a:schemeClr val="tx1"/>
                          </a:solidFill>
                          <a:latin typeface="Arial"/>
                        </a:rPr>
                        <a:t>- impianto di piante annuali</a:t>
                      </a:r>
                    </a:p>
                    <a:p>
                      <a:pPr>
                        <a:spcAft>
                          <a:spcPts val="400"/>
                        </a:spcAft>
                      </a:pPr>
                      <a:r>
                        <a:rPr lang="it-IT" sz="1700" b="0" i="0" u="none" dirty="0" smtClean="0">
                          <a:solidFill>
                            <a:schemeClr val="tx1"/>
                          </a:solidFill>
                          <a:latin typeface="Arial"/>
                        </a:rPr>
                        <a:t>- </a:t>
                      </a:r>
                      <a:r>
                        <a:rPr lang="it-IT" sz="1700" b="0" i="0" u="none" dirty="0" err="1" smtClean="0">
                          <a:solidFill>
                            <a:schemeClr val="tx1"/>
                          </a:solidFill>
                          <a:latin typeface="Arial"/>
                        </a:rPr>
                        <a:t>macchinarie</a:t>
                      </a:r>
                      <a:r>
                        <a:rPr lang="it-IT" sz="1700" b="0" i="0" u="none" dirty="0" smtClean="0">
                          <a:solidFill>
                            <a:schemeClr val="tx1"/>
                          </a:solidFill>
                          <a:latin typeface="Arial"/>
                        </a:rPr>
                        <a:t> attrezzature usate</a:t>
                      </a:r>
                    </a:p>
                    <a:p>
                      <a:pPr>
                        <a:spcAft>
                          <a:spcPts val="400"/>
                        </a:spcAft>
                      </a:pPr>
                      <a:r>
                        <a:rPr lang="it-IT" sz="1700" b="0" i="0" u="none" dirty="0" smtClean="0">
                          <a:solidFill>
                            <a:schemeClr val="tx1"/>
                          </a:solidFill>
                          <a:latin typeface="Arial"/>
                        </a:rPr>
                        <a:t>- mera sostituzione</a:t>
                      </a:r>
                    </a:p>
                    <a:p>
                      <a:pPr>
                        <a:spcAft>
                          <a:spcPts val="400"/>
                        </a:spcAft>
                      </a:pPr>
                      <a:r>
                        <a:rPr lang="it-IT" sz="1700" b="0" i="0" u="none" dirty="0" smtClean="0">
                          <a:solidFill>
                            <a:schemeClr val="tx1"/>
                          </a:solidFill>
                          <a:latin typeface="Arial"/>
                        </a:rPr>
                        <a:t>- trasformazione e commercializzazione di prodotti che in entrata e in uscita non sono compresi nell’allegato I al Trattato dell’Unione Europea</a:t>
                      </a:r>
                    </a:p>
                    <a:p>
                      <a:pPr>
                        <a:spcAft>
                          <a:spcPts val="400"/>
                        </a:spcAft>
                      </a:pPr>
                      <a:r>
                        <a:rPr lang="it-IT" sz="1700" b="0" i="0" u="none" dirty="0" smtClean="0">
                          <a:solidFill>
                            <a:schemeClr val="tx1"/>
                          </a:solidFill>
                          <a:latin typeface="Arial"/>
                        </a:rPr>
                        <a:t>- trasformazione e commercializzazione di prodotti che sono di provenienza aziendale in misura inferiore al 60 per cento del totale</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400" b="1" dirty="0">
                <a:solidFill>
                  <a:srgbClr val="4A882A"/>
                </a:solidFill>
                <a:latin typeface="Arial"/>
                <a:cs typeface="Arial"/>
              </a:rPr>
              <a:t>4.1.1 E 4.1.2 </a:t>
            </a:r>
            <a:r>
              <a:rPr lang="it-IT" sz="2400" b="1" dirty="0" smtClean="0">
                <a:solidFill>
                  <a:srgbClr val="4A882A"/>
                </a:solidFill>
                <a:latin typeface="Arial"/>
                <a:cs typeface="Arial"/>
              </a:rPr>
              <a:t>- OPERAZIONI </a:t>
            </a:r>
            <a:r>
              <a:rPr lang="it-IT" sz="2400" b="1" dirty="0">
                <a:solidFill>
                  <a:srgbClr val="4A882A"/>
                </a:solidFill>
                <a:latin typeface="Arial"/>
                <a:cs typeface="Arial"/>
              </a:rPr>
              <a:t>NON AMMISSIBILI </a:t>
            </a:r>
            <a:r>
              <a:rPr lang="it-IT" sz="2400" b="1" dirty="0" smtClean="0">
                <a:solidFill>
                  <a:srgbClr val="4A882A"/>
                </a:solidFill>
                <a:latin typeface="Arial"/>
                <a:cs typeface="Arial"/>
              </a:rPr>
              <a:t>- TRASVERSALE</a:t>
            </a:r>
            <a:endParaRPr lang="it-IT" sz="2400" dirty="0">
              <a:latin typeface="Arial"/>
              <a:cs typeface="Arial"/>
            </a:endParaRPr>
          </a:p>
        </p:txBody>
      </p:sp>
    </p:spTree>
    <p:extLst>
      <p:ext uri="{BB962C8B-B14F-4D97-AF65-F5344CB8AC3E}">
        <p14:creationId xmlns:p14="http://schemas.microsoft.com/office/powerpoint/2010/main" val="2157101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341912673"/>
              </p:ext>
            </p:extLst>
          </p:nvPr>
        </p:nvGraphicFramePr>
        <p:xfrm>
          <a:off x="457200" y="1563076"/>
          <a:ext cx="8215979" cy="4620846"/>
        </p:xfrm>
        <a:graphic>
          <a:graphicData uri="http://schemas.openxmlformats.org/drawingml/2006/table">
            <a:tbl>
              <a:tblPr/>
              <a:tblGrid>
                <a:gridCol w="1643185"/>
                <a:gridCol w="6572794"/>
              </a:tblGrid>
              <a:tr h="31329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smtClean="0">
                          <a:ln>
                            <a:noFill/>
                          </a:ln>
                          <a:solidFill>
                            <a:srgbClr val="4A882A"/>
                          </a:solidFill>
                          <a:effectLst/>
                          <a:latin typeface="Arial" panose="020B0604020202020204" pitchFamily="34" charset="0"/>
                          <a:cs typeface="Arial" panose="020B0604020202020204" pitchFamily="34" charset="0"/>
                        </a:rPr>
                        <a:t>Requisito trasversale</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Relativamente a tutte le tipologie di intervento, per gli interventi realizzati su beni immobili, o comunque ad essi inerenti</a:t>
                      </a:r>
                      <a:r>
                        <a:rPr lang="it-IT" sz="1700" b="0" i="0" u="none" smtClean="0">
                          <a:solidFill>
                            <a:schemeClr val="tx1"/>
                          </a:solidFill>
                          <a:latin typeface="Arial"/>
                        </a:rPr>
                        <a:t>, </a:t>
                      </a:r>
                      <a:br>
                        <a:rPr lang="it-IT" sz="1700" b="0" i="0" u="none" smtClean="0">
                          <a:solidFill>
                            <a:schemeClr val="tx1"/>
                          </a:solidFill>
                          <a:latin typeface="Arial"/>
                        </a:rPr>
                      </a:br>
                      <a:r>
                        <a:rPr lang="it-IT" sz="1700" b="0" i="0" u="none" smtClean="0">
                          <a:solidFill>
                            <a:schemeClr val="tx1"/>
                          </a:solidFill>
                          <a:latin typeface="Arial"/>
                        </a:rPr>
                        <a:t>i </a:t>
                      </a:r>
                      <a:r>
                        <a:rPr lang="it-IT" sz="1700" b="0" i="0" u="none" dirty="0" smtClean="0">
                          <a:solidFill>
                            <a:schemeClr val="tx1"/>
                          </a:solidFill>
                          <a:latin typeface="Arial"/>
                        </a:rPr>
                        <a:t>richiedenti devono essere proprietari o titolari di altro diritto reale coerente con la tipologia di operazione finanziata oppure </a:t>
                      </a:r>
                      <a:r>
                        <a:rPr lang="it-IT" sz="1700" b="0" i="0" u="none" smtClean="0">
                          <a:solidFill>
                            <a:schemeClr val="tx1"/>
                          </a:solidFill>
                          <a:latin typeface="Arial"/>
                        </a:rPr>
                        <a:t>titolari </a:t>
                      </a:r>
                      <a:br>
                        <a:rPr lang="it-IT" sz="1700" b="0" i="0" u="none" smtClean="0">
                          <a:solidFill>
                            <a:schemeClr val="tx1"/>
                          </a:solidFill>
                          <a:latin typeface="Arial"/>
                        </a:rPr>
                      </a:br>
                      <a:r>
                        <a:rPr lang="it-IT" sz="1700" b="0" i="0" u="none" smtClean="0">
                          <a:solidFill>
                            <a:schemeClr val="tx1"/>
                          </a:solidFill>
                          <a:latin typeface="Arial"/>
                        </a:rPr>
                        <a:t>di </a:t>
                      </a:r>
                      <a:r>
                        <a:rPr lang="it-IT" sz="1700" b="0" i="0" u="none" dirty="0" smtClean="0">
                          <a:solidFill>
                            <a:schemeClr val="tx1"/>
                          </a:solidFill>
                          <a:latin typeface="Arial"/>
                        </a:rPr>
                        <a:t>diritto personale di godimento con espressa facoltà di eseguire miglioramenti, addizioni e trasformazioni. La disponibilità giuridica dell’immobile è garantita per un periodo almeno pari alla </a:t>
                      </a:r>
                      <a:r>
                        <a:rPr lang="it-IT" sz="1700" b="0" i="0" u="none" smtClean="0">
                          <a:solidFill>
                            <a:schemeClr val="tx1"/>
                          </a:solidFill>
                          <a:latin typeface="Arial"/>
                        </a:rPr>
                        <a:t>durata </a:t>
                      </a:r>
                      <a:br>
                        <a:rPr lang="it-IT" sz="1700" b="0" i="0" u="none" smtClean="0">
                          <a:solidFill>
                            <a:schemeClr val="tx1"/>
                          </a:solidFill>
                          <a:latin typeface="Arial"/>
                        </a:rPr>
                      </a:br>
                      <a:r>
                        <a:rPr lang="it-IT" sz="1700" b="0" i="0" u="none" smtClean="0">
                          <a:solidFill>
                            <a:schemeClr val="tx1"/>
                          </a:solidFill>
                          <a:latin typeface="Arial"/>
                        </a:rPr>
                        <a:t>del </a:t>
                      </a:r>
                      <a:r>
                        <a:rPr lang="it-IT" sz="1700" b="0" i="0" u="none" dirty="0" smtClean="0">
                          <a:solidFill>
                            <a:schemeClr val="tx1"/>
                          </a:solidFill>
                          <a:latin typeface="Arial"/>
                        </a:rPr>
                        <a:t>vincolo di destinazione di cinque anni a </a:t>
                      </a:r>
                      <a:r>
                        <a:rPr lang="it-IT" sz="1700" b="0" i="0" u="none" smtClean="0">
                          <a:solidFill>
                            <a:schemeClr val="tx1"/>
                          </a:solidFill>
                          <a:latin typeface="Arial"/>
                        </a:rPr>
                        <a:t>decorrere </a:t>
                      </a:r>
                      <a:br>
                        <a:rPr lang="it-IT" sz="1700" b="0" i="0" u="none" smtClean="0">
                          <a:solidFill>
                            <a:schemeClr val="tx1"/>
                          </a:solidFill>
                          <a:latin typeface="Arial"/>
                        </a:rPr>
                      </a:br>
                      <a:r>
                        <a:rPr lang="it-IT" sz="1700" b="0" i="0" u="none" smtClean="0">
                          <a:solidFill>
                            <a:schemeClr val="tx1"/>
                          </a:solidFill>
                          <a:latin typeface="Arial"/>
                        </a:rPr>
                        <a:t>dal </a:t>
                      </a:r>
                      <a:r>
                        <a:rPr lang="it-IT" sz="1700" b="0" i="0" u="none" dirty="0" smtClean="0">
                          <a:solidFill>
                            <a:schemeClr val="tx1"/>
                          </a:solidFill>
                          <a:latin typeface="Arial"/>
                        </a:rPr>
                        <a:t>pagamento finale, di cui all’articolo 71 del regolamento (UE) 1303</a:t>
                      </a:r>
                      <a:r>
                        <a:rPr lang="it-IT" sz="1700" b="0" i="0" u="none" smtClean="0">
                          <a:solidFill>
                            <a:schemeClr val="tx1"/>
                          </a:solidFill>
                          <a:latin typeface="Arial"/>
                        </a:rPr>
                        <a:t>/2013 in misura inferiore al 60 per cento del totale</a:t>
                      </a:r>
                      <a:endParaRPr lang="it-IT" sz="1700" b="0" i="0" u="none" dirty="0" smtClean="0">
                        <a:solidFill>
                          <a:schemeClr val="tx1"/>
                        </a:solidFill>
                        <a:latin typeface="Arial"/>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487931">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Costi minimi e massimi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 </a:t>
                      </a:r>
                      <a:r>
                        <a:rPr lang="it-IT" sz="1700" b="1" i="0" u="none" dirty="0" smtClean="0">
                          <a:solidFill>
                            <a:schemeClr val="tx1"/>
                          </a:solidFill>
                          <a:latin typeface="Arial"/>
                        </a:rPr>
                        <a:t>Costo minimo: 40.000,00 euro (20.000,00 </a:t>
                      </a:r>
                      <a:r>
                        <a:rPr lang="it-IT" sz="1700" b="0" i="0" u="none" dirty="0" smtClean="0">
                          <a:solidFill>
                            <a:schemeClr val="tx1"/>
                          </a:solidFill>
                          <a:latin typeface="Arial"/>
                        </a:rPr>
                        <a:t>- Aree svantaggiate art. 32 Reg UE 1305/201) 3;</a:t>
                      </a:r>
                    </a:p>
                    <a:p>
                      <a:pPr>
                        <a:spcAft>
                          <a:spcPts val="400"/>
                        </a:spcAft>
                      </a:pPr>
                      <a:r>
                        <a:rPr lang="it-IT" sz="1700" b="0" i="0" u="none" dirty="0" smtClean="0">
                          <a:solidFill>
                            <a:schemeClr val="tx1"/>
                          </a:solidFill>
                          <a:latin typeface="Arial"/>
                        </a:rPr>
                        <a:t>• </a:t>
                      </a:r>
                      <a:r>
                        <a:rPr lang="it-IT" sz="1700" b="1" i="0" u="none" dirty="0" smtClean="0">
                          <a:solidFill>
                            <a:schemeClr val="tx1"/>
                          </a:solidFill>
                          <a:latin typeface="Arial"/>
                        </a:rPr>
                        <a:t>Costo massimo: 1.500.000,00 euro</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400" b="1" dirty="0" smtClean="0">
                <a:solidFill>
                  <a:srgbClr val="4A882A"/>
                </a:solidFill>
                <a:latin typeface="Arial"/>
                <a:cs typeface="Arial"/>
              </a:rPr>
              <a:t>4.1.1 - COSTI </a:t>
            </a:r>
            <a:r>
              <a:rPr lang="it-IT" sz="2400" b="1" dirty="0">
                <a:solidFill>
                  <a:srgbClr val="4A882A"/>
                </a:solidFill>
                <a:latin typeface="Arial"/>
                <a:cs typeface="Arial"/>
              </a:rPr>
              <a:t>MINIMI E MASSIMI</a:t>
            </a:r>
            <a:endParaRPr lang="it-IT" sz="2400" dirty="0">
              <a:latin typeface="Arial"/>
              <a:cs typeface="Arial"/>
            </a:endParaRPr>
          </a:p>
        </p:txBody>
      </p:sp>
    </p:spTree>
    <p:extLst>
      <p:ext uri="{BB962C8B-B14F-4D97-AF65-F5344CB8AC3E}">
        <p14:creationId xmlns:p14="http://schemas.microsoft.com/office/powerpoint/2010/main" val="87215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713616484"/>
              </p:ext>
            </p:extLst>
          </p:nvPr>
        </p:nvGraphicFramePr>
        <p:xfrm>
          <a:off x="457200" y="1611923"/>
          <a:ext cx="8215979" cy="3858847"/>
        </p:xfrm>
        <a:graphic>
          <a:graphicData uri="http://schemas.openxmlformats.org/drawingml/2006/table">
            <a:tbl>
              <a:tblPr/>
              <a:tblGrid>
                <a:gridCol w="1643185"/>
                <a:gridCol w="6572794"/>
              </a:tblGrid>
              <a:tr h="385884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Percentuali di aiuto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Aiuto in conto capitale.</a:t>
                      </a:r>
                    </a:p>
                    <a:p>
                      <a:pPr>
                        <a:spcAft>
                          <a:spcPts val="400"/>
                        </a:spcAft>
                      </a:pPr>
                      <a:endParaRPr lang="it-IT" sz="1700" b="0" i="0" u="none" dirty="0" smtClean="0">
                        <a:solidFill>
                          <a:schemeClr val="tx1"/>
                        </a:solidFill>
                        <a:latin typeface="Arial"/>
                      </a:endParaRPr>
                    </a:p>
                    <a:p>
                      <a:pPr>
                        <a:spcAft>
                          <a:spcPts val="400"/>
                        </a:spcAft>
                      </a:pPr>
                      <a:r>
                        <a:rPr lang="it-IT" sz="1700" b="0" i="0" u="none" dirty="0" smtClean="0">
                          <a:solidFill>
                            <a:schemeClr val="tx1"/>
                          </a:solidFill>
                          <a:latin typeface="Arial"/>
                        </a:rPr>
                        <a:t>La percentuale di aiuto è distinta per:</a:t>
                      </a:r>
                    </a:p>
                    <a:p>
                      <a:pPr>
                        <a:spcAft>
                          <a:spcPts val="400"/>
                        </a:spcAft>
                      </a:pPr>
                      <a:r>
                        <a:rPr lang="it-IT" sz="1700" b="0" i="0" u="none" dirty="0" smtClean="0">
                          <a:solidFill>
                            <a:schemeClr val="tx1"/>
                          </a:solidFill>
                          <a:latin typeface="Arial"/>
                        </a:rPr>
                        <a:t>• investimenti per la </a:t>
                      </a:r>
                      <a:r>
                        <a:rPr lang="it-IT" sz="1700" b="1" i="0" u="none" dirty="0" smtClean="0">
                          <a:solidFill>
                            <a:schemeClr val="tx1"/>
                          </a:solidFill>
                          <a:latin typeface="Arial"/>
                        </a:rPr>
                        <a:t>PRODUZIONE</a:t>
                      </a:r>
                      <a:r>
                        <a:rPr lang="it-IT" sz="1700" b="0" i="0" u="none" dirty="0" smtClean="0">
                          <a:solidFill>
                            <a:schemeClr val="tx1"/>
                          </a:solidFill>
                          <a:latin typeface="Arial"/>
                        </a:rPr>
                        <a:t>;</a:t>
                      </a:r>
                    </a:p>
                    <a:p>
                      <a:pPr>
                        <a:spcAft>
                          <a:spcPts val="400"/>
                        </a:spcAft>
                      </a:pPr>
                      <a:r>
                        <a:rPr lang="it-IT" sz="1700" b="0" i="0" u="none" dirty="0" smtClean="0">
                          <a:solidFill>
                            <a:schemeClr val="tx1"/>
                          </a:solidFill>
                          <a:latin typeface="Arial"/>
                        </a:rPr>
                        <a:t>• investimenti per la </a:t>
                      </a:r>
                      <a:r>
                        <a:rPr lang="it-IT" sz="1700" b="1" i="0" u="none" dirty="0" smtClean="0">
                          <a:solidFill>
                            <a:schemeClr val="tx1"/>
                          </a:solidFill>
                          <a:latin typeface="Arial"/>
                        </a:rPr>
                        <a:t>TRASFORMAZIONE</a:t>
                      </a:r>
                      <a:r>
                        <a:rPr lang="it-IT" sz="1700" b="0" i="0" u="none" dirty="0" smtClean="0">
                          <a:solidFill>
                            <a:schemeClr val="tx1"/>
                          </a:solidFill>
                          <a:latin typeface="Arial"/>
                        </a:rPr>
                        <a:t> </a:t>
                      </a:r>
                      <a:br>
                        <a:rPr lang="it-IT" sz="1700" b="0" i="0" u="none" dirty="0" smtClean="0">
                          <a:solidFill>
                            <a:schemeClr val="tx1"/>
                          </a:solidFill>
                          <a:latin typeface="Arial"/>
                        </a:rPr>
                      </a:br>
                      <a:r>
                        <a:rPr lang="it-IT" sz="1700" b="0" i="0" u="none" dirty="0" smtClean="0">
                          <a:solidFill>
                            <a:schemeClr val="tx1"/>
                          </a:solidFill>
                          <a:latin typeface="Arial"/>
                        </a:rPr>
                        <a:t>o la </a:t>
                      </a:r>
                      <a:r>
                        <a:rPr lang="it-IT" sz="1700" b="1" i="0" u="none" dirty="0" smtClean="0">
                          <a:solidFill>
                            <a:schemeClr val="tx1"/>
                          </a:solidFill>
                          <a:latin typeface="Arial"/>
                        </a:rPr>
                        <a:t>COMMERCIALIZZAZIONE</a:t>
                      </a:r>
                    </a:p>
                    <a:p>
                      <a:pPr>
                        <a:spcAft>
                          <a:spcPts val="400"/>
                        </a:spcAft>
                      </a:pPr>
                      <a:endParaRPr lang="it-IT" sz="1700" b="0" i="0" u="none" dirty="0" smtClean="0">
                        <a:solidFill>
                          <a:schemeClr val="tx1"/>
                        </a:solidFill>
                        <a:latin typeface="Arial"/>
                      </a:endParaRPr>
                    </a:p>
                    <a:p>
                      <a:pPr>
                        <a:spcAft>
                          <a:spcPts val="400"/>
                        </a:spcAft>
                      </a:pPr>
                      <a:r>
                        <a:rPr lang="it-IT" sz="1700" b="0" i="0" u="none" dirty="0" smtClean="0">
                          <a:solidFill>
                            <a:schemeClr val="tx1"/>
                          </a:solidFill>
                          <a:latin typeface="Arial"/>
                        </a:rPr>
                        <a:t>La percentuale è variabile:</a:t>
                      </a:r>
                    </a:p>
                    <a:p>
                      <a:pPr>
                        <a:spcAft>
                          <a:spcPts val="400"/>
                        </a:spcAft>
                      </a:pPr>
                      <a:r>
                        <a:rPr lang="it-IT" sz="1700" b="0" i="0" u="none" dirty="0" smtClean="0">
                          <a:solidFill>
                            <a:schemeClr val="tx1"/>
                          </a:solidFill>
                          <a:latin typeface="Arial"/>
                        </a:rPr>
                        <a:t>- trasformazione </a:t>
                      </a:r>
                      <a:r>
                        <a:rPr lang="it-IT" sz="1700" b="0" i="0" u="none" dirty="0" err="1" smtClean="0">
                          <a:solidFill>
                            <a:schemeClr val="tx1"/>
                          </a:solidFill>
                          <a:latin typeface="Arial"/>
                        </a:rPr>
                        <a:t>max</a:t>
                      </a:r>
                      <a:r>
                        <a:rPr lang="it-IT" sz="1700" b="0" i="0" u="none" dirty="0" smtClean="0">
                          <a:solidFill>
                            <a:schemeClr val="tx1"/>
                          </a:solidFill>
                          <a:latin typeface="Arial"/>
                        </a:rPr>
                        <a:t> </a:t>
                      </a:r>
                      <a:r>
                        <a:rPr lang="it-IT" sz="1700" b="1" i="0" u="none" dirty="0" smtClean="0">
                          <a:solidFill>
                            <a:schemeClr val="tx1"/>
                          </a:solidFill>
                          <a:latin typeface="Arial"/>
                        </a:rPr>
                        <a:t>40%</a:t>
                      </a:r>
                      <a:r>
                        <a:rPr lang="it-IT" sz="1700" b="0" i="0" u="none" dirty="0" smtClean="0">
                          <a:solidFill>
                            <a:schemeClr val="tx1"/>
                          </a:solidFill>
                          <a:latin typeface="Arial"/>
                        </a:rPr>
                        <a:t> </a:t>
                      </a:r>
                    </a:p>
                    <a:p>
                      <a:pPr>
                        <a:spcAft>
                          <a:spcPts val="400"/>
                        </a:spcAft>
                      </a:pPr>
                      <a:r>
                        <a:rPr lang="it-IT" sz="1700" b="0" i="0" u="none" dirty="0" smtClean="0">
                          <a:solidFill>
                            <a:schemeClr val="tx1"/>
                          </a:solidFill>
                          <a:latin typeface="Arial"/>
                        </a:rPr>
                        <a:t>- produzione </a:t>
                      </a:r>
                      <a:r>
                        <a:rPr lang="it-IT" sz="1700" b="0" i="0" u="none" dirty="0" err="1" smtClean="0">
                          <a:solidFill>
                            <a:schemeClr val="tx1"/>
                          </a:solidFill>
                          <a:latin typeface="Arial"/>
                        </a:rPr>
                        <a:t>max</a:t>
                      </a:r>
                      <a:r>
                        <a:rPr lang="it-IT" sz="1700" b="0" i="0" u="none" dirty="0" smtClean="0">
                          <a:solidFill>
                            <a:schemeClr val="tx1"/>
                          </a:solidFill>
                          <a:latin typeface="Arial"/>
                        </a:rPr>
                        <a:t> </a:t>
                      </a:r>
                      <a:r>
                        <a:rPr lang="it-IT" sz="1700" b="1" i="0" u="none" dirty="0" smtClean="0">
                          <a:solidFill>
                            <a:schemeClr val="tx1"/>
                          </a:solidFill>
                          <a:latin typeface="Arial"/>
                        </a:rPr>
                        <a:t>60%</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400" b="1" dirty="0">
                <a:solidFill>
                  <a:srgbClr val="4A882A"/>
                </a:solidFill>
                <a:latin typeface="Arial"/>
                <a:cs typeface="Arial"/>
              </a:rPr>
              <a:t>4.1.1 </a:t>
            </a:r>
            <a:r>
              <a:rPr lang="it-IT" sz="2400" b="1" dirty="0" smtClean="0">
                <a:solidFill>
                  <a:srgbClr val="4A882A"/>
                </a:solidFill>
                <a:latin typeface="Arial"/>
                <a:cs typeface="Arial"/>
              </a:rPr>
              <a:t>- PERCENTUALI </a:t>
            </a:r>
            <a:r>
              <a:rPr lang="it-IT" sz="2400" b="1" dirty="0">
                <a:solidFill>
                  <a:srgbClr val="4A882A"/>
                </a:solidFill>
                <a:latin typeface="Arial"/>
                <a:cs typeface="Arial"/>
              </a:rPr>
              <a:t>DI AIUTO</a:t>
            </a:r>
            <a:endParaRPr lang="it-IT" sz="2400" dirty="0">
              <a:latin typeface="Arial"/>
              <a:cs typeface="Arial"/>
            </a:endParaRPr>
          </a:p>
        </p:txBody>
      </p:sp>
    </p:spTree>
    <p:extLst>
      <p:ext uri="{BB962C8B-B14F-4D97-AF65-F5344CB8AC3E}">
        <p14:creationId xmlns:p14="http://schemas.microsoft.com/office/powerpoint/2010/main" val="290155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1707734574"/>
              </p:ext>
            </p:extLst>
          </p:nvPr>
        </p:nvGraphicFramePr>
        <p:xfrm>
          <a:off x="457200" y="1621693"/>
          <a:ext cx="8215979" cy="4792560"/>
        </p:xfrm>
        <a:graphic>
          <a:graphicData uri="http://schemas.openxmlformats.org/drawingml/2006/table">
            <a:tbl>
              <a:tblPr/>
              <a:tblGrid>
                <a:gridCol w="1418492"/>
                <a:gridCol w="6797487"/>
              </a:tblGrid>
              <a:tr h="385884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Tipologie di intervento finanziabili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1" i="0" u="none" dirty="0" smtClean="0">
                          <a:solidFill>
                            <a:srgbClr val="FF0000"/>
                          </a:solidFill>
                          <a:latin typeface="Arial"/>
                        </a:rPr>
                        <a:t>OBIETTIVO OTTIMIZZARE E RIDURRE IL CONSUMO DELLE RISORSE IDRICHE</a:t>
                      </a:r>
                    </a:p>
                    <a:p>
                      <a:pPr>
                        <a:spcAft>
                          <a:spcPts val="400"/>
                        </a:spcAft>
                      </a:pPr>
                      <a:r>
                        <a:rPr lang="it-IT" sz="1600" b="0" i="0" u="none" dirty="0" smtClean="0">
                          <a:solidFill>
                            <a:schemeClr val="tx1"/>
                          </a:solidFill>
                          <a:latin typeface="Arial"/>
                        </a:rPr>
                        <a:t>• conversione degli impianti di irrigazione esistenti verso sistemi più efficienti nell’utilizzo della risorsa idrica</a:t>
                      </a:r>
                    </a:p>
                    <a:p>
                      <a:pPr>
                        <a:spcAft>
                          <a:spcPts val="400"/>
                        </a:spcAft>
                      </a:pPr>
                      <a:r>
                        <a:rPr lang="it-IT" sz="1600" b="0" i="0" u="none" dirty="0" smtClean="0">
                          <a:solidFill>
                            <a:schemeClr val="tx1"/>
                          </a:solidFill>
                          <a:latin typeface="Arial"/>
                        </a:rPr>
                        <a:t>• realizzazione di sistemi di irrigazione innovativi</a:t>
                      </a:r>
                    </a:p>
                    <a:p>
                      <a:pPr>
                        <a:spcAft>
                          <a:spcPts val="400"/>
                        </a:spcAft>
                      </a:pPr>
                      <a:r>
                        <a:rPr lang="it-IT" sz="1600" b="0" i="0" u="none" dirty="0" smtClean="0">
                          <a:solidFill>
                            <a:schemeClr val="tx1"/>
                          </a:solidFill>
                          <a:latin typeface="Arial"/>
                        </a:rPr>
                        <a:t>• sistemi di recupero e trattamento delle acque reflue aziendali a scopo irriguo compreso il recupero delle acque di irrigazione in eccesso;</a:t>
                      </a:r>
                    </a:p>
                    <a:p>
                      <a:pPr>
                        <a:spcAft>
                          <a:spcPts val="400"/>
                        </a:spcAft>
                      </a:pPr>
                      <a:r>
                        <a:rPr lang="it-IT" sz="1600" b="0" i="0" u="none" dirty="0" smtClean="0">
                          <a:solidFill>
                            <a:schemeClr val="tx1"/>
                          </a:solidFill>
                          <a:latin typeface="Arial"/>
                        </a:rPr>
                        <a:t>• realizzazione di invasi aziendali, anche collettivi, di capacità utile massima di 250.000 mc per la raccolta delle acque meteoriche </a:t>
                      </a:r>
                      <a:br>
                        <a:rPr lang="it-IT" sz="1600" b="0" i="0" u="none" dirty="0" smtClean="0">
                          <a:solidFill>
                            <a:schemeClr val="tx1"/>
                          </a:solidFill>
                          <a:latin typeface="Arial"/>
                        </a:rPr>
                      </a:br>
                      <a:r>
                        <a:rPr lang="it-IT" sz="1600" b="0" i="0" u="none" dirty="0" smtClean="0">
                          <a:solidFill>
                            <a:schemeClr val="tx1"/>
                          </a:solidFill>
                          <a:latin typeface="Arial"/>
                        </a:rPr>
                        <a:t>(solo aziendali)</a:t>
                      </a:r>
                    </a:p>
                    <a:p>
                      <a:pPr>
                        <a:spcAft>
                          <a:spcPts val="400"/>
                        </a:spcAft>
                      </a:pPr>
                      <a:r>
                        <a:rPr lang="it-IT" sz="1600" b="0" i="0" u="none" dirty="0" smtClean="0">
                          <a:solidFill>
                            <a:schemeClr val="tx1"/>
                          </a:solidFill>
                          <a:latin typeface="Arial"/>
                        </a:rPr>
                        <a:t>• impianti e sistemi per la programmazione e l’automazione degli impianti;</a:t>
                      </a:r>
                    </a:p>
                    <a:p>
                      <a:pPr>
                        <a:spcAft>
                          <a:spcPts val="400"/>
                        </a:spcAft>
                      </a:pPr>
                      <a:r>
                        <a:rPr lang="it-IT" sz="1600" b="1" i="0" u="none" dirty="0" smtClean="0">
                          <a:solidFill>
                            <a:srgbClr val="FF0000"/>
                          </a:solidFill>
                          <a:latin typeface="Arial"/>
                        </a:rPr>
                        <a:t>• contatori per misurare il consumo di acqua (obbligatori)</a:t>
                      </a:r>
                    </a:p>
                    <a:p>
                      <a:pPr>
                        <a:spcAft>
                          <a:spcPts val="400"/>
                        </a:spcAft>
                      </a:pPr>
                      <a:endParaRPr lang="it-IT" sz="900" b="0" i="0" u="none" dirty="0" smtClean="0">
                        <a:solidFill>
                          <a:schemeClr val="tx1"/>
                        </a:solidFill>
                        <a:latin typeface="Arial"/>
                      </a:endParaRPr>
                    </a:p>
                    <a:p>
                      <a:pPr>
                        <a:spcAft>
                          <a:spcPts val="400"/>
                        </a:spcAft>
                      </a:pPr>
                      <a:r>
                        <a:rPr lang="it-IT" sz="1600" b="0" i="0" u="none" dirty="0" smtClean="0">
                          <a:solidFill>
                            <a:schemeClr val="tx1"/>
                          </a:solidFill>
                          <a:latin typeface="Arial"/>
                        </a:rPr>
                        <a:t>Il programma e il regolamento codificano i gradi di efficienza delle varie tecniche irrigue e definisce l’ammissibilità delle operazioni (tabella 8.4.4)</a:t>
                      </a:r>
                    </a:p>
                    <a:p>
                      <a:pPr>
                        <a:spcAft>
                          <a:spcPts val="400"/>
                        </a:spcAft>
                      </a:pPr>
                      <a:endParaRPr lang="it-IT" sz="1000" b="0" i="0" u="none" dirty="0" smtClean="0">
                        <a:solidFill>
                          <a:schemeClr val="tx1"/>
                        </a:solidFill>
                        <a:latin typeface="Arial"/>
                      </a:endParaRPr>
                    </a:p>
                    <a:p>
                      <a:pPr>
                        <a:spcAft>
                          <a:spcPts val="400"/>
                        </a:spcAft>
                      </a:pPr>
                      <a:r>
                        <a:rPr lang="it-IT" sz="1600" b="0" i="0" u="none" dirty="0" smtClean="0">
                          <a:solidFill>
                            <a:schemeClr val="tx1"/>
                          </a:solidFill>
                          <a:latin typeface="Arial"/>
                        </a:rPr>
                        <a:t>Gli investimenti possono prevedere l’estensione della superficie irrigua solo se collegati alla sostituzione di impianti esistenti.	</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400" b="1" dirty="0">
                <a:solidFill>
                  <a:srgbClr val="4A882A"/>
                </a:solidFill>
                <a:latin typeface="Arial"/>
                <a:cs typeface="Arial"/>
              </a:rPr>
              <a:t>4.1.2 </a:t>
            </a:r>
            <a:r>
              <a:rPr lang="it-IT" sz="2400" b="1" dirty="0" smtClean="0">
                <a:solidFill>
                  <a:srgbClr val="4A882A"/>
                </a:solidFill>
                <a:latin typeface="Arial"/>
                <a:cs typeface="Arial"/>
              </a:rPr>
              <a:t>- INTERVENTI </a:t>
            </a:r>
            <a:r>
              <a:rPr lang="it-IT" sz="2400" b="1" dirty="0">
                <a:solidFill>
                  <a:srgbClr val="4A882A"/>
                </a:solidFill>
                <a:latin typeface="Arial"/>
                <a:cs typeface="Arial"/>
              </a:rPr>
              <a:t>AMMISSIBILI</a:t>
            </a:r>
            <a:endParaRPr lang="it-IT" sz="2400" dirty="0">
              <a:latin typeface="Arial"/>
              <a:cs typeface="Arial"/>
            </a:endParaRPr>
          </a:p>
        </p:txBody>
      </p:sp>
    </p:spTree>
    <p:extLst>
      <p:ext uri="{BB962C8B-B14F-4D97-AF65-F5344CB8AC3E}">
        <p14:creationId xmlns:p14="http://schemas.microsoft.com/office/powerpoint/2010/main" val="2884499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4220145013"/>
              </p:ext>
            </p:extLst>
          </p:nvPr>
        </p:nvGraphicFramePr>
        <p:xfrm>
          <a:off x="457200" y="1611923"/>
          <a:ext cx="8215979" cy="3858847"/>
        </p:xfrm>
        <a:graphic>
          <a:graphicData uri="http://schemas.openxmlformats.org/drawingml/2006/table">
            <a:tbl>
              <a:tblPr/>
              <a:tblGrid>
                <a:gridCol w="1643185"/>
                <a:gridCol w="6572794"/>
              </a:tblGrid>
              <a:tr h="385884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Operazioni non ammissibili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1" i="0" u="none" dirty="0" smtClean="0">
                          <a:solidFill>
                            <a:schemeClr val="tx1"/>
                          </a:solidFill>
                          <a:latin typeface="Arial"/>
                        </a:rPr>
                        <a:t>Oltre a quelle previste dal tipo di intervento 4.1.1</a:t>
                      </a:r>
                    </a:p>
                    <a:p>
                      <a:pPr>
                        <a:spcAft>
                          <a:spcPts val="400"/>
                        </a:spcAft>
                      </a:pPr>
                      <a:r>
                        <a:rPr lang="it-IT" sz="1700" b="0" i="0" u="none" dirty="0" smtClean="0">
                          <a:solidFill>
                            <a:schemeClr val="tx1"/>
                          </a:solidFill>
                          <a:latin typeface="Arial"/>
                        </a:rPr>
                        <a:t>- che non comportano una riduzione del consumo dell’acqua </a:t>
                      </a:r>
                      <a:br>
                        <a:rPr lang="it-IT" sz="1700" b="0" i="0" u="none" dirty="0" smtClean="0">
                          <a:solidFill>
                            <a:schemeClr val="tx1"/>
                          </a:solidFill>
                          <a:latin typeface="Arial"/>
                        </a:rPr>
                      </a:br>
                      <a:r>
                        <a:rPr lang="it-IT" sz="1700" b="0" i="0" u="none" dirty="0" smtClean="0">
                          <a:solidFill>
                            <a:schemeClr val="tx1"/>
                          </a:solidFill>
                          <a:latin typeface="Arial"/>
                        </a:rPr>
                        <a:t>nelle percentuali minime previste nelle condizioni di ammissibilità</a:t>
                      </a:r>
                    </a:p>
                    <a:p>
                      <a:pPr>
                        <a:spcAft>
                          <a:spcPts val="400"/>
                        </a:spcAft>
                      </a:pPr>
                      <a:endParaRPr lang="it-IT" sz="1700" b="0" i="0" u="none" dirty="0" smtClean="0">
                        <a:solidFill>
                          <a:schemeClr val="tx1"/>
                        </a:solidFill>
                        <a:latin typeface="Arial"/>
                      </a:endParaRPr>
                    </a:p>
                    <a:p>
                      <a:pPr>
                        <a:spcAft>
                          <a:spcPts val="400"/>
                        </a:spcAft>
                      </a:pPr>
                      <a:r>
                        <a:rPr lang="it-IT" sz="1700" b="0" i="0" u="none" dirty="0" smtClean="0">
                          <a:solidFill>
                            <a:schemeClr val="tx1"/>
                          </a:solidFill>
                          <a:latin typeface="Arial"/>
                        </a:rPr>
                        <a:t>- inerenti alla realizzazione di infrastrutture a servizio </a:t>
                      </a:r>
                      <a:br>
                        <a:rPr lang="it-IT" sz="1700" b="0" i="0" u="none" dirty="0" smtClean="0">
                          <a:solidFill>
                            <a:schemeClr val="tx1"/>
                          </a:solidFill>
                          <a:latin typeface="Arial"/>
                        </a:rPr>
                      </a:br>
                      <a:r>
                        <a:rPr lang="it-IT" sz="1700" b="0" i="0" u="none" dirty="0" smtClean="0">
                          <a:solidFill>
                            <a:schemeClr val="tx1"/>
                          </a:solidFill>
                          <a:latin typeface="Arial"/>
                        </a:rPr>
                        <a:t>di più aziende</a:t>
                      </a:r>
                    </a:p>
                    <a:p>
                      <a:pPr>
                        <a:spcAft>
                          <a:spcPts val="400"/>
                        </a:spcAft>
                      </a:pPr>
                      <a:endParaRPr lang="it-IT" sz="1700" b="0" i="0" u="none" dirty="0" smtClean="0">
                        <a:solidFill>
                          <a:schemeClr val="tx1"/>
                        </a:solidFill>
                        <a:latin typeface="Arial"/>
                      </a:endParaRPr>
                    </a:p>
                    <a:p>
                      <a:pPr>
                        <a:spcAft>
                          <a:spcPts val="400"/>
                        </a:spcAft>
                      </a:pPr>
                      <a:r>
                        <a:rPr lang="it-IT" sz="1700" b="0" i="0" u="none" dirty="0" smtClean="0">
                          <a:solidFill>
                            <a:schemeClr val="tx1"/>
                          </a:solidFill>
                          <a:latin typeface="Arial"/>
                        </a:rPr>
                        <a:t>- inerenti alla realizzazione di impianti, non associati ad interventi </a:t>
                      </a:r>
                      <a:br>
                        <a:rPr lang="it-IT" sz="1700" b="0" i="0" u="none" dirty="0" smtClean="0">
                          <a:solidFill>
                            <a:schemeClr val="tx1"/>
                          </a:solidFill>
                          <a:latin typeface="Arial"/>
                        </a:rPr>
                      </a:br>
                      <a:r>
                        <a:rPr lang="it-IT" sz="1700" b="0" i="0" u="none" dirty="0" smtClean="0">
                          <a:solidFill>
                            <a:schemeClr val="tx1"/>
                          </a:solidFill>
                          <a:latin typeface="Arial"/>
                        </a:rPr>
                        <a:t>in impianti esistenti o non serviti dagli invasi, che comportano </a:t>
                      </a:r>
                      <a:br>
                        <a:rPr lang="it-IT" sz="1700" b="0" i="0" u="none" dirty="0" smtClean="0">
                          <a:solidFill>
                            <a:schemeClr val="tx1"/>
                          </a:solidFill>
                          <a:latin typeface="Arial"/>
                        </a:rPr>
                      </a:br>
                      <a:r>
                        <a:rPr lang="it-IT" sz="1700" b="0" i="0" u="none" dirty="0" smtClean="0">
                          <a:solidFill>
                            <a:schemeClr val="tx1"/>
                          </a:solidFill>
                          <a:latin typeface="Arial"/>
                        </a:rPr>
                        <a:t>un aumento netto della superficie irrigata</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080846" y="525194"/>
            <a:ext cx="6417361"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400" b="1" dirty="0">
                <a:solidFill>
                  <a:srgbClr val="4A882A"/>
                </a:solidFill>
                <a:latin typeface="Arial"/>
                <a:cs typeface="Arial"/>
              </a:rPr>
              <a:t>4.1.2 </a:t>
            </a:r>
            <a:r>
              <a:rPr lang="it-IT" sz="2400" b="1" dirty="0" smtClean="0">
                <a:solidFill>
                  <a:srgbClr val="4A882A"/>
                </a:solidFill>
                <a:latin typeface="Arial"/>
                <a:cs typeface="Arial"/>
              </a:rPr>
              <a:t>- OPERAZIONI </a:t>
            </a:r>
          </a:p>
          <a:p>
            <a:pPr algn="l">
              <a:lnSpc>
                <a:spcPct val="90000"/>
              </a:lnSpc>
            </a:pPr>
            <a:r>
              <a:rPr lang="it-IT" sz="2400" b="1" dirty="0" smtClean="0">
                <a:solidFill>
                  <a:srgbClr val="4A882A"/>
                </a:solidFill>
                <a:latin typeface="Arial"/>
                <a:cs typeface="Arial"/>
              </a:rPr>
              <a:t>NON AMMISSIBILI</a:t>
            </a:r>
            <a:endParaRPr lang="it-IT" sz="2400" dirty="0">
              <a:latin typeface="Arial"/>
              <a:cs typeface="Arial"/>
            </a:endParaRPr>
          </a:p>
        </p:txBody>
      </p:sp>
    </p:spTree>
    <p:extLst>
      <p:ext uri="{BB962C8B-B14F-4D97-AF65-F5344CB8AC3E}">
        <p14:creationId xmlns:p14="http://schemas.microsoft.com/office/powerpoint/2010/main" val="4235449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071077" y="525194"/>
            <a:ext cx="6417361"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000" b="1" dirty="0">
                <a:solidFill>
                  <a:srgbClr val="4A882A"/>
                </a:solidFill>
                <a:latin typeface="Arial"/>
                <a:cs typeface="Arial"/>
              </a:rPr>
              <a:t>4.1.1 </a:t>
            </a:r>
            <a:r>
              <a:rPr lang="it-IT" sz="2000" b="1" dirty="0" smtClean="0">
                <a:solidFill>
                  <a:srgbClr val="4A882A"/>
                </a:solidFill>
                <a:latin typeface="Arial"/>
                <a:cs typeface="Arial"/>
              </a:rPr>
              <a:t>- MIGLIORAMENTO </a:t>
            </a:r>
            <a:r>
              <a:rPr lang="it-IT" sz="2000" b="1" dirty="0">
                <a:solidFill>
                  <a:srgbClr val="4A882A"/>
                </a:solidFill>
                <a:latin typeface="Arial"/>
                <a:cs typeface="Arial"/>
              </a:rPr>
              <a:t>DELLE </a:t>
            </a:r>
            <a:r>
              <a:rPr lang="it-IT" sz="2000" b="1" dirty="0" smtClean="0">
                <a:solidFill>
                  <a:srgbClr val="4A882A"/>
                </a:solidFill>
                <a:latin typeface="Arial"/>
                <a:cs typeface="Arial"/>
              </a:rPr>
              <a:t/>
            </a:r>
            <a:br>
              <a:rPr lang="it-IT" sz="2000" b="1" dirty="0" smtClean="0">
                <a:solidFill>
                  <a:srgbClr val="4A882A"/>
                </a:solidFill>
                <a:latin typeface="Arial"/>
                <a:cs typeface="Arial"/>
              </a:rPr>
            </a:br>
            <a:r>
              <a:rPr lang="it-IT" sz="2000" b="1" dirty="0" smtClean="0">
                <a:solidFill>
                  <a:srgbClr val="4A882A"/>
                </a:solidFill>
                <a:latin typeface="Arial"/>
                <a:cs typeface="Arial"/>
              </a:rPr>
              <a:t>PRESTAZIONI </a:t>
            </a:r>
            <a:r>
              <a:rPr lang="it-IT" sz="2000" b="1" dirty="0">
                <a:solidFill>
                  <a:srgbClr val="4A882A"/>
                </a:solidFill>
                <a:latin typeface="Arial"/>
                <a:cs typeface="Arial"/>
              </a:rPr>
              <a:t>E DELLA SOSTENIBILITÀ </a:t>
            </a:r>
            <a:r>
              <a:rPr lang="it-IT" sz="2000" b="1" dirty="0" smtClean="0">
                <a:solidFill>
                  <a:srgbClr val="4A882A"/>
                </a:solidFill>
                <a:latin typeface="Arial"/>
                <a:cs typeface="Arial"/>
              </a:rPr>
              <a:t/>
            </a:r>
            <a:br>
              <a:rPr lang="it-IT" sz="2000" b="1" dirty="0" smtClean="0">
                <a:solidFill>
                  <a:srgbClr val="4A882A"/>
                </a:solidFill>
                <a:latin typeface="Arial"/>
                <a:cs typeface="Arial"/>
              </a:rPr>
            </a:br>
            <a:r>
              <a:rPr lang="it-IT" sz="2000" b="1" dirty="0" smtClean="0">
                <a:solidFill>
                  <a:srgbClr val="4A882A"/>
                </a:solidFill>
                <a:latin typeface="Arial"/>
                <a:cs typeface="Arial"/>
              </a:rPr>
              <a:t>GLOBALE </a:t>
            </a:r>
            <a:r>
              <a:rPr lang="it-IT" sz="2000" b="1" dirty="0">
                <a:solidFill>
                  <a:srgbClr val="4A882A"/>
                </a:solidFill>
                <a:latin typeface="Arial"/>
                <a:cs typeface="Arial"/>
              </a:rPr>
              <a:t>DELLE IMPRESE </a:t>
            </a:r>
            <a:r>
              <a:rPr lang="it-IT" sz="2000" b="1" dirty="0" smtClean="0">
                <a:solidFill>
                  <a:srgbClr val="4A882A"/>
                </a:solidFill>
                <a:latin typeface="Arial"/>
                <a:cs typeface="Arial"/>
              </a:rPr>
              <a:t>AGRICOLE</a:t>
            </a:r>
            <a:endParaRPr lang="it-IT" sz="2000" dirty="0">
              <a:latin typeface="Arial"/>
              <a:cs typeface="Arial"/>
            </a:endParaRPr>
          </a:p>
        </p:txBody>
      </p:sp>
      <p:pic>
        <p:nvPicPr>
          <p:cNvPr id="2" name="Immagine 1" descr="tabella-1-p2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579684"/>
            <a:ext cx="4095262" cy="4987018"/>
          </a:xfrm>
          <a:prstGeom prst="rect">
            <a:avLst/>
          </a:prstGeom>
        </p:spPr>
      </p:pic>
      <p:pic>
        <p:nvPicPr>
          <p:cNvPr id="3" name="Immagine 2" descr="tabella-2-p26.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3998" y="1953846"/>
            <a:ext cx="3874495" cy="3932584"/>
          </a:xfrm>
          <a:prstGeom prst="rect">
            <a:avLst/>
          </a:prstGeom>
        </p:spPr>
      </p:pic>
    </p:spTree>
    <p:extLst>
      <p:ext uri="{BB962C8B-B14F-4D97-AF65-F5344CB8AC3E}">
        <p14:creationId xmlns:p14="http://schemas.microsoft.com/office/powerpoint/2010/main" val="392211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181884707"/>
              </p:ext>
            </p:extLst>
          </p:nvPr>
        </p:nvGraphicFramePr>
        <p:xfrm>
          <a:off x="457200" y="1621693"/>
          <a:ext cx="8215979" cy="5071960"/>
        </p:xfrm>
        <a:graphic>
          <a:graphicData uri="http://schemas.openxmlformats.org/drawingml/2006/table">
            <a:tbl>
              <a:tblPr/>
              <a:tblGrid>
                <a:gridCol w="1672492"/>
                <a:gridCol w="6543487"/>
              </a:tblGrid>
              <a:tr h="385884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Condizioni di ammissibilità</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1" i="0" u="none" dirty="0" smtClean="0">
                          <a:solidFill>
                            <a:schemeClr val="tx1"/>
                          </a:solidFill>
                          <a:latin typeface="Arial"/>
                        </a:rPr>
                        <a:t>Miglioramento/sostituzione di un impianto di irrigazione esistente:</a:t>
                      </a:r>
                    </a:p>
                    <a:p>
                      <a:pPr>
                        <a:spcAft>
                          <a:spcPts val="400"/>
                        </a:spcAft>
                      </a:pPr>
                      <a:r>
                        <a:rPr lang="it-IT" sz="1600" b="0" i="0" u="none" dirty="0" smtClean="0">
                          <a:solidFill>
                            <a:schemeClr val="tx1"/>
                          </a:solidFill>
                          <a:latin typeface="Arial"/>
                        </a:rPr>
                        <a:t>• risparmio idrico minimo del 25% (da «bassa efficienza» a categorie superiori);</a:t>
                      </a:r>
                    </a:p>
                    <a:p>
                      <a:pPr>
                        <a:spcAft>
                          <a:spcPts val="400"/>
                        </a:spcAft>
                      </a:pPr>
                      <a:r>
                        <a:rPr lang="it-IT" sz="1600" b="0" i="0" u="none" dirty="0" smtClean="0">
                          <a:solidFill>
                            <a:schemeClr val="tx1"/>
                          </a:solidFill>
                          <a:latin typeface="Arial"/>
                        </a:rPr>
                        <a:t>• risparmio minimo del 10% (nella categoria «media efficienza»);</a:t>
                      </a:r>
                    </a:p>
                    <a:p>
                      <a:pPr>
                        <a:spcAft>
                          <a:spcPts val="400"/>
                        </a:spcAft>
                      </a:pPr>
                      <a:r>
                        <a:rPr lang="it-IT" sz="1600" b="0" i="0" u="none" dirty="0" smtClean="0">
                          <a:solidFill>
                            <a:schemeClr val="tx1"/>
                          </a:solidFill>
                          <a:latin typeface="Arial"/>
                        </a:rPr>
                        <a:t>• risparmio minimo del 5% (dalla categoria «media» alla «alta efficienza» o all’interno di quest’ultima)</a:t>
                      </a:r>
                    </a:p>
                    <a:p>
                      <a:pPr>
                        <a:spcAft>
                          <a:spcPts val="400"/>
                        </a:spcAft>
                      </a:pPr>
                      <a:endParaRPr lang="it-IT" sz="900" b="0" i="0" u="none" dirty="0" smtClean="0">
                        <a:solidFill>
                          <a:schemeClr val="tx1"/>
                        </a:solidFill>
                        <a:latin typeface="Arial"/>
                      </a:endParaRPr>
                    </a:p>
                    <a:p>
                      <a:pPr>
                        <a:spcAft>
                          <a:spcPts val="400"/>
                        </a:spcAft>
                      </a:pPr>
                      <a:r>
                        <a:rPr lang="it-IT" sz="1600" b="0" i="0" u="none" dirty="0" smtClean="0">
                          <a:solidFill>
                            <a:schemeClr val="tx1"/>
                          </a:solidFill>
                          <a:latin typeface="Arial"/>
                        </a:rPr>
                        <a:t>Investimenti che incidono su corpi idrici superficiali o sotterranei in stato inferiore al buono: obbligo a garantire una riduzione del consumo d’acqua superiore al 50%;</a:t>
                      </a:r>
                    </a:p>
                    <a:p>
                      <a:pPr>
                        <a:spcAft>
                          <a:spcPts val="400"/>
                        </a:spcAft>
                      </a:pPr>
                      <a:endParaRPr lang="it-IT" sz="900" b="0" i="0" u="none" dirty="0" smtClean="0">
                        <a:solidFill>
                          <a:schemeClr val="tx1"/>
                        </a:solidFill>
                        <a:latin typeface="Arial"/>
                      </a:endParaRPr>
                    </a:p>
                    <a:p>
                      <a:pPr>
                        <a:spcAft>
                          <a:spcPts val="400"/>
                        </a:spcAft>
                      </a:pPr>
                      <a:r>
                        <a:rPr lang="it-IT" sz="1600" b="1" i="0" u="none" dirty="0" smtClean="0">
                          <a:solidFill>
                            <a:schemeClr val="tx1"/>
                          </a:solidFill>
                          <a:latin typeface="Arial"/>
                        </a:rPr>
                        <a:t>Nuovi impianti: </a:t>
                      </a:r>
                      <a:r>
                        <a:rPr lang="it-IT" sz="1600" b="0" i="0" u="none" dirty="0" smtClean="0">
                          <a:solidFill>
                            <a:schemeClr val="tx1"/>
                          </a:solidFill>
                          <a:latin typeface="Arial"/>
                        </a:rPr>
                        <a:t>in caso di aumento della superficie irrigata: obbligo a garantire comunque un risparmio del 5% dell’acqua utilizzata;</a:t>
                      </a:r>
                    </a:p>
                    <a:p>
                      <a:pPr>
                        <a:spcAft>
                          <a:spcPts val="400"/>
                        </a:spcAft>
                      </a:pPr>
                      <a:r>
                        <a:rPr lang="it-IT" sz="1600" b="1" i="0" u="none" dirty="0" smtClean="0">
                          <a:solidFill>
                            <a:schemeClr val="tx1"/>
                          </a:solidFill>
                          <a:latin typeface="Arial"/>
                        </a:rPr>
                        <a:t>Non si applicano limitazioni ad interventi a:</a:t>
                      </a:r>
                    </a:p>
                    <a:p>
                      <a:pPr>
                        <a:spcAft>
                          <a:spcPts val="400"/>
                        </a:spcAft>
                      </a:pPr>
                      <a:r>
                        <a:rPr lang="it-IT" sz="1600" b="0" i="0" u="none" dirty="0" smtClean="0">
                          <a:solidFill>
                            <a:schemeClr val="tx1"/>
                          </a:solidFill>
                          <a:latin typeface="Arial"/>
                        </a:rPr>
                        <a:t> •interventi sull’efficienza energetica dell’impianto;</a:t>
                      </a:r>
                    </a:p>
                    <a:p>
                      <a:pPr>
                        <a:spcAft>
                          <a:spcPts val="400"/>
                        </a:spcAft>
                      </a:pPr>
                      <a:r>
                        <a:rPr lang="it-IT" sz="1600" b="0" i="0" u="none" dirty="0" smtClean="0">
                          <a:solidFill>
                            <a:schemeClr val="tx1"/>
                          </a:solidFill>
                          <a:latin typeface="Arial"/>
                        </a:rPr>
                        <a:t>• creazione di invasi oppure impianti per l’utilizzo di acqua riciclata che non incida su corpi idrici superficiali o sotterranei.</a:t>
                      </a:r>
                    </a:p>
                    <a:p>
                      <a:pPr>
                        <a:spcAft>
                          <a:spcPts val="400"/>
                        </a:spcAft>
                      </a:pPr>
                      <a:r>
                        <a:rPr lang="it-IT" sz="1600" b="0" i="0" u="none" dirty="0" smtClean="0">
                          <a:solidFill>
                            <a:schemeClr val="tx1"/>
                          </a:solidFill>
                          <a:latin typeface="Arial"/>
                        </a:rPr>
                        <a:t>Link: </a:t>
                      </a:r>
                      <a:r>
                        <a:rPr lang="it-IT" sz="1600" b="0" i="1" u="sng" dirty="0" err="1" smtClean="0">
                          <a:solidFill>
                            <a:srgbClr val="4A882A"/>
                          </a:solidFill>
                          <a:latin typeface="Arial"/>
                        </a:rPr>
                        <a:t>www.arpa.fvg.it</a:t>
                      </a:r>
                      <a:r>
                        <a:rPr lang="it-IT" sz="1600" b="0" i="1" u="sng" dirty="0" smtClean="0">
                          <a:solidFill>
                            <a:srgbClr val="4A882A"/>
                          </a:solidFill>
                          <a:latin typeface="Arial"/>
                        </a:rPr>
                        <a:t>/</a:t>
                      </a:r>
                      <a:r>
                        <a:rPr lang="it-IT" sz="1600" b="0" i="1" u="sng" dirty="0" err="1" smtClean="0">
                          <a:solidFill>
                            <a:srgbClr val="4A882A"/>
                          </a:solidFill>
                          <a:latin typeface="Arial"/>
                        </a:rPr>
                        <a:t>cms</a:t>
                      </a:r>
                      <a:r>
                        <a:rPr lang="it-IT" sz="1600" b="0" i="1" u="sng" dirty="0" smtClean="0">
                          <a:solidFill>
                            <a:srgbClr val="4A882A"/>
                          </a:solidFill>
                          <a:latin typeface="Arial"/>
                        </a:rPr>
                        <a:t>/tema/acqua</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00385" y="525194"/>
            <a:ext cx="6397822"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4.1.2 </a:t>
            </a:r>
            <a:r>
              <a:rPr lang="it-IT" sz="2300" b="1" dirty="0" smtClean="0">
                <a:solidFill>
                  <a:srgbClr val="4A882A"/>
                </a:solidFill>
                <a:latin typeface="Arial"/>
                <a:cs typeface="Arial"/>
              </a:rPr>
              <a:t>- CONDIZIONI </a:t>
            </a:r>
            <a:r>
              <a:rPr lang="it-IT" sz="2300" b="1" dirty="0">
                <a:solidFill>
                  <a:srgbClr val="4A882A"/>
                </a:solidFill>
                <a:latin typeface="Arial"/>
                <a:cs typeface="Arial"/>
              </a:rPr>
              <a:t>DI </a:t>
            </a:r>
            <a:r>
              <a:rPr lang="it-IT" sz="2300" b="1" dirty="0" smtClean="0">
                <a:solidFill>
                  <a:srgbClr val="4A882A"/>
                </a:solidFill>
                <a:latin typeface="Arial"/>
                <a:cs typeface="Arial"/>
              </a:rPr>
              <a:t>AMMISSIBILITÀ</a:t>
            </a:r>
            <a:endParaRPr lang="it-IT" sz="2300" dirty="0">
              <a:latin typeface="Arial"/>
              <a:cs typeface="Arial"/>
            </a:endParaRPr>
          </a:p>
        </p:txBody>
      </p:sp>
    </p:spTree>
    <p:extLst>
      <p:ext uri="{BB962C8B-B14F-4D97-AF65-F5344CB8AC3E}">
        <p14:creationId xmlns:p14="http://schemas.microsoft.com/office/powerpoint/2010/main" val="386533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792482514"/>
              </p:ext>
            </p:extLst>
          </p:nvPr>
        </p:nvGraphicFramePr>
        <p:xfrm>
          <a:off x="457200" y="1563076"/>
          <a:ext cx="8215979" cy="3265932"/>
        </p:xfrm>
        <a:graphic>
          <a:graphicData uri="http://schemas.openxmlformats.org/drawingml/2006/table">
            <a:tbl>
              <a:tblPr/>
              <a:tblGrid>
                <a:gridCol w="1643185"/>
                <a:gridCol w="6572794"/>
              </a:tblGrid>
              <a:tr h="17780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Costi minimi e massimi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 15.000,00 euro (10.000,00 - Aree svantaggiate art. 32 Reg UE 1305/2013);</a:t>
                      </a:r>
                    </a:p>
                    <a:p>
                      <a:pPr>
                        <a:spcAft>
                          <a:spcPts val="400"/>
                        </a:spcAft>
                      </a:pPr>
                      <a:r>
                        <a:rPr lang="it-IT" sz="1700" b="0" i="0" u="none" dirty="0" smtClean="0">
                          <a:solidFill>
                            <a:schemeClr val="tx1"/>
                          </a:solidFill>
                          <a:latin typeface="Arial"/>
                        </a:rPr>
                        <a:t>• 300.000,00 euro</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487931">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Percentuale di aiuto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 </a:t>
                      </a:r>
                      <a:r>
                        <a:rPr lang="it-IT" sz="1700" b="0" i="0" u="none" dirty="0" err="1" smtClean="0">
                          <a:solidFill>
                            <a:schemeClr val="tx1"/>
                          </a:solidFill>
                          <a:latin typeface="Arial"/>
                        </a:rPr>
                        <a:t>Max</a:t>
                      </a:r>
                      <a:r>
                        <a:rPr lang="it-IT" sz="1700" b="0" i="0" u="none" dirty="0" smtClean="0">
                          <a:solidFill>
                            <a:schemeClr val="tx1"/>
                          </a:solidFill>
                          <a:latin typeface="Arial"/>
                        </a:rPr>
                        <a:t> </a:t>
                      </a:r>
                      <a:r>
                        <a:rPr lang="it-IT" sz="1700" b="1" i="0" u="none" dirty="0" smtClean="0">
                          <a:solidFill>
                            <a:schemeClr val="tx1"/>
                          </a:solidFill>
                          <a:latin typeface="Arial"/>
                        </a:rPr>
                        <a:t>60%</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245827" y="525194"/>
            <a:ext cx="6252380"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400" b="1" dirty="0">
                <a:solidFill>
                  <a:srgbClr val="4A882A"/>
                </a:solidFill>
                <a:latin typeface="Arial"/>
                <a:cs typeface="Arial"/>
              </a:rPr>
              <a:t>4.1.2 </a:t>
            </a:r>
            <a:r>
              <a:rPr lang="it-IT" sz="2400" b="1" dirty="0" smtClean="0">
                <a:solidFill>
                  <a:srgbClr val="4A882A"/>
                </a:solidFill>
                <a:latin typeface="Arial"/>
                <a:cs typeface="Arial"/>
              </a:rPr>
              <a:t>- COSTI </a:t>
            </a:r>
            <a:r>
              <a:rPr lang="it-IT" sz="2400" b="1" dirty="0">
                <a:solidFill>
                  <a:srgbClr val="4A882A"/>
                </a:solidFill>
                <a:latin typeface="Arial"/>
                <a:cs typeface="Arial"/>
              </a:rPr>
              <a:t>MINIMI E MASSIMI</a:t>
            </a:r>
          </a:p>
          <a:p>
            <a:pPr algn="l">
              <a:lnSpc>
                <a:spcPct val="90000"/>
              </a:lnSpc>
            </a:pPr>
            <a:r>
              <a:rPr lang="it-IT" sz="2400" b="1" dirty="0">
                <a:solidFill>
                  <a:srgbClr val="4A882A"/>
                </a:solidFill>
                <a:latin typeface="Arial"/>
                <a:cs typeface="Arial"/>
              </a:rPr>
              <a:t>ALIQUOTE DI SOSTEGNO</a:t>
            </a:r>
            <a:endParaRPr lang="it-IT" sz="2400" dirty="0">
              <a:latin typeface="Arial"/>
              <a:cs typeface="Arial"/>
            </a:endParaRPr>
          </a:p>
        </p:txBody>
      </p:sp>
    </p:spTree>
    <p:extLst>
      <p:ext uri="{BB962C8B-B14F-4D97-AF65-F5344CB8AC3E}">
        <p14:creationId xmlns:p14="http://schemas.microsoft.com/office/powerpoint/2010/main" val="4237337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204443162"/>
              </p:ext>
            </p:extLst>
          </p:nvPr>
        </p:nvGraphicFramePr>
        <p:xfrm>
          <a:off x="457200" y="1621693"/>
          <a:ext cx="8215979" cy="4454769"/>
        </p:xfrm>
        <a:graphic>
          <a:graphicData uri="http://schemas.openxmlformats.org/drawingml/2006/table">
            <a:tbl>
              <a:tblPr/>
              <a:tblGrid>
                <a:gridCol w="1672492"/>
                <a:gridCol w="6543487"/>
              </a:tblGrid>
              <a:tr h="445476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Ammissibilità dei costi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I costi:</a:t>
                      </a:r>
                    </a:p>
                    <a:p>
                      <a:pPr>
                        <a:spcAft>
                          <a:spcPts val="400"/>
                        </a:spcAft>
                      </a:pPr>
                      <a:r>
                        <a:rPr lang="it-IT" sz="1700" b="0" i="0" u="none" dirty="0" smtClean="0">
                          <a:solidFill>
                            <a:schemeClr val="tx1"/>
                          </a:solidFill>
                          <a:latin typeface="Arial"/>
                        </a:rPr>
                        <a:t>sono sostenuti successivamente alla data di presentazione della domanda di aiuto; </a:t>
                      </a:r>
                    </a:p>
                    <a:p>
                      <a:pPr>
                        <a:spcAft>
                          <a:spcPts val="400"/>
                        </a:spcAft>
                      </a:pPr>
                      <a:r>
                        <a:rPr lang="it-IT" sz="1700" b="0" i="0" u="none" dirty="0" smtClean="0">
                          <a:solidFill>
                            <a:schemeClr val="tx1"/>
                          </a:solidFill>
                          <a:latin typeface="Arial"/>
                        </a:rPr>
                        <a:t>sono preventivati e risultano necessari per la realizzazione dell’operazione finanziata;</a:t>
                      </a:r>
                    </a:p>
                    <a:p>
                      <a:pPr>
                        <a:spcAft>
                          <a:spcPts val="400"/>
                        </a:spcAft>
                      </a:pPr>
                      <a:r>
                        <a:rPr lang="it-IT" sz="1700" b="0" i="0" u="none" dirty="0" smtClean="0">
                          <a:solidFill>
                            <a:schemeClr val="tx1"/>
                          </a:solidFill>
                          <a:latin typeface="Arial"/>
                        </a:rPr>
                        <a:t>sono imputabili all’operazione finanziata e vi è una diretta relazione tra il costo sostenuto, l’operazione realizzata e gli obiettivi previsti;</a:t>
                      </a:r>
                    </a:p>
                    <a:p>
                      <a:pPr>
                        <a:spcAft>
                          <a:spcPts val="400"/>
                        </a:spcAft>
                      </a:pPr>
                      <a:r>
                        <a:rPr lang="it-IT" sz="1700" b="0" i="0" u="none" dirty="0" smtClean="0">
                          <a:solidFill>
                            <a:schemeClr val="tx1"/>
                          </a:solidFill>
                          <a:latin typeface="Arial"/>
                        </a:rPr>
                        <a:t>sono pertinenti rispetto all’operazione finanziata; </a:t>
                      </a:r>
                    </a:p>
                    <a:p>
                      <a:pPr>
                        <a:spcAft>
                          <a:spcPts val="400"/>
                        </a:spcAft>
                      </a:pPr>
                      <a:r>
                        <a:rPr lang="it-IT" sz="1700" b="0" i="0" u="none" dirty="0" smtClean="0">
                          <a:solidFill>
                            <a:schemeClr val="tx1"/>
                          </a:solidFill>
                          <a:latin typeface="Arial"/>
                        </a:rPr>
                        <a:t>sono identificabili e verificabili, in particolare sono iscritti nei registri contabili del beneficiario e sono determinati, nel rispetto dei principi contabili vigenti; </a:t>
                      </a:r>
                    </a:p>
                    <a:p>
                      <a:pPr>
                        <a:spcAft>
                          <a:spcPts val="400"/>
                        </a:spcAft>
                      </a:pPr>
                      <a:r>
                        <a:rPr lang="it-IT" sz="1700" b="0" i="0" u="none" dirty="0" smtClean="0">
                          <a:solidFill>
                            <a:schemeClr val="tx1"/>
                          </a:solidFill>
                          <a:latin typeface="Arial"/>
                        </a:rPr>
                        <a:t>sono ragionevoli, giustificati e conformi al principio della sana gestione finanziaria, in particolare sotto il profilo dell'economia e dell'efficienza.</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00385" y="525194"/>
            <a:ext cx="6397822"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PACCHETTO GIOVANI </a:t>
            </a:r>
            <a:r>
              <a:rPr lang="it-IT" sz="2300" b="1" dirty="0" smtClean="0">
                <a:solidFill>
                  <a:srgbClr val="4A882A"/>
                </a:solidFill>
                <a:latin typeface="Arial"/>
                <a:cs typeface="Arial"/>
              </a:rPr>
              <a:t>- COSTI</a:t>
            </a:r>
            <a:endParaRPr lang="it-IT" sz="2300" dirty="0">
              <a:latin typeface="Arial"/>
              <a:cs typeface="Arial"/>
            </a:endParaRPr>
          </a:p>
        </p:txBody>
      </p:sp>
    </p:spTree>
    <p:extLst>
      <p:ext uri="{BB962C8B-B14F-4D97-AF65-F5344CB8AC3E}">
        <p14:creationId xmlns:p14="http://schemas.microsoft.com/office/powerpoint/2010/main" val="371010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stretch>
            <a:fillRect/>
          </a:stretch>
        </p:blipFill>
        <p:spPr>
          <a:xfrm>
            <a:off x="634899" y="1664892"/>
            <a:ext cx="7752101" cy="4400240"/>
          </a:xfrm>
          <a:prstGeom prst="rect">
            <a:avLst/>
          </a:prstGeom>
        </p:spPr>
      </p:pic>
      <p:pic>
        <p:nvPicPr>
          <p:cNvPr id="12" name="Immagine 11"/>
          <p:cNvPicPr>
            <a:picLocks noChangeAspect="1"/>
          </p:cNvPicPr>
          <p:nvPr/>
        </p:nvPicPr>
        <p:blipFill>
          <a:blip r:embed="rId4"/>
          <a:stretch>
            <a:fillRect/>
          </a:stretch>
        </p:blipFill>
        <p:spPr>
          <a:xfrm>
            <a:off x="457200" y="392113"/>
            <a:ext cx="8215979" cy="916962"/>
          </a:xfrm>
          <a:prstGeom prst="rect">
            <a:avLst/>
          </a:prstGeom>
        </p:spPr>
      </p:pic>
      <p:sp>
        <p:nvSpPr>
          <p:cNvPr id="13" name="Titolo 1"/>
          <p:cNvSpPr txBox="1">
            <a:spLocks/>
          </p:cNvSpPr>
          <p:nvPr/>
        </p:nvSpPr>
        <p:spPr>
          <a:xfrm>
            <a:off x="1928313" y="525194"/>
            <a:ext cx="6569894" cy="650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smtClean="0">
                <a:solidFill>
                  <a:srgbClr val="4A882A"/>
                </a:solidFill>
                <a:latin typeface="Arial"/>
                <a:cs typeface="Arial"/>
              </a:rPr>
              <a:t>PACCHETTO GIOVANI</a:t>
            </a:r>
            <a:endParaRPr lang="it-IT" sz="3200" dirty="0">
              <a:latin typeface="Arial"/>
              <a:cs typeface="Arial"/>
            </a:endParaRPr>
          </a:p>
        </p:txBody>
      </p:sp>
      <p:pic>
        <p:nvPicPr>
          <p:cNvPr id="15" name="Immagine 14"/>
          <p:cNvPicPr>
            <a:picLocks noChangeAspect="1"/>
          </p:cNvPicPr>
          <p:nvPr/>
        </p:nvPicPr>
        <p:blipFill>
          <a:blip r:embed="rId5"/>
          <a:stretch>
            <a:fillRect/>
          </a:stretch>
        </p:blipFill>
        <p:spPr>
          <a:xfrm>
            <a:off x="728248" y="501277"/>
            <a:ext cx="698635" cy="698635"/>
          </a:xfrm>
          <a:prstGeom prst="rect">
            <a:avLst/>
          </a:prstGeom>
        </p:spPr>
      </p:pic>
      <p:pic>
        <p:nvPicPr>
          <p:cNvPr id="16" name="Immagine 15"/>
          <p:cNvPicPr>
            <a:picLocks noChangeAspect="1"/>
          </p:cNvPicPr>
          <p:nvPr/>
        </p:nvPicPr>
        <p:blipFill>
          <a:blip r:embed="rId6"/>
          <a:stretch>
            <a:fillRect/>
          </a:stretch>
        </p:blipFill>
        <p:spPr>
          <a:xfrm>
            <a:off x="7651300" y="599974"/>
            <a:ext cx="749073" cy="473677"/>
          </a:xfrm>
          <a:prstGeom prst="rect">
            <a:avLst/>
          </a:prstGeom>
        </p:spPr>
      </p:pic>
    </p:spTree>
    <p:extLst>
      <p:ext uri="{BB962C8B-B14F-4D97-AF65-F5344CB8AC3E}">
        <p14:creationId xmlns:p14="http://schemas.microsoft.com/office/powerpoint/2010/main" val="177500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881459066"/>
              </p:ext>
            </p:extLst>
          </p:nvPr>
        </p:nvGraphicFramePr>
        <p:xfrm>
          <a:off x="457200" y="1621693"/>
          <a:ext cx="8215979" cy="4454769"/>
        </p:xfrm>
        <a:graphic>
          <a:graphicData uri="http://schemas.openxmlformats.org/drawingml/2006/table">
            <a:tbl>
              <a:tblPr/>
              <a:tblGrid>
                <a:gridCol w="1838569"/>
                <a:gridCol w="6377410"/>
              </a:tblGrid>
              <a:tr h="445476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Congruità e ragionevolezza dei costi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1" i="0" u="none" dirty="0" smtClean="0">
                          <a:solidFill>
                            <a:schemeClr val="tx1"/>
                          </a:solidFill>
                          <a:latin typeface="Arial"/>
                        </a:rPr>
                        <a:t>Investimenti in beni immobili</a:t>
                      </a:r>
                      <a:r>
                        <a:rPr lang="it-IT" sz="1700" b="0" i="0" u="none" dirty="0" smtClean="0">
                          <a:solidFill>
                            <a:schemeClr val="tx1"/>
                          </a:solidFill>
                          <a:latin typeface="Arial"/>
                        </a:rPr>
                        <a:t>, computi metrici estimativi analitici preventivi redatti sulla base delle voci di costo contenute negli elenchi dei prezzi unitari massimi ammissibili approvati con deliberazione di Giunta regionale e in vigore alla data di presentazione della domanda di aiuto.</a:t>
                      </a:r>
                    </a:p>
                    <a:p>
                      <a:pPr>
                        <a:spcAft>
                          <a:spcPts val="400"/>
                        </a:spcAft>
                      </a:pPr>
                      <a:r>
                        <a:rPr lang="it-IT" sz="1700" b="1" i="0" u="none" dirty="0" smtClean="0">
                          <a:solidFill>
                            <a:schemeClr val="tx1"/>
                          </a:solidFill>
                          <a:latin typeface="Arial"/>
                        </a:rPr>
                        <a:t>Investimenti in impianti, attrezzature e macchinari:</a:t>
                      </a:r>
                    </a:p>
                    <a:p>
                      <a:pPr>
                        <a:spcAft>
                          <a:spcPts val="400"/>
                        </a:spcAft>
                      </a:pPr>
                      <a:r>
                        <a:rPr lang="it-IT" sz="1700" b="0" i="0" u="none" dirty="0" smtClean="0">
                          <a:solidFill>
                            <a:schemeClr val="tx1"/>
                          </a:solidFill>
                          <a:latin typeface="Arial"/>
                        </a:rPr>
                        <a:t>1) almeno tre preventivi di spesa tra loro comparabili rilasciati, antecedentemente alla presentazione della domanda di aiuto, da ditte fornitrici indipendenti e in concorrenza tra di loro, contenenti l’indicazione dettagliata dell’oggetto della fornitura;</a:t>
                      </a:r>
                    </a:p>
                    <a:p>
                      <a:pPr>
                        <a:spcAft>
                          <a:spcPts val="400"/>
                        </a:spcAft>
                      </a:pPr>
                      <a:r>
                        <a:rPr lang="it-IT" sz="1700" b="0" i="0" u="none" dirty="0" smtClean="0">
                          <a:solidFill>
                            <a:schemeClr val="tx1"/>
                          </a:solidFill>
                          <a:latin typeface="Arial"/>
                        </a:rPr>
                        <a:t>2) una breve relazione tecnico-economica del beneficiario, illustrante la motivazione della scelta del preventivo ritenuto valido; la relazione tecnico-economica non è necessaria se la scelta del preventivo risulta essere quella con il prezzo più basso;</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00385" y="525194"/>
            <a:ext cx="6397822"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PACCHETTO GIOVANI </a:t>
            </a:r>
            <a:r>
              <a:rPr lang="it-IT" sz="2300" b="1" dirty="0" smtClean="0">
                <a:solidFill>
                  <a:srgbClr val="4A882A"/>
                </a:solidFill>
                <a:latin typeface="Arial"/>
                <a:cs typeface="Arial"/>
              </a:rPr>
              <a:t>- COSTI</a:t>
            </a:r>
            <a:endParaRPr lang="it-IT" sz="2300" dirty="0">
              <a:latin typeface="Arial"/>
              <a:cs typeface="Arial"/>
            </a:endParaRPr>
          </a:p>
        </p:txBody>
      </p:sp>
    </p:spTree>
    <p:extLst>
      <p:ext uri="{BB962C8B-B14F-4D97-AF65-F5344CB8AC3E}">
        <p14:creationId xmlns:p14="http://schemas.microsoft.com/office/powerpoint/2010/main" val="380420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616536147"/>
              </p:ext>
            </p:extLst>
          </p:nvPr>
        </p:nvGraphicFramePr>
        <p:xfrm>
          <a:off x="457200" y="1621693"/>
          <a:ext cx="8215979" cy="4454769"/>
        </p:xfrm>
        <a:graphic>
          <a:graphicData uri="http://schemas.openxmlformats.org/drawingml/2006/table">
            <a:tbl>
              <a:tblPr/>
              <a:tblGrid>
                <a:gridCol w="1838569"/>
                <a:gridCol w="6377410"/>
              </a:tblGrid>
              <a:tr h="445476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Congruità e ragionevolezza dei costi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1" i="0" u="none" dirty="0" smtClean="0">
                          <a:solidFill>
                            <a:schemeClr val="tx1"/>
                          </a:solidFill>
                          <a:latin typeface="Arial"/>
                        </a:rPr>
                        <a:t>Macchinari o attrezzature o servizi specialistici innovativi:</a:t>
                      </a:r>
                    </a:p>
                    <a:p>
                      <a:pPr>
                        <a:spcAft>
                          <a:spcPts val="400"/>
                        </a:spcAft>
                      </a:pPr>
                      <a:r>
                        <a:rPr lang="it-IT" sz="1700" b="0" i="0" u="none" dirty="0" smtClean="0">
                          <a:solidFill>
                            <a:schemeClr val="tx1"/>
                          </a:solidFill>
                          <a:latin typeface="Arial"/>
                        </a:rPr>
                        <a:t>1) presentazione di documentazione attestante la ricerca di mercato, attraverso listini prezzi o i tre preventivi, finalizzata ad ottenere informazioni comparative e indipendenti sui prezzi del prodotto o dei materiali che lo compongono o dei servizi specialistici da acquisire, e una relazione tecnica, sottoscritta da un tecnico abilitato e indipendente, in cui si attesta la congruità del costo;</a:t>
                      </a:r>
                    </a:p>
                    <a:p>
                      <a:pPr>
                        <a:spcAft>
                          <a:spcPts val="400"/>
                        </a:spcAft>
                      </a:pPr>
                      <a:r>
                        <a:rPr lang="it-IT" sz="1700" b="1" i="0" u="none" dirty="0" smtClean="0">
                          <a:solidFill>
                            <a:schemeClr val="tx1"/>
                          </a:solidFill>
                          <a:latin typeface="Arial"/>
                        </a:rPr>
                        <a:t>Acquisizioni di beni altamente specializzati </a:t>
                      </a:r>
                      <a:r>
                        <a:rPr lang="it-IT" sz="1700" b="0" i="0" u="none" dirty="0" smtClean="0">
                          <a:solidFill>
                            <a:schemeClr val="tx1"/>
                          </a:solidFill>
                          <a:latin typeface="Arial"/>
                        </a:rPr>
                        <a:t>e nel caso di investimenti a completamento di forniture preesistenti:</a:t>
                      </a:r>
                    </a:p>
                    <a:p>
                      <a:pPr>
                        <a:spcAft>
                          <a:spcPts val="400"/>
                        </a:spcAft>
                      </a:pPr>
                      <a:r>
                        <a:rPr lang="it-IT" sz="1700" b="0" i="0" u="none" dirty="0" smtClean="0">
                          <a:solidFill>
                            <a:schemeClr val="tx1"/>
                          </a:solidFill>
                          <a:latin typeface="Arial"/>
                        </a:rPr>
                        <a:t>1) presentazione di una relazione tecnica, sottoscritta da un tecnico abilitato e indipendente, in cui si attesta l’impossibilità, debitamente motivata, di individuare altre imprese concorrenti in grado di fornire i beni, indipendentemente dal valore del bene o della fornitura da acquistare;</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00385" y="525194"/>
            <a:ext cx="6397822"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PACCHETTO GIOVANI </a:t>
            </a:r>
            <a:r>
              <a:rPr lang="it-IT" sz="2300" b="1" dirty="0" smtClean="0">
                <a:solidFill>
                  <a:srgbClr val="4A882A"/>
                </a:solidFill>
                <a:latin typeface="Arial"/>
                <a:cs typeface="Arial"/>
              </a:rPr>
              <a:t>- COSTI</a:t>
            </a:r>
            <a:endParaRPr lang="it-IT" sz="2300" dirty="0">
              <a:latin typeface="Arial"/>
              <a:cs typeface="Arial"/>
            </a:endParaRPr>
          </a:p>
        </p:txBody>
      </p:sp>
    </p:spTree>
    <p:extLst>
      <p:ext uri="{BB962C8B-B14F-4D97-AF65-F5344CB8AC3E}">
        <p14:creationId xmlns:p14="http://schemas.microsoft.com/office/powerpoint/2010/main" val="3526615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653275049"/>
              </p:ext>
            </p:extLst>
          </p:nvPr>
        </p:nvGraphicFramePr>
        <p:xfrm>
          <a:off x="457200" y="1621693"/>
          <a:ext cx="8215979" cy="3917461"/>
        </p:xfrm>
        <a:graphic>
          <a:graphicData uri="http://schemas.openxmlformats.org/drawingml/2006/table">
            <a:tbl>
              <a:tblPr/>
              <a:tblGrid>
                <a:gridCol w="1838569"/>
                <a:gridCol w="6377410"/>
              </a:tblGrid>
              <a:tr h="391746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Congruità e ragionevolezza dei costi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Per investimenti in </a:t>
                      </a:r>
                      <a:r>
                        <a:rPr lang="it-IT" sz="1700" b="1" i="0" u="none" dirty="0" smtClean="0">
                          <a:solidFill>
                            <a:schemeClr val="tx1"/>
                          </a:solidFill>
                          <a:latin typeface="Arial"/>
                        </a:rPr>
                        <a:t>beni immateriali</a:t>
                      </a:r>
                      <a:r>
                        <a:rPr lang="it-IT" sz="1700" b="0" i="0" u="none" dirty="0" smtClean="0">
                          <a:solidFill>
                            <a:schemeClr val="tx1"/>
                          </a:solidFill>
                          <a:latin typeface="Arial"/>
                        </a:rPr>
                        <a:t> quali le spese tecniche, consulenze, studi di fattibilità, o similari, in assenza degli elenchi di cui alla lettera a), mediante la presentazione di:</a:t>
                      </a:r>
                    </a:p>
                    <a:p>
                      <a:pPr>
                        <a:spcAft>
                          <a:spcPts val="400"/>
                        </a:spcAft>
                      </a:pPr>
                      <a:r>
                        <a:rPr lang="it-IT" sz="1700" b="0" i="0" u="none" dirty="0" smtClean="0">
                          <a:solidFill>
                            <a:schemeClr val="tx1"/>
                          </a:solidFill>
                          <a:latin typeface="Arial"/>
                        </a:rPr>
                        <a:t>1) almeno tre preventivi, fra loro comparabili, forniti da professionisti diversi e indipendenti;</a:t>
                      </a:r>
                    </a:p>
                    <a:p>
                      <a:pPr>
                        <a:spcAft>
                          <a:spcPts val="400"/>
                        </a:spcAft>
                      </a:pPr>
                      <a:r>
                        <a:rPr lang="it-IT" sz="1700" b="0" i="0" u="none" dirty="0" smtClean="0">
                          <a:solidFill>
                            <a:schemeClr val="tx1"/>
                          </a:solidFill>
                          <a:latin typeface="Arial"/>
                        </a:rPr>
                        <a:t>2) nel caso non sia possibile disporre di tre preventivi, una relazione descrittiva corredata degli elementi necessari per la valutazione, con la quale il richiedente, dopo avere effettuato un’accurata indagine di mercato, attesta, motivandola debitamente, l’impossibilità di individuare altri soggetti concorrenti in grado di fornire i servizi oggetto del finanziamento e indica l’importo degli stessi.</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00385" y="525194"/>
            <a:ext cx="6397822"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PACCHETTO GIOVANI </a:t>
            </a:r>
            <a:r>
              <a:rPr lang="it-IT" sz="2300" b="1" dirty="0" smtClean="0">
                <a:solidFill>
                  <a:srgbClr val="4A882A"/>
                </a:solidFill>
                <a:latin typeface="Arial"/>
                <a:cs typeface="Arial"/>
              </a:rPr>
              <a:t>- COSTI</a:t>
            </a:r>
            <a:endParaRPr lang="it-IT" sz="2300" dirty="0">
              <a:latin typeface="Arial"/>
              <a:cs typeface="Arial"/>
            </a:endParaRPr>
          </a:p>
        </p:txBody>
      </p:sp>
    </p:spTree>
    <p:extLst>
      <p:ext uri="{BB962C8B-B14F-4D97-AF65-F5344CB8AC3E}">
        <p14:creationId xmlns:p14="http://schemas.microsoft.com/office/powerpoint/2010/main" val="3335393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511003366"/>
              </p:ext>
            </p:extLst>
          </p:nvPr>
        </p:nvGraphicFramePr>
        <p:xfrm>
          <a:off x="457200" y="1621693"/>
          <a:ext cx="8215979" cy="4435230"/>
        </p:xfrm>
        <a:graphic>
          <a:graphicData uri="http://schemas.openxmlformats.org/drawingml/2006/table">
            <a:tbl>
              <a:tblPr/>
              <a:tblGrid>
                <a:gridCol w="1740877"/>
                <a:gridCol w="6475102"/>
              </a:tblGrid>
              <a:tr h="443523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Varianti sostanziali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Sono varianti sostanziali:</a:t>
                      </a:r>
                    </a:p>
                    <a:p>
                      <a:pPr>
                        <a:spcAft>
                          <a:spcPts val="400"/>
                        </a:spcAft>
                      </a:pPr>
                      <a:r>
                        <a:rPr lang="it-IT" sz="1700" b="0" i="0" u="none" dirty="0" smtClean="0">
                          <a:solidFill>
                            <a:schemeClr val="tx1"/>
                          </a:solidFill>
                          <a:latin typeface="Arial"/>
                        </a:rPr>
                        <a:t>- la modifica della sede dell’operazione finanziata entro i limiti territoriali della Regione Friuli Venezia Giulia</a:t>
                      </a:r>
                    </a:p>
                    <a:p>
                      <a:pPr>
                        <a:spcAft>
                          <a:spcPts val="400"/>
                        </a:spcAft>
                      </a:pPr>
                      <a:r>
                        <a:rPr lang="it-IT" sz="1700" b="0" i="0" u="none" dirty="0" smtClean="0">
                          <a:solidFill>
                            <a:schemeClr val="tx1"/>
                          </a:solidFill>
                          <a:latin typeface="Arial"/>
                        </a:rPr>
                        <a:t>- la modifica della destinazione d’uso di beni immobili, se coerente con le finalità e gli obiettivi dell’operazione finanziata;</a:t>
                      </a:r>
                    </a:p>
                    <a:p>
                      <a:pPr>
                        <a:spcAft>
                          <a:spcPts val="400"/>
                        </a:spcAft>
                      </a:pPr>
                      <a:r>
                        <a:rPr lang="it-IT" sz="1700" b="0" i="0" u="none" dirty="0" smtClean="0">
                          <a:solidFill>
                            <a:schemeClr val="tx1"/>
                          </a:solidFill>
                          <a:latin typeface="Arial"/>
                        </a:rPr>
                        <a:t>- la modifica di attrezzature o macchinari rispetto a quelli indicati nella domanda con altri aventi migliori caratteristiche tecniche e funzionali ed aventi le stesse finalità previste dall’operazione finanziata;</a:t>
                      </a:r>
                    </a:p>
                    <a:p>
                      <a:pPr>
                        <a:spcAft>
                          <a:spcPts val="400"/>
                        </a:spcAft>
                      </a:pPr>
                      <a:r>
                        <a:rPr lang="it-IT" sz="1700" b="0" i="0" u="none" dirty="0" smtClean="0">
                          <a:solidFill>
                            <a:schemeClr val="tx1"/>
                          </a:solidFill>
                          <a:latin typeface="Arial"/>
                        </a:rPr>
                        <a:t>- le modifiche tecniche e le modifiche relative alle modalità di attuazione dell’operazione che comportano, fatto salvo quanto previsto dalle varianti non sostanziali, una riduzione del costo totale in misura compresa tra il 10 per cento e il 30 per cento o un aumento superiore al 10 per cento;	</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00385" y="525194"/>
            <a:ext cx="6397822"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PACCHETTO GIOVANI - VARIANTI</a:t>
            </a:r>
            <a:endParaRPr lang="it-IT" sz="2300" dirty="0">
              <a:latin typeface="Arial"/>
              <a:cs typeface="Arial"/>
            </a:endParaRPr>
          </a:p>
        </p:txBody>
      </p:sp>
    </p:spTree>
    <p:extLst>
      <p:ext uri="{BB962C8B-B14F-4D97-AF65-F5344CB8AC3E}">
        <p14:creationId xmlns:p14="http://schemas.microsoft.com/office/powerpoint/2010/main" val="2912448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2590398114"/>
              </p:ext>
            </p:extLst>
          </p:nvPr>
        </p:nvGraphicFramePr>
        <p:xfrm>
          <a:off x="457200" y="1621693"/>
          <a:ext cx="8215979" cy="2706076"/>
        </p:xfrm>
        <a:graphic>
          <a:graphicData uri="http://schemas.openxmlformats.org/drawingml/2006/table">
            <a:tbl>
              <a:tblPr/>
              <a:tblGrid>
                <a:gridCol w="1721338"/>
                <a:gridCol w="6494641"/>
              </a:tblGrid>
              <a:tr h="270607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Varianti sostanziali </a:t>
                      </a:r>
                      <a:b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b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del Piano aziendale</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Sono varianti sostanziali al Piano aziendale le modifiche:</a:t>
                      </a:r>
                    </a:p>
                    <a:p>
                      <a:pPr>
                        <a:spcAft>
                          <a:spcPts val="400"/>
                        </a:spcAft>
                      </a:pPr>
                      <a:r>
                        <a:rPr lang="it-IT" sz="1700" b="0" i="0" u="none" dirty="0" smtClean="0">
                          <a:solidFill>
                            <a:schemeClr val="tx1"/>
                          </a:solidFill>
                          <a:latin typeface="Arial"/>
                        </a:rPr>
                        <a:t>a) conseguenti alle varianti apportate alle operazioni</a:t>
                      </a:r>
                    </a:p>
                    <a:p>
                      <a:pPr>
                        <a:spcAft>
                          <a:spcPts val="400"/>
                        </a:spcAft>
                      </a:pPr>
                      <a:r>
                        <a:rPr lang="it-IT" sz="1700" b="0" i="0" u="none" dirty="0" smtClean="0">
                          <a:solidFill>
                            <a:schemeClr val="tx1"/>
                          </a:solidFill>
                          <a:latin typeface="Arial"/>
                        </a:rPr>
                        <a:t>b) collegate alla determinazione del premio;</a:t>
                      </a:r>
                    </a:p>
                    <a:p>
                      <a:pPr>
                        <a:spcAft>
                          <a:spcPts val="400"/>
                        </a:spcAft>
                      </a:pPr>
                      <a:r>
                        <a:rPr lang="it-IT" sz="1700" b="0" i="0" u="none" dirty="0" smtClean="0">
                          <a:solidFill>
                            <a:schemeClr val="tx1"/>
                          </a:solidFill>
                          <a:latin typeface="Arial"/>
                        </a:rPr>
                        <a:t>c) collegate all’applicazione dei criteri di selezione e dei relativi punteggi assegnati ai fini della formazione della graduatoria;</a:t>
                      </a:r>
                    </a:p>
                    <a:p>
                      <a:pPr>
                        <a:spcAft>
                          <a:spcPts val="400"/>
                        </a:spcAft>
                      </a:pPr>
                      <a:r>
                        <a:rPr lang="it-IT" sz="1700" b="0" i="0" u="none" dirty="0" smtClean="0">
                          <a:solidFill>
                            <a:schemeClr val="tx1"/>
                          </a:solidFill>
                          <a:latin typeface="Arial"/>
                        </a:rPr>
                        <a:t>d) collegate agli obiettivi e ai risultati attesi.</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00385" y="525194"/>
            <a:ext cx="6397822"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PACCHETTO GIOVANI - VARIANTI</a:t>
            </a:r>
            <a:endParaRPr lang="it-IT" sz="2300" dirty="0">
              <a:latin typeface="Arial"/>
              <a:cs typeface="Arial"/>
            </a:endParaRPr>
          </a:p>
        </p:txBody>
      </p:sp>
    </p:spTree>
    <p:extLst>
      <p:ext uri="{BB962C8B-B14F-4D97-AF65-F5344CB8AC3E}">
        <p14:creationId xmlns:p14="http://schemas.microsoft.com/office/powerpoint/2010/main" val="486298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2041524032"/>
              </p:ext>
            </p:extLst>
          </p:nvPr>
        </p:nvGraphicFramePr>
        <p:xfrm>
          <a:off x="457200" y="1621693"/>
          <a:ext cx="8215979" cy="4435230"/>
        </p:xfrm>
        <a:graphic>
          <a:graphicData uri="http://schemas.openxmlformats.org/drawingml/2006/table">
            <a:tbl>
              <a:tblPr/>
              <a:tblGrid>
                <a:gridCol w="1740877"/>
                <a:gridCol w="6475102"/>
              </a:tblGrid>
              <a:tr h="443523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Varianti non sostanziali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Sono varianti non sostanziali:</a:t>
                      </a:r>
                    </a:p>
                    <a:p>
                      <a:pPr>
                        <a:spcAft>
                          <a:spcPts val="400"/>
                        </a:spcAft>
                      </a:pPr>
                      <a:r>
                        <a:rPr lang="it-IT" sz="1700" b="0" i="0" u="none" dirty="0" smtClean="0">
                          <a:solidFill>
                            <a:schemeClr val="tx1"/>
                          </a:solidFill>
                          <a:latin typeface="Arial"/>
                        </a:rPr>
                        <a:t>a) la riduzione o l’aumento del costo dell’operazione ritenuto ammissibile a finanziamento inferiore al 10 per cento quale conseguenza:</a:t>
                      </a:r>
                    </a:p>
                    <a:p>
                      <a:pPr>
                        <a:spcAft>
                          <a:spcPts val="400"/>
                        </a:spcAft>
                      </a:pPr>
                      <a:r>
                        <a:rPr lang="it-IT" sz="1700" b="0" i="0" u="none" dirty="0" smtClean="0">
                          <a:solidFill>
                            <a:schemeClr val="tx1"/>
                          </a:solidFill>
                          <a:latin typeface="Arial"/>
                        </a:rPr>
                        <a:t>1) di interventi, disposti dal direttore dei lavori, relativi ad aspetti </a:t>
                      </a:r>
                      <a:br>
                        <a:rPr lang="it-IT" sz="1700" b="0" i="0" u="none" dirty="0" smtClean="0">
                          <a:solidFill>
                            <a:schemeClr val="tx1"/>
                          </a:solidFill>
                          <a:latin typeface="Arial"/>
                        </a:rPr>
                      </a:br>
                      <a:r>
                        <a:rPr lang="it-IT" sz="1700" b="0" i="0" u="none" dirty="0" smtClean="0">
                          <a:solidFill>
                            <a:schemeClr val="tx1"/>
                          </a:solidFill>
                          <a:latin typeface="Arial"/>
                        </a:rPr>
                        <a:t>di dettaglio o a soluzioni tecniche migliorative per beni immobili </a:t>
                      </a:r>
                      <a:br>
                        <a:rPr lang="it-IT" sz="1700" b="0" i="0" u="none" dirty="0" smtClean="0">
                          <a:solidFill>
                            <a:schemeClr val="tx1"/>
                          </a:solidFill>
                          <a:latin typeface="Arial"/>
                        </a:rPr>
                      </a:br>
                      <a:r>
                        <a:rPr lang="it-IT" sz="1700" b="0" i="0" u="none" dirty="0" smtClean="0">
                          <a:solidFill>
                            <a:schemeClr val="tx1"/>
                          </a:solidFill>
                          <a:latin typeface="Arial"/>
                        </a:rPr>
                        <a:t>e impianti;</a:t>
                      </a:r>
                    </a:p>
                    <a:p>
                      <a:pPr>
                        <a:spcAft>
                          <a:spcPts val="400"/>
                        </a:spcAft>
                      </a:pPr>
                      <a:r>
                        <a:rPr lang="it-IT" sz="1700" b="0" i="0" u="none" dirty="0" smtClean="0">
                          <a:solidFill>
                            <a:schemeClr val="tx1"/>
                          </a:solidFill>
                          <a:latin typeface="Arial"/>
                        </a:rPr>
                        <a:t>2) del cambio di preventivo o del fornitore, purché sia garantita </a:t>
                      </a:r>
                      <a:br>
                        <a:rPr lang="it-IT" sz="1700" b="0" i="0" u="none" dirty="0" smtClean="0">
                          <a:solidFill>
                            <a:schemeClr val="tx1"/>
                          </a:solidFill>
                          <a:latin typeface="Arial"/>
                        </a:rPr>
                      </a:br>
                      <a:r>
                        <a:rPr lang="it-IT" sz="1700" b="0" i="0" u="none" dirty="0" smtClean="0">
                          <a:solidFill>
                            <a:schemeClr val="tx1"/>
                          </a:solidFill>
                          <a:latin typeface="Arial"/>
                        </a:rPr>
                        <a:t>la possibilità di identificare il bene, per i beni mobili o immateriali;</a:t>
                      </a:r>
                    </a:p>
                    <a:p>
                      <a:pPr>
                        <a:spcAft>
                          <a:spcPts val="400"/>
                        </a:spcAft>
                      </a:pPr>
                      <a:r>
                        <a:rPr lang="it-IT" sz="1700" b="0" i="0" u="none" dirty="0" smtClean="0">
                          <a:solidFill>
                            <a:schemeClr val="tx1"/>
                          </a:solidFill>
                          <a:latin typeface="Arial"/>
                        </a:rPr>
                        <a:t>b) le modifiche al quadro economico originario dell’operazione ammessa a finanziamento quale conseguenza della riduzione </a:t>
                      </a:r>
                      <a:br>
                        <a:rPr lang="it-IT" sz="1700" b="0" i="0" u="none" dirty="0" smtClean="0">
                          <a:solidFill>
                            <a:schemeClr val="tx1"/>
                          </a:solidFill>
                          <a:latin typeface="Arial"/>
                        </a:rPr>
                      </a:br>
                      <a:r>
                        <a:rPr lang="it-IT" sz="1700" b="0" i="0" u="none" dirty="0" smtClean="0">
                          <a:solidFill>
                            <a:schemeClr val="tx1"/>
                          </a:solidFill>
                          <a:latin typeface="Arial"/>
                        </a:rPr>
                        <a:t>del prezzo degli interventi realizzati in conformità a quanto programmato.	</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00385" y="525194"/>
            <a:ext cx="6397822"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PACCHETTO GIOVANI - VARIANTI</a:t>
            </a:r>
            <a:endParaRPr lang="it-IT" sz="2300" dirty="0">
              <a:latin typeface="Arial"/>
              <a:cs typeface="Arial"/>
            </a:endParaRPr>
          </a:p>
        </p:txBody>
      </p:sp>
    </p:spTree>
    <p:extLst>
      <p:ext uri="{BB962C8B-B14F-4D97-AF65-F5344CB8AC3E}">
        <p14:creationId xmlns:p14="http://schemas.microsoft.com/office/powerpoint/2010/main" val="3775523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150898728"/>
              </p:ext>
            </p:extLst>
          </p:nvPr>
        </p:nvGraphicFramePr>
        <p:xfrm>
          <a:off x="457200" y="1621693"/>
          <a:ext cx="8215979" cy="2764692"/>
        </p:xfrm>
        <a:graphic>
          <a:graphicData uri="http://schemas.openxmlformats.org/drawingml/2006/table">
            <a:tbl>
              <a:tblPr/>
              <a:tblGrid>
                <a:gridCol w="1740877"/>
                <a:gridCol w="6475102"/>
              </a:tblGrid>
              <a:tr h="13823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Varianti sostanziali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2400" b="1" i="0" u="none" dirty="0" smtClean="0">
                          <a:solidFill>
                            <a:srgbClr val="FF0000"/>
                          </a:solidFill>
                          <a:latin typeface="Arial"/>
                        </a:rPr>
                        <a:t>SEMPRE preventivamente autorizzate</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382346">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Varianti non sostanziali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700" b="0" i="0" u="none" dirty="0" smtClean="0">
                          <a:solidFill>
                            <a:schemeClr val="tx1"/>
                          </a:solidFill>
                          <a:latin typeface="Arial"/>
                        </a:rPr>
                        <a:t>Richieste e approvate prima del saldo dell’aiuto.</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00385" y="525194"/>
            <a:ext cx="6397822"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PACCHETTO GIOVANI - VARIANTI</a:t>
            </a:r>
            <a:endParaRPr lang="it-IT" sz="2300" dirty="0">
              <a:latin typeface="Arial"/>
              <a:cs typeface="Arial"/>
            </a:endParaRPr>
          </a:p>
        </p:txBody>
      </p:sp>
    </p:spTree>
    <p:extLst>
      <p:ext uri="{BB962C8B-B14F-4D97-AF65-F5344CB8AC3E}">
        <p14:creationId xmlns:p14="http://schemas.microsoft.com/office/powerpoint/2010/main" val="1962209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1240997238"/>
              </p:ext>
            </p:extLst>
          </p:nvPr>
        </p:nvGraphicFramePr>
        <p:xfrm>
          <a:off x="457200" y="1621693"/>
          <a:ext cx="8215979" cy="4915427"/>
        </p:xfrm>
        <a:graphic>
          <a:graphicData uri="http://schemas.openxmlformats.org/drawingml/2006/table">
            <a:tbl>
              <a:tblPr/>
              <a:tblGrid>
                <a:gridCol w="1740877"/>
                <a:gridCol w="6475102"/>
              </a:tblGrid>
              <a:tr h="66430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Avvio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0" i="0" u="none" dirty="0" smtClean="0">
                          <a:solidFill>
                            <a:srgbClr val="000000"/>
                          </a:solidFill>
                          <a:latin typeface="Arial"/>
                        </a:rPr>
                        <a:t>Le operazioni previste dal PA devono essere avviate </a:t>
                      </a:r>
                      <a:r>
                        <a:rPr lang="it-IT" sz="1600" b="1" i="0" u="none" dirty="0" smtClean="0">
                          <a:solidFill>
                            <a:srgbClr val="000000"/>
                          </a:solidFill>
                          <a:latin typeface="Arial"/>
                        </a:rPr>
                        <a:t>entro 6 mesi </a:t>
                      </a:r>
                      <a:r>
                        <a:rPr lang="it-IT" sz="1600" b="0" i="0" u="none" dirty="0" smtClean="0">
                          <a:solidFill>
                            <a:srgbClr val="000000"/>
                          </a:solidFill>
                          <a:latin typeface="Arial"/>
                        </a:rPr>
                        <a:t>dal provvedimento di concessione dell’aiuto. L’avvio </a:t>
                      </a:r>
                      <a:r>
                        <a:rPr lang="it-IT" sz="1600" b="1" i="0" u="none" dirty="0" smtClean="0">
                          <a:solidFill>
                            <a:srgbClr val="000000"/>
                          </a:solidFill>
                          <a:latin typeface="Arial"/>
                        </a:rPr>
                        <a:t>NON</a:t>
                      </a:r>
                      <a:r>
                        <a:rPr lang="it-IT" sz="1600" b="0" i="0" u="none" dirty="0" smtClean="0">
                          <a:solidFill>
                            <a:srgbClr val="000000"/>
                          </a:solidFill>
                          <a:latin typeface="Arial"/>
                        </a:rPr>
                        <a:t> è prorogabile</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382346">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Conclusione</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0" i="0" u="none" dirty="0" smtClean="0">
                          <a:solidFill>
                            <a:schemeClr val="tx1"/>
                          </a:solidFill>
                          <a:latin typeface="Arial"/>
                        </a:rPr>
                        <a:t>Entro i seguenti termini massimi:</a:t>
                      </a:r>
                    </a:p>
                    <a:p>
                      <a:pPr>
                        <a:spcAft>
                          <a:spcPts val="400"/>
                        </a:spcAft>
                      </a:pPr>
                      <a:r>
                        <a:rPr lang="it-IT" sz="1600" b="0" i="0" u="none" dirty="0" smtClean="0">
                          <a:solidFill>
                            <a:schemeClr val="tx1"/>
                          </a:solidFill>
                          <a:latin typeface="Arial"/>
                        </a:rPr>
                        <a:t>• 12 mesi per operazioni in beni mobili o immateriali</a:t>
                      </a:r>
                    </a:p>
                    <a:p>
                      <a:pPr>
                        <a:spcAft>
                          <a:spcPts val="400"/>
                        </a:spcAft>
                      </a:pPr>
                      <a:r>
                        <a:rPr lang="it-IT" sz="1600" b="0" i="0" u="none" dirty="0" smtClean="0">
                          <a:solidFill>
                            <a:schemeClr val="tx1"/>
                          </a:solidFill>
                          <a:latin typeface="Arial"/>
                        </a:rPr>
                        <a:t>• 24 mesi per operazioni su beni immobili, immobili e mobili e materiali con costo </a:t>
                      </a:r>
                      <a:r>
                        <a:rPr lang="it-IT" sz="1600" b="1" i="0" u="none" dirty="0" smtClean="0">
                          <a:solidFill>
                            <a:schemeClr val="tx1"/>
                          </a:solidFill>
                          <a:latin typeface="Arial"/>
                        </a:rPr>
                        <a:t>inferiore</a:t>
                      </a:r>
                      <a:r>
                        <a:rPr lang="it-IT" sz="1600" b="0" i="0" u="none" dirty="0" smtClean="0">
                          <a:solidFill>
                            <a:schemeClr val="tx1"/>
                          </a:solidFill>
                          <a:latin typeface="Arial"/>
                        </a:rPr>
                        <a:t> o uguale a 500.000,00</a:t>
                      </a:r>
                    </a:p>
                    <a:p>
                      <a:pPr>
                        <a:spcAft>
                          <a:spcPts val="400"/>
                        </a:spcAft>
                      </a:pPr>
                      <a:r>
                        <a:rPr lang="it-IT" sz="1600" b="0" i="0" u="none" dirty="0" smtClean="0">
                          <a:solidFill>
                            <a:schemeClr val="tx1"/>
                          </a:solidFill>
                          <a:latin typeface="Arial"/>
                        </a:rPr>
                        <a:t>• 30 mesi per operazioni su beni immobili, immobili e mobili e materiali con costo </a:t>
                      </a:r>
                      <a:r>
                        <a:rPr lang="it-IT" sz="1600" b="1" i="0" u="none" dirty="0" smtClean="0">
                          <a:solidFill>
                            <a:schemeClr val="tx1"/>
                          </a:solidFill>
                          <a:latin typeface="Arial"/>
                        </a:rPr>
                        <a:t>superiore</a:t>
                      </a:r>
                      <a:r>
                        <a:rPr lang="it-IT" sz="1600" b="0" i="0" u="none" dirty="0" smtClean="0">
                          <a:solidFill>
                            <a:schemeClr val="tx1"/>
                          </a:solidFill>
                          <a:latin typeface="Arial"/>
                        </a:rPr>
                        <a:t> o uguale a 500.000,00</a:t>
                      </a:r>
                    </a:p>
                    <a:p>
                      <a:pPr>
                        <a:spcAft>
                          <a:spcPts val="400"/>
                        </a:spcAft>
                      </a:pPr>
                      <a:r>
                        <a:rPr lang="it-IT" sz="1600" b="0" i="0" u="none" dirty="0" smtClean="0">
                          <a:solidFill>
                            <a:schemeClr val="tx1"/>
                          </a:solidFill>
                          <a:latin typeface="Arial"/>
                        </a:rPr>
                        <a:t>• 42 mesi per la conclusione del Piano Aziendale NON prorogabile</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382346">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Proroghe</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0" i="0" u="none" dirty="0" smtClean="0">
                          <a:solidFill>
                            <a:schemeClr val="tx1"/>
                          </a:solidFill>
                          <a:latin typeface="Arial"/>
                        </a:rPr>
                        <a:t>L’avvio </a:t>
                      </a:r>
                      <a:r>
                        <a:rPr lang="it-IT" sz="1600" b="1" i="0" u="none" dirty="0" smtClean="0">
                          <a:solidFill>
                            <a:schemeClr val="tx1"/>
                          </a:solidFill>
                          <a:latin typeface="Arial"/>
                        </a:rPr>
                        <a:t>non</a:t>
                      </a:r>
                      <a:r>
                        <a:rPr lang="it-IT" sz="1600" b="0" i="0" u="none" dirty="0" smtClean="0">
                          <a:solidFill>
                            <a:schemeClr val="tx1"/>
                          </a:solidFill>
                          <a:latin typeface="Arial"/>
                        </a:rPr>
                        <a:t> è prorogabile</a:t>
                      </a:r>
                    </a:p>
                    <a:p>
                      <a:pPr>
                        <a:spcAft>
                          <a:spcPts val="400"/>
                        </a:spcAft>
                      </a:pPr>
                      <a:r>
                        <a:rPr lang="it-IT" sz="1600" b="0" i="0" u="none" dirty="0" smtClean="0">
                          <a:solidFill>
                            <a:schemeClr val="tx1"/>
                          </a:solidFill>
                          <a:latin typeface="Arial"/>
                        </a:rPr>
                        <a:t>La conclusione è prorogabile, per cause di forza maggiore o motivi imprevisti e imprevedibili, per un periodo massimo di :</a:t>
                      </a:r>
                    </a:p>
                    <a:p>
                      <a:pPr>
                        <a:spcAft>
                          <a:spcPts val="400"/>
                        </a:spcAft>
                      </a:pPr>
                      <a:r>
                        <a:rPr lang="it-IT" sz="1600" b="0" i="0" u="none" dirty="0" smtClean="0">
                          <a:solidFill>
                            <a:schemeClr val="tx1"/>
                          </a:solidFill>
                          <a:latin typeface="Arial"/>
                        </a:rPr>
                        <a:t>• 6 mesi per operazioni in beni mobili o immateriali</a:t>
                      </a:r>
                    </a:p>
                    <a:p>
                      <a:pPr>
                        <a:spcAft>
                          <a:spcPts val="400"/>
                        </a:spcAft>
                      </a:pPr>
                      <a:r>
                        <a:rPr lang="it-IT" sz="1600" b="0" i="0" u="none" dirty="0" smtClean="0">
                          <a:solidFill>
                            <a:schemeClr val="tx1"/>
                          </a:solidFill>
                          <a:latin typeface="Arial"/>
                        </a:rPr>
                        <a:t>• 9 mesi per operazioni su beni immobili, immobili e mobili e materiali con costo </a:t>
                      </a:r>
                      <a:r>
                        <a:rPr lang="it-IT" sz="1600" b="1" i="0" u="none" dirty="0" smtClean="0">
                          <a:solidFill>
                            <a:schemeClr val="tx1"/>
                          </a:solidFill>
                          <a:latin typeface="Arial"/>
                        </a:rPr>
                        <a:t>inferiore</a:t>
                      </a:r>
                      <a:r>
                        <a:rPr lang="it-IT" sz="1600" b="0" i="0" u="none" dirty="0" smtClean="0">
                          <a:solidFill>
                            <a:schemeClr val="tx1"/>
                          </a:solidFill>
                          <a:latin typeface="Arial"/>
                        </a:rPr>
                        <a:t> o uguale a 500.000,00</a:t>
                      </a:r>
                    </a:p>
                    <a:p>
                      <a:pPr>
                        <a:spcAft>
                          <a:spcPts val="400"/>
                        </a:spcAft>
                      </a:pPr>
                      <a:r>
                        <a:rPr lang="it-IT" sz="1600" b="0" i="0" u="none" dirty="0" smtClean="0">
                          <a:solidFill>
                            <a:schemeClr val="tx1"/>
                          </a:solidFill>
                          <a:latin typeface="Arial"/>
                        </a:rPr>
                        <a:t>• 12 mesi per operazioni su beni immobili, immobili e mobili e materiali con costo </a:t>
                      </a:r>
                      <a:r>
                        <a:rPr lang="it-IT" sz="1600" b="1" i="0" u="none" dirty="0" smtClean="0">
                          <a:solidFill>
                            <a:schemeClr val="tx1"/>
                          </a:solidFill>
                          <a:latin typeface="Arial"/>
                        </a:rPr>
                        <a:t>superiore</a:t>
                      </a:r>
                      <a:r>
                        <a:rPr lang="it-IT" sz="1600" b="0" i="0" u="none" dirty="0" smtClean="0">
                          <a:solidFill>
                            <a:schemeClr val="tx1"/>
                          </a:solidFill>
                          <a:latin typeface="Arial"/>
                        </a:rPr>
                        <a:t> o uguale a 500.000,00</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00385" y="525194"/>
            <a:ext cx="6397822"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PACCHETTO GIOVANI - TEMPISTICHE</a:t>
            </a:r>
            <a:endParaRPr lang="it-IT" sz="2300" dirty="0">
              <a:latin typeface="Arial"/>
              <a:cs typeface="Arial"/>
            </a:endParaRPr>
          </a:p>
        </p:txBody>
      </p:sp>
    </p:spTree>
    <p:extLst>
      <p:ext uri="{BB962C8B-B14F-4D97-AF65-F5344CB8AC3E}">
        <p14:creationId xmlns:p14="http://schemas.microsoft.com/office/powerpoint/2010/main" val="2190548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429120222"/>
              </p:ext>
            </p:extLst>
          </p:nvPr>
        </p:nvGraphicFramePr>
        <p:xfrm>
          <a:off x="457200" y="1621693"/>
          <a:ext cx="8215979" cy="4054231"/>
        </p:xfrm>
        <a:graphic>
          <a:graphicData uri="http://schemas.openxmlformats.org/drawingml/2006/table">
            <a:tbl>
              <a:tblPr/>
              <a:tblGrid>
                <a:gridCol w="2004646"/>
                <a:gridCol w="6211333"/>
              </a:tblGrid>
              <a:tr h="405423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Documentazione spesa</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0" i="0" u="none" dirty="0" smtClean="0">
                          <a:solidFill>
                            <a:srgbClr val="000000"/>
                          </a:solidFill>
                          <a:latin typeface="Arial"/>
                        </a:rPr>
                        <a:t>Le fatture o altra equipollente documentazione fiscale, presentate ai fini della rendicontazione, indicano:</a:t>
                      </a:r>
                    </a:p>
                    <a:p>
                      <a:pPr>
                        <a:spcAft>
                          <a:spcPts val="400"/>
                        </a:spcAft>
                      </a:pPr>
                      <a:r>
                        <a:rPr lang="it-IT" sz="1600" b="0" i="0" u="none" dirty="0" smtClean="0">
                          <a:solidFill>
                            <a:srgbClr val="000000"/>
                          </a:solidFill>
                          <a:latin typeface="Arial"/>
                        </a:rPr>
                        <a:t>a) l’oggetto dell’acquisto o i lavori eseguiti e il relativo costo;</a:t>
                      </a:r>
                    </a:p>
                    <a:p>
                      <a:pPr>
                        <a:spcAft>
                          <a:spcPts val="400"/>
                        </a:spcAft>
                      </a:pPr>
                      <a:r>
                        <a:rPr lang="it-IT" sz="1600" b="0" i="0" u="none" dirty="0" smtClean="0">
                          <a:solidFill>
                            <a:srgbClr val="000000"/>
                          </a:solidFill>
                          <a:latin typeface="Arial"/>
                        </a:rPr>
                        <a:t>b) il numero seriale o di matricola, in funzione della tipologia del bene;</a:t>
                      </a:r>
                    </a:p>
                    <a:p>
                      <a:pPr>
                        <a:spcAft>
                          <a:spcPts val="400"/>
                        </a:spcAft>
                      </a:pPr>
                      <a:r>
                        <a:rPr lang="it-IT" sz="1600" b="0" i="0" u="none" dirty="0" smtClean="0">
                          <a:solidFill>
                            <a:srgbClr val="000000"/>
                          </a:solidFill>
                          <a:latin typeface="Arial"/>
                        </a:rPr>
                        <a:t>c) che la fattura è stata utilizzata ai fini della rendicontazione dell’aiuto richiesto a valere sul PSR 2014-2020 della Regione autonoma Friuli Venezia Giulia, indicando la specifica tipologia di intervento effettuato.</a:t>
                      </a:r>
                    </a:p>
                    <a:p>
                      <a:pPr>
                        <a:spcAft>
                          <a:spcPts val="400"/>
                        </a:spcAft>
                      </a:pPr>
                      <a:r>
                        <a:rPr lang="it-IT" sz="1600" b="0" i="0" u="none" dirty="0" smtClean="0">
                          <a:solidFill>
                            <a:srgbClr val="000000"/>
                          </a:solidFill>
                          <a:latin typeface="Arial"/>
                        </a:rPr>
                        <a:t>Non sono ammessi pagamenti in contanti, tramite carte prepagate o sostenuti mediante conti correnti cointestati. Sono riconosciuti esclusivamente i costi sostenuti dal beneficiario tramite conto corrente intestato all’azienda in cui il giovane è insediato per la misura 4.1.1 e per la misura 4.1.2.</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383691" y="525194"/>
            <a:ext cx="6114515"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PACCHETTO GIOVANI - FATTURE</a:t>
            </a:r>
            <a:endParaRPr lang="it-IT" sz="2300" dirty="0">
              <a:latin typeface="Arial"/>
              <a:cs typeface="Arial"/>
            </a:endParaRPr>
          </a:p>
        </p:txBody>
      </p:sp>
      <p:sp>
        <p:nvSpPr>
          <p:cNvPr id="2" name="CasellaDiTesto 1"/>
          <p:cNvSpPr txBox="1"/>
          <p:nvPr/>
        </p:nvSpPr>
        <p:spPr>
          <a:xfrm>
            <a:off x="-4298462" y="1103923"/>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692910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2946656752"/>
              </p:ext>
            </p:extLst>
          </p:nvPr>
        </p:nvGraphicFramePr>
        <p:xfrm>
          <a:off x="457200" y="1621693"/>
          <a:ext cx="8215979" cy="4445001"/>
        </p:xfrm>
        <a:graphic>
          <a:graphicData uri="http://schemas.openxmlformats.org/drawingml/2006/table">
            <a:tbl>
              <a:tblPr/>
              <a:tblGrid>
                <a:gridCol w="1770185"/>
                <a:gridCol w="6445794"/>
              </a:tblGrid>
              <a:tr h="110392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Premio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0" i="0" u="none" dirty="0" smtClean="0">
                          <a:solidFill>
                            <a:srgbClr val="000000"/>
                          </a:solidFill>
                          <a:latin typeface="Arial"/>
                        </a:rPr>
                        <a:t>In due rate</a:t>
                      </a:r>
                    </a:p>
                    <a:p>
                      <a:pPr>
                        <a:spcAft>
                          <a:spcPts val="400"/>
                        </a:spcAft>
                      </a:pPr>
                      <a:r>
                        <a:rPr lang="it-IT" sz="1600" b="0" i="0" u="none" dirty="0" smtClean="0">
                          <a:solidFill>
                            <a:srgbClr val="000000"/>
                          </a:solidFill>
                          <a:latin typeface="Arial"/>
                        </a:rPr>
                        <a:t>70% - anticipo (polizza </a:t>
                      </a:r>
                      <a:r>
                        <a:rPr lang="it-IT" sz="1600" b="0" i="0" u="none" dirty="0" err="1" smtClean="0">
                          <a:solidFill>
                            <a:srgbClr val="000000"/>
                          </a:solidFill>
                          <a:latin typeface="Arial"/>
                        </a:rPr>
                        <a:t>fidejussoria</a:t>
                      </a:r>
                      <a:r>
                        <a:rPr lang="it-IT" sz="1600" b="0" i="0" u="none" dirty="0" smtClean="0">
                          <a:solidFill>
                            <a:srgbClr val="000000"/>
                          </a:solidFill>
                          <a:latin typeface="Arial"/>
                        </a:rPr>
                        <a:t>)</a:t>
                      </a:r>
                    </a:p>
                    <a:p>
                      <a:pPr>
                        <a:spcAft>
                          <a:spcPts val="400"/>
                        </a:spcAft>
                      </a:pPr>
                      <a:r>
                        <a:rPr lang="it-IT" sz="1600" b="0" i="0" u="none" dirty="0" smtClean="0">
                          <a:solidFill>
                            <a:srgbClr val="000000"/>
                          </a:solidFill>
                          <a:latin typeface="Arial"/>
                        </a:rPr>
                        <a:t>30% - una volta completato il Piano aziendale</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367693">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Aiuto</a:t>
                      </a:r>
                    </a:p>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anticipo	</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0" i="0" u="none" dirty="0" smtClean="0">
                          <a:solidFill>
                            <a:srgbClr val="000000"/>
                          </a:solidFill>
                          <a:latin typeface="Arial"/>
                        </a:rPr>
                        <a:t>50 % dell’aiuto concesso.</a:t>
                      </a:r>
                    </a:p>
                    <a:p>
                      <a:pPr>
                        <a:spcAft>
                          <a:spcPts val="400"/>
                        </a:spcAft>
                      </a:pPr>
                      <a:r>
                        <a:rPr lang="it-IT" sz="1600" b="0" i="0" u="none" dirty="0" smtClean="0">
                          <a:solidFill>
                            <a:srgbClr val="000000"/>
                          </a:solidFill>
                          <a:latin typeface="Arial"/>
                        </a:rPr>
                        <a:t>A condizione che l’operazione sia stata avviata e che siano stati sostenuti costi per almeno il 10 per cento del costo ammesso all’aiuto.</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986693">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Acconto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0" i="0" u="none" dirty="0" smtClean="0">
                          <a:solidFill>
                            <a:srgbClr val="000000"/>
                          </a:solidFill>
                          <a:latin typeface="Arial"/>
                        </a:rPr>
                        <a:t>Due acconti, al raggiungimento del 50% e dell’80% del costo.</a:t>
                      </a:r>
                    </a:p>
                    <a:p>
                      <a:pPr>
                        <a:spcAft>
                          <a:spcPts val="400"/>
                        </a:spcAft>
                      </a:pPr>
                      <a:r>
                        <a:rPr lang="it-IT" sz="1600" b="0" i="0" u="none" dirty="0" smtClean="0">
                          <a:solidFill>
                            <a:srgbClr val="000000"/>
                          </a:solidFill>
                          <a:latin typeface="Arial"/>
                        </a:rPr>
                        <a:t>Il primo acconto assorbe l’eventuale anticipo.</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986693">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Saldo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0" i="0" u="none" dirty="0" smtClean="0">
                          <a:solidFill>
                            <a:srgbClr val="000000"/>
                          </a:solidFill>
                          <a:latin typeface="Arial"/>
                        </a:rPr>
                        <a:t>Ad avvenuta completa attuazione del Piano e liquidazione </a:t>
                      </a:r>
                      <a:br>
                        <a:rPr lang="it-IT" sz="1600" b="0" i="0" u="none" dirty="0" smtClean="0">
                          <a:solidFill>
                            <a:srgbClr val="000000"/>
                          </a:solidFill>
                          <a:latin typeface="Arial"/>
                        </a:rPr>
                      </a:br>
                      <a:r>
                        <a:rPr lang="it-IT" sz="1600" b="0" i="0" u="none" dirty="0" smtClean="0">
                          <a:solidFill>
                            <a:srgbClr val="000000"/>
                          </a:solidFill>
                          <a:latin typeface="Arial"/>
                        </a:rPr>
                        <a:t>del Premio.</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78539" y="525194"/>
            <a:ext cx="6319668"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smtClean="0">
                <a:solidFill>
                  <a:srgbClr val="4A882A"/>
                </a:solidFill>
                <a:latin typeface="Arial"/>
                <a:cs typeface="Arial"/>
              </a:rPr>
              <a:t>PACCHETTO GIOVANI</a:t>
            </a:r>
            <a:br>
              <a:rPr lang="it-IT" sz="2300" b="1" dirty="0" smtClean="0">
                <a:solidFill>
                  <a:srgbClr val="4A882A"/>
                </a:solidFill>
                <a:latin typeface="Arial"/>
                <a:cs typeface="Arial"/>
              </a:rPr>
            </a:br>
            <a:r>
              <a:rPr lang="it-IT" sz="2300" b="1" dirty="0" smtClean="0">
                <a:solidFill>
                  <a:srgbClr val="4A882A"/>
                </a:solidFill>
                <a:latin typeface="Arial"/>
                <a:cs typeface="Arial"/>
              </a:rPr>
              <a:t>LIQUIDAZIONE PREMIO E AIUTO</a:t>
            </a:r>
            <a:endParaRPr lang="it-IT" sz="2300" dirty="0">
              <a:latin typeface="Arial"/>
              <a:cs typeface="Arial"/>
            </a:endParaRPr>
          </a:p>
        </p:txBody>
      </p:sp>
      <p:sp>
        <p:nvSpPr>
          <p:cNvPr id="2" name="CasellaDiTesto 1"/>
          <p:cNvSpPr txBox="1"/>
          <p:nvPr/>
        </p:nvSpPr>
        <p:spPr>
          <a:xfrm>
            <a:off x="-4298462" y="1103923"/>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15331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2940380198"/>
              </p:ext>
            </p:extLst>
          </p:nvPr>
        </p:nvGraphicFramePr>
        <p:xfrm>
          <a:off x="457200" y="1748309"/>
          <a:ext cx="8215979" cy="4778339"/>
        </p:xfrm>
        <a:graphic>
          <a:graphicData uri="http://schemas.openxmlformats.org/drawingml/2006/table">
            <a:tbl>
              <a:tblPr/>
              <a:tblGrid>
                <a:gridCol w="1502719"/>
                <a:gridCol w="6713260"/>
              </a:tblGrid>
              <a:tr h="94649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Beneficiari del premio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tx1"/>
                          </a:solidFill>
                          <a:latin typeface="Arial"/>
                          <a:ea typeface="+mn-ea"/>
                          <a:cs typeface="Arial"/>
                        </a:rPr>
                        <a:t>Giovani agricoltori (6.1)</a:t>
                      </a:r>
                      <a:endParaRPr lang="it-IT" sz="1800" b="0" i="0" u="none" strike="noStrike" kern="1200" baseline="0" dirty="0" smtClean="0">
                        <a:solidFill>
                          <a:schemeClr val="tx1"/>
                        </a:solidFill>
                        <a:latin typeface="+mn-lt"/>
                        <a:ea typeface="+mn-ea"/>
                        <a:cs typeface="+mn-cs"/>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056046">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Beneficiari dell’aiuto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indent="0" eaLnBrk="1" hangingPunct="1">
                        <a:buFontTx/>
                        <a:buNone/>
                        <a:defRPr/>
                      </a:pPr>
                      <a:r>
                        <a:rPr lang="it-IT" sz="1900" b="0" dirty="0" smtClean="0">
                          <a:latin typeface="Arial" panose="020B0604020202020204" pitchFamily="34" charset="0"/>
                          <a:cs typeface="Arial" panose="020B0604020202020204" pitchFamily="34" charset="0"/>
                        </a:rPr>
                        <a:t>Aziende agricole neocostituita da giovane o in cui si insedia </a:t>
                      </a:r>
                      <a:br>
                        <a:rPr lang="it-IT" sz="1900" b="0" dirty="0" smtClean="0">
                          <a:latin typeface="Arial" panose="020B0604020202020204" pitchFamily="34" charset="0"/>
                          <a:cs typeface="Arial" panose="020B0604020202020204" pitchFamily="34" charset="0"/>
                        </a:rPr>
                      </a:br>
                      <a:r>
                        <a:rPr lang="it-IT" sz="1900" b="0" dirty="0" smtClean="0">
                          <a:latin typeface="Arial" panose="020B0604020202020204" pitchFamily="34" charset="0"/>
                          <a:cs typeface="Arial" panose="020B0604020202020204" pitchFamily="34" charset="0"/>
                        </a:rPr>
                        <a:t>il giovane (4.1.1 e/o 4.1.2)</a:t>
                      </a:r>
                      <a:endParaRPr lang="it-IT" sz="1900" b="1" dirty="0" smtClean="0">
                        <a:latin typeface="Arial" panose="020B0604020202020204" pitchFamily="34" charset="0"/>
                        <a:cs typeface="Arial" panose="020B0604020202020204" pitchFamily="34" charset="0"/>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056046">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Misure obbligatorie</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indent="0" eaLnBrk="1" hangingPunct="1">
                        <a:buFontTx/>
                        <a:buNone/>
                        <a:defRPr/>
                      </a:pPr>
                      <a:r>
                        <a:rPr lang="it-IT" sz="1900" b="0" dirty="0" smtClean="0">
                          <a:latin typeface="Arial" panose="020B0604020202020204" pitchFamily="34" charset="0"/>
                          <a:cs typeface="Arial" panose="020B0604020202020204" pitchFamily="34" charset="0"/>
                        </a:rPr>
                        <a:t>6.1 - Premio primo insediamento</a:t>
                      </a:r>
                    </a:p>
                    <a:p>
                      <a:pPr marL="0" indent="0" eaLnBrk="1" hangingPunct="1">
                        <a:buFontTx/>
                        <a:buNone/>
                        <a:defRPr/>
                      </a:pPr>
                      <a:endParaRPr lang="it-IT" sz="1200" b="0" dirty="0" smtClean="0">
                        <a:latin typeface="Arial" panose="020B0604020202020204" pitchFamily="34" charset="0"/>
                        <a:cs typeface="Arial" panose="020B0604020202020204" pitchFamily="34" charset="0"/>
                      </a:endParaRPr>
                    </a:p>
                    <a:p>
                      <a:pPr marL="0" indent="0" eaLnBrk="1" hangingPunct="1">
                        <a:buFontTx/>
                        <a:buNone/>
                        <a:defRPr/>
                      </a:pPr>
                      <a:r>
                        <a:rPr lang="it-IT" sz="1900" b="0" dirty="0" smtClean="0">
                          <a:latin typeface="Arial" panose="020B0604020202020204" pitchFamily="34" charset="0"/>
                          <a:cs typeface="Arial" panose="020B0604020202020204" pitchFamily="34" charset="0"/>
                        </a:rPr>
                        <a:t>4.1.1 - miglioramento delle prestazioni e della sostenibilità globale delle imprese agricole e/o 4.1.2 – </a:t>
                      </a:r>
                      <a:r>
                        <a:rPr lang="it-IT" sz="1900" b="0" dirty="0" err="1" smtClean="0">
                          <a:latin typeface="Arial" panose="020B0604020202020204" pitchFamily="34" charset="0"/>
                          <a:cs typeface="Arial" panose="020B0604020202020204" pitchFamily="34" charset="0"/>
                        </a:rPr>
                        <a:t>efficientamento</a:t>
                      </a:r>
                      <a:r>
                        <a:rPr lang="it-IT" sz="1900" b="0" dirty="0" smtClean="0">
                          <a:latin typeface="Arial" panose="020B0604020202020204" pitchFamily="34" charset="0"/>
                          <a:cs typeface="Arial" panose="020B0604020202020204" pitchFamily="34" charset="0"/>
                        </a:rPr>
                        <a:t> dell’uso dell’acqua nelle aziende agricole</a:t>
                      </a:r>
                    </a:p>
                    <a:p>
                      <a:pPr marL="0" indent="0" eaLnBrk="1" hangingPunct="1">
                        <a:buFontTx/>
                        <a:buNone/>
                        <a:defRPr/>
                      </a:pPr>
                      <a:endParaRPr lang="it-IT" sz="1200" b="0" dirty="0" smtClean="0">
                        <a:latin typeface="Arial" panose="020B0604020202020204" pitchFamily="34" charset="0"/>
                        <a:cs typeface="Arial" panose="020B0604020202020204" pitchFamily="34" charset="0"/>
                      </a:endParaRPr>
                    </a:p>
                    <a:p>
                      <a:pPr marL="0" indent="0" eaLnBrk="1" hangingPunct="1">
                        <a:buFontTx/>
                        <a:buNone/>
                        <a:defRPr/>
                      </a:pPr>
                      <a:r>
                        <a:rPr lang="it-IT" sz="1900" b="0" dirty="0" smtClean="0">
                          <a:latin typeface="Arial" panose="020B0604020202020204" pitchFamily="34" charset="0"/>
                          <a:cs typeface="Arial" panose="020B0604020202020204" pitchFamily="34" charset="0"/>
                        </a:rPr>
                        <a:t>1.1 - Sostegno per azioni di formazione professionale e acquisizione di competenze e/o 2.1 – servizi di consulenza per gli operatori agricoli e forestali e le PMI attive nelle aree rurali</a:t>
                      </a:r>
                      <a:endParaRPr lang="it-IT" sz="1900" b="1" dirty="0" smtClean="0">
                        <a:latin typeface="Arial" panose="020B0604020202020204" pitchFamily="34" charset="0"/>
                        <a:cs typeface="Arial" panose="020B0604020202020204" pitchFamily="34" charset="0"/>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2" name="Immagine 11"/>
          <p:cNvPicPr>
            <a:picLocks noChangeAspect="1"/>
          </p:cNvPicPr>
          <p:nvPr/>
        </p:nvPicPr>
        <p:blipFill>
          <a:blip r:embed="rId3"/>
          <a:stretch>
            <a:fillRect/>
          </a:stretch>
        </p:blipFill>
        <p:spPr>
          <a:xfrm>
            <a:off x="457200" y="392113"/>
            <a:ext cx="8215979" cy="916962"/>
          </a:xfrm>
          <a:prstGeom prst="rect">
            <a:avLst/>
          </a:prstGeom>
        </p:spPr>
      </p:pic>
      <p:sp>
        <p:nvSpPr>
          <p:cNvPr id="13" name="Titolo 1"/>
          <p:cNvSpPr txBox="1">
            <a:spLocks/>
          </p:cNvSpPr>
          <p:nvPr/>
        </p:nvSpPr>
        <p:spPr>
          <a:xfrm>
            <a:off x="1928313" y="525194"/>
            <a:ext cx="6569894" cy="650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smtClean="0">
                <a:solidFill>
                  <a:srgbClr val="4A882A"/>
                </a:solidFill>
                <a:latin typeface="Arial"/>
                <a:cs typeface="Arial"/>
              </a:rPr>
              <a:t>PACCHETTO GIOVANI</a:t>
            </a:r>
            <a:endParaRPr lang="it-IT" sz="3200" dirty="0">
              <a:latin typeface="Arial"/>
              <a:cs typeface="Arial"/>
            </a:endParaRPr>
          </a:p>
        </p:txBody>
      </p:sp>
      <p:pic>
        <p:nvPicPr>
          <p:cNvPr id="15" name="Immagine 14"/>
          <p:cNvPicPr>
            <a:picLocks noChangeAspect="1"/>
          </p:cNvPicPr>
          <p:nvPr/>
        </p:nvPicPr>
        <p:blipFill>
          <a:blip r:embed="rId4"/>
          <a:stretch>
            <a:fillRect/>
          </a:stretch>
        </p:blipFill>
        <p:spPr>
          <a:xfrm>
            <a:off x="728248" y="501277"/>
            <a:ext cx="698635" cy="698635"/>
          </a:xfrm>
          <a:prstGeom prst="rect">
            <a:avLst/>
          </a:prstGeom>
        </p:spPr>
      </p:pic>
      <p:pic>
        <p:nvPicPr>
          <p:cNvPr id="16" name="Immagine 15"/>
          <p:cNvPicPr>
            <a:picLocks noChangeAspect="1"/>
          </p:cNvPicPr>
          <p:nvPr/>
        </p:nvPicPr>
        <p:blipFill>
          <a:blip r:embed="rId5"/>
          <a:stretch>
            <a:fillRect/>
          </a:stretch>
        </p:blipFill>
        <p:spPr>
          <a:xfrm>
            <a:off x="7651300" y="599974"/>
            <a:ext cx="749073" cy="473677"/>
          </a:xfrm>
          <a:prstGeom prst="rect">
            <a:avLst/>
          </a:prstGeom>
        </p:spPr>
      </p:pic>
    </p:spTree>
    <p:extLst>
      <p:ext uri="{BB962C8B-B14F-4D97-AF65-F5344CB8AC3E}">
        <p14:creationId xmlns:p14="http://schemas.microsoft.com/office/powerpoint/2010/main" val="1830205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113439796"/>
              </p:ext>
            </p:extLst>
          </p:nvPr>
        </p:nvGraphicFramePr>
        <p:xfrm>
          <a:off x="457200" y="1621693"/>
          <a:ext cx="8215979" cy="4542692"/>
        </p:xfrm>
        <a:graphic>
          <a:graphicData uri="http://schemas.openxmlformats.org/drawingml/2006/table">
            <a:tbl>
              <a:tblPr/>
              <a:tblGrid>
                <a:gridCol w="1770185"/>
                <a:gridCol w="6445794"/>
              </a:tblGrid>
              <a:tr h="229576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endPar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endParaRP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0" i="0" u="none" dirty="0" smtClean="0">
                          <a:solidFill>
                            <a:srgbClr val="000000"/>
                          </a:solidFill>
                          <a:latin typeface="Arial"/>
                        </a:rPr>
                        <a:t>• Adesione OBBLIGATORIA alternativamente formazione o Consulenza</a:t>
                      </a:r>
                    </a:p>
                    <a:p>
                      <a:pPr>
                        <a:spcAft>
                          <a:spcPts val="400"/>
                        </a:spcAft>
                      </a:pPr>
                      <a:r>
                        <a:rPr lang="it-IT" sz="1600" b="0" i="0" u="none" dirty="0" smtClean="0">
                          <a:solidFill>
                            <a:srgbClr val="000000"/>
                          </a:solidFill>
                          <a:latin typeface="Arial"/>
                        </a:rPr>
                        <a:t>• I servizi sono erogati da soggetti pubblici o privati</a:t>
                      </a:r>
                    </a:p>
                    <a:p>
                      <a:pPr>
                        <a:spcAft>
                          <a:spcPts val="400"/>
                        </a:spcAft>
                      </a:pPr>
                      <a:r>
                        <a:rPr lang="it-IT" sz="1600" b="0" i="0" u="none" dirty="0" smtClean="0">
                          <a:solidFill>
                            <a:srgbClr val="000000"/>
                          </a:solidFill>
                          <a:latin typeface="Arial"/>
                        </a:rPr>
                        <a:t>• Si ottiene un attestato di qualifica e frequenza o di avvenuta consulenza</a:t>
                      </a:r>
                    </a:p>
                    <a:p>
                      <a:pPr>
                        <a:spcAft>
                          <a:spcPts val="400"/>
                        </a:spcAft>
                      </a:pPr>
                      <a:r>
                        <a:rPr lang="it-IT" sz="1600" b="0" i="0" u="none" dirty="0" smtClean="0">
                          <a:solidFill>
                            <a:srgbClr val="000000"/>
                          </a:solidFill>
                          <a:latin typeface="Arial"/>
                        </a:rPr>
                        <a:t>• Il corso/formazione deve essere concluso e attestato prima della conclusione del Piano Aziendale</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260230">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Formazione</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0" i="0" u="none" dirty="0" smtClean="0">
                          <a:solidFill>
                            <a:srgbClr val="000000"/>
                          </a:solidFill>
                          <a:latin typeface="Arial"/>
                        </a:rPr>
                        <a:t>Corsi collettivi con attività in aula, e-learning, incontri seminariali, forum discussione su </a:t>
                      </a:r>
                      <a:r>
                        <a:rPr lang="it-IT" sz="1600" b="0" i="0" u="none" dirty="0" err="1" smtClean="0">
                          <a:solidFill>
                            <a:srgbClr val="000000"/>
                          </a:solidFill>
                          <a:latin typeface="Arial"/>
                        </a:rPr>
                        <a:t>tematismi</a:t>
                      </a:r>
                      <a:r>
                        <a:rPr lang="it-IT" sz="1600" b="0" i="0" u="none" dirty="0" smtClean="0">
                          <a:solidFill>
                            <a:srgbClr val="000000"/>
                          </a:solidFill>
                          <a:latin typeface="Arial"/>
                        </a:rPr>
                        <a:t> afferenti le materie materia</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986693">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defRPr/>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Consulenza</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a:spcAft>
                          <a:spcPts val="400"/>
                        </a:spcAft>
                      </a:pPr>
                      <a:r>
                        <a:rPr lang="it-IT" sz="1600" b="0" i="0" u="none" dirty="0" smtClean="0">
                          <a:solidFill>
                            <a:srgbClr val="000000"/>
                          </a:solidFill>
                          <a:latin typeface="Arial"/>
                        </a:rPr>
                        <a:t>Percorsi di </a:t>
                      </a:r>
                      <a:r>
                        <a:rPr lang="it-IT" sz="1600" b="0" i="0" u="none" dirty="0" err="1" smtClean="0">
                          <a:solidFill>
                            <a:srgbClr val="000000"/>
                          </a:solidFill>
                          <a:latin typeface="Arial"/>
                        </a:rPr>
                        <a:t>coaching</a:t>
                      </a:r>
                      <a:r>
                        <a:rPr lang="it-IT" sz="1600" b="0" i="0" u="none" dirty="0" smtClean="0">
                          <a:solidFill>
                            <a:srgbClr val="000000"/>
                          </a:solidFill>
                          <a:latin typeface="Arial"/>
                        </a:rPr>
                        <a:t> legati a bisogni della singola azienda agricola.</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
        <p:nvSpPr>
          <p:cNvPr id="13" name="Titolo 1"/>
          <p:cNvSpPr txBox="1">
            <a:spLocks/>
          </p:cNvSpPr>
          <p:nvPr/>
        </p:nvSpPr>
        <p:spPr>
          <a:xfrm>
            <a:off x="2178539" y="525194"/>
            <a:ext cx="6319668" cy="650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2300" b="1" dirty="0">
                <a:solidFill>
                  <a:srgbClr val="4A882A"/>
                </a:solidFill>
                <a:latin typeface="Arial"/>
                <a:cs typeface="Arial"/>
              </a:rPr>
              <a:t>PACCHETTO </a:t>
            </a:r>
            <a:r>
              <a:rPr lang="it-IT" sz="2300" b="1" dirty="0" smtClean="0">
                <a:solidFill>
                  <a:srgbClr val="4A882A"/>
                </a:solidFill>
                <a:latin typeface="Arial"/>
                <a:cs typeface="Arial"/>
              </a:rPr>
              <a:t>GIOVANI</a:t>
            </a:r>
          </a:p>
          <a:p>
            <a:pPr algn="l">
              <a:lnSpc>
                <a:spcPct val="90000"/>
              </a:lnSpc>
            </a:pPr>
            <a:r>
              <a:rPr lang="it-IT" sz="2300" b="1" dirty="0" smtClean="0">
                <a:solidFill>
                  <a:srgbClr val="4A882A"/>
                </a:solidFill>
                <a:latin typeface="Arial"/>
                <a:cs typeface="Arial"/>
              </a:rPr>
              <a:t>FORMAZIONE</a:t>
            </a:r>
            <a:r>
              <a:rPr lang="it-IT" sz="2300" b="1" dirty="0">
                <a:solidFill>
                  <a:srgbClr val="4A882A"/>
                </a:solidFill>
                <a:latin typeface="Arial"/>
                <a:cs typeface="Arial"/>
              </a:rPr>
              <a:t>/CONSULENZA</a:t>
            </a:r>
            <a:endParaRPr lang="it-IT" sz="2300" dirty="0">
              <a:latin typeface="Arial"/>
              <a:cs typeface="Arial"/>
            </a:endParaRPr>
          </a:p>
        </p:txBody>
      </p:sp>
      <p:sp>
        <p:nvSpPr>
          <p:cNvPr id="2" name="CasellaDiTesto 1"/>
          <p:cNvSpPr txBox="1"/>
          <p:nvPr/>
        </p:nvSpPr>
        <p:spPr>
          <a:xfrm>
            <a:off x="-4298462" y="1103923"/>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858452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04800" y="254000"/>
            <a:ext cx="8534400" cy="6350000"/>
          </a:xfrm>
          <a:prstGeom prst="rect">
            <a:avLst/>
          </a:prstGeom>
        </p:spPr>
      </p:pic>
      <p:pic>
        <p:nvPicPr>
          <p:cNvPr id="2" name="Immagine 1"/>
          <p:cNvPicPr>
            <a:picLocks noChangeAspect="1"/>
          </p:cNvPicPr>
          <p:nvPr/>
        </p:nvPicPr>
        <p:blipFill>
          <a:blip r:embed="rId3"/>
          <a:stretch>
            <a:fillRect/>
          </a:stretch>
        </p:blipFill>
        <p:spPr>
          <a:xfrm>
            <a:off x="1959289" y="2220428"/>
            <a:ext cx="5466733" cy="1503544"/>
          </a:xfrm>
          <a:prstGeom prst="rect">
            <a:avLst/>
          </a:prstGeom>
        </p:spPr>
      </p:pic>
    </p:spTree>
    <p:extLst>
      <p:ext uri="{BB962C8B-B14F-4D97-AF65-F5344CB8AC3E}">
        <p14:creationId xmlns:p14="http://schemas.microsoft.com/office/powerpoint/2010/main" val="30413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2624724605"/>
              </p:ext>
            </p:extLst>
          </p:nvPr>
        </p:nvGraphicFramePr>
        <p:xfrm>
          <a:off x="464944" y="1748309"/>
          <a:ext cx="8215979" cy="2564923"/>
        </p:xfrm>
        <a:graphic>
          <a:graphicData uri="http://schemas.openxmlformats.org/drawingml/2006/table">
            <a:tbl>
              <a:tblPr/>
              <a:tblGrid>
                <a:gridCol w="1827348"/>
                <a:gridCol w="6388631"/>
              </a:tblGrid>
              <a:tr h="12123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Selezione dei pacchetti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tx1"/>
                          </a:solidFill>
                          <a:latin typeface="Arial"/>
                          <a:ea typeface="+mn-ea"/>
                          <a:cs typeface="Arial"/>
                        </a:rPr>
                        <a:t>In base ai criteri di selezione della tipologia di intervento </a:t>
                      </a:r>
                      <a:br>
                        <a:rPr lang="it-IT" sz="1800" b="0" i="0" u="none" strike="noStrike" kern="1200" baseline="0" dirty="0" smtClean="0">
                          <a:solidFill>
                            <a:schemeClr val="tx1"/>
                          </a:solidFill>
                          <a:latin typeface="Arial"/>
                          <a:ea typeface="+mn-ea"/>
                          <a:cs typeface="Arial"/>
                        </a:rPr>
                      </a:br>
                      <a:r>
                        <a:rPr lang="it-IT" sz="1800" b="0" i="0" u="none" strike="noStrike" kern="1200" baseline="0" dirty="0" smtClean="0">
                          <a:solidFill>
                            <a:schemeClr val="tx1"/>
                          </a:solidFill>
                          <a:latin typeface="Arial"/>
                          <a:ea typeface="+mn-ea"/>
                          <a:cs typeface="Arial"/>
                        </a:rPr>
                        <a:t>6.1 - avviamento di imprese per giovani agricoltori</a:t>
                      </a:r>
                      <a:endParaRPr lang="it-IT" sz="1800" b="0" i="0" u="none" strike="noStrike" kern="1200" baseline="0" dirty="0" smtClean="0">
                        <a:solidFill>
                          <a:schemeClr val="tx1"/>
                        </a:solidFill>
                        <a:latin typeface="+mn-lt"/>
                        <a:ea typeface="+mn-ea"/>
                        <a:cs typeface="+mn-cs"/>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352621">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Liquidazione degli aiuti</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indent="0" eaLnBrk="1" hangingPunct="1">
                        <a:buFontTx/>
                        <a:buNone/>
                        <a:defRPr/>
                      </a:pPr>
                      <a:r>
                        <a:rPr lang="it-IT" sz="1900" b="1" dirty="0" smtClean="0">
                          <a:solidFill>
                            <a:srgbClr val="FF0000"/>
                          </a:solidFill>
                          <a:latin typeface="Arial" panose="020B0604020202020204" pitchFamily="34" charset="0"/>
                          <a:cs typeface="Arial" panose="020B0604020202020204" pitchFamily="34" charset="0"/>
                        </a:rPr>
                        <a:t>Gli aiuti sono liquidati ad avvenuta completa realizzazione degli interventi programmati e </a:t>
                      </a:r>
                      <a:br>
                        <a:rPr lang="it-IT" sz="1900" b="1" dirty="0" smtClean="0">
                          <a:solidFill>
                            <a:srgbClr val="FF0000"/>
                          </a:solidFill>
                          <a:latin typeface="Arial" panose="020B0604020202020204" pitchFamily="34" charset="0"/>
                          <a:cs typeface="Arial" panose="020B0604020202020204" pitchFamily="34" charset="0"/>
                        </a:rPr>
                      </a:br>
                      <a:r>
                        <a:rPr lang="it-IT" sz="1900" b="1" dirty="0" smtClean="0">
                          <a:solidFill>
                            <a:srgbClr val="FF0000"/>
                          </a:solidFill>
                          <a:latin typeface="Arial" panose="020B0604020202020204" pitchFamily="34" charset="0"/>
                          <a:cs typeface="Arial" panose="020B0604020202020204" pitchFamily="34" charset="0"/>
                        </a:rPr>
                        <a:t>del Piano di sviluppo aziendale.</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sp>
        <p:nvSpPr>
          <p:cNvPr id="12" name="Titolo 1"/>
          <p:cNvSpPr txBox="1">
            <a:spLocks/>
          </p:cNvSpPr>
          <p:nvPr/>
        </p:nvSpPr>
        <p:spPr>
          <a:xfrm>
            <a:off x="2245827" y="525194"/>
            <a:ext cx="6252380" cy="650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smtClean="0">
                <a:solidFill>
                  <a:srgbClr val="4A882A"/>
                </a:solidFill>
                <a:latin typeface="Arial"/>
                <a:cs typeface="Arial"/>
              </a:rPr>
              <a:t>Selezione e liquidazione</a:t>
            </a:r>
            <a:endParaRPr lang="it-IT" sz="3200" dirty="0">
              <a:latin typeface="Arial"/>
              <a:cs typeface="Arial"/>
            </a:endParaRPr>
          </a:p>
        </p:txBody>
      </p:sp>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Tree>
    <p:extLst>
      <p:ext uri="{BB962C8B-B14F-4D97-AF65-F5344CB8AC3E}">
        <p14:creationId xmlns:p14="http://schemas.microsoft.com/office/powerpoint/2010/main" val="163523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819829140"/>
              </p:ext>
            </p:extLst>
          </p:nvPr>
        </p:nvGraphicFramePr>
        <p:xfrm>
          <a:off x="457200" y="1748309"/>
          <a:ext cx="8215979" cy="4204060"/>
        </p:xfrm>
        <a:graphic>
          <a:graphicData uri="http://schemas.openxmlformats.org/drawingml/2006/table">
            <a:tbl>
              <a:tblPr/>
              <a:tblGrid>
                <a:gridCol w="1827348"/>
                <a:gridCol w="6388631"/>
              </a:tblGrid>
              <a:tr h="285143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Accesso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tx1"/>
                          </a:solidFill>
                          <a:latin typeface="Arial"/>
                          <a:ea typeface="+mn-ea"/>
                          <a:cs typeface="Arial"/>
                        </a:rPr>
                        <a:t>Presentazione, tramite SIAN, di unica domanda di pacchetto a cui sono collegate le domande di premio e aiuto. </a:t>
                      </a: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b="0" i="0" u="none" strike="noStrike" kern="1200" baseline="0" dirty="0" smtClean="0">
                        <a:solidFill>
                          <a:schemeClr val="tx1"/>
                        </a:solidFill>
                        <a:latin typeface="Arial"/>
                        <a:ea typeface="+mn-ea"/>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tx1"/>
                          </a:solidFill>
                          <a:latin typeface="Arial"/>
                          <a:ea typeface="+mn-ea"/>
                          <a:cs typeface="Arial"/>
                        </a:rPr>
                        <a:t>Utilizzo della firma digitale e della posta certifica - PEC</a:t>
                      </a: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b="0" i="0" u="none" strike="noStrike" kern="1200" baseline="0" dirty="0" smtClean="0">
                        <a:solidFill>
                          <a:schemeClr val="tx1"/>
                        </a:solidFill>
                        <a:latin typeface="Arial"/>
                        <a:ea typeface="+mn-ea"/>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800" b="1" i="0" u="none" strike="noStrike" kern="1200" baseline="0" dirty="0" smtClean="0">
                          <a:solidFill>
                            <a:srgbClr val="FF0000"/>
                          </a:solidFill>
                          <a:latin typeface="Arial"/>
                          <a:ea typeface="+mn-ea"/>
                          <a:cs typeface="Arial"/>
                        </a:rPr>
                        <a:t>Solo per il 2016</a:t>
                      </a:r>
                    </a:p>
                    <a:p>
                      <a:pPr marL="0" marR="0" indent="0" algn="l" defTabSz="4572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rgbClr val="FF0000"/>
                          </a:solidFill>
                          <a:latin typeface="Arial"/>
                          <a:ea typeface="+mn-ea"/>
                          <a:cs typeface="Arial"/>
                        </a:rPr>
                        <a:t>Presentazione di domanda cartacea semplificata tramite PEC che dovrà essere riprodotta su SIAN entro i termini </a:t>
                      </a:r>
                      <a:br>
                        <a:rPr lang="it-IT" sz="1800" b="0" i="0" u="none" strike="noStrike" kern="1200" baseline="0" dirty="0" smtClean="0">
                          <a:solidFill>
                            <a:srgbClr val="FF0000"/>
                          </a:solidFill>
                          <a:latin typeface="Arial"/>
                          <a:ea typeface="+mn-ea"/>
                          <a:cs typeface="Arial"/>
                        </a:rPr>
                      </a:br>
                      <a:r>
                        <a:rPr lang="it-IT" sz="1800" b="0" i="0" u="none" strike="noStrike" kern="1200" baseline="0" dirty="0" smtClean="0">
                          <a:solidFill>
                            <a:srgbClr val="FF0000"/>
                          </a:solidFill>
                          <a:latin typeface="Arial"/>
                          <a:ea typeface="+mn-ea"/>
                          <a:cs typeface="Arial"/>
                        </a:rPr>
                        <a:t>di chiusura del bando allegando, digitalmente, </a:t>
                      </a:r>
                      <a:br>
                        <a:rPr lang="it-IT" sz="1800" b="0" i="0" u="none" strike="noStrike" kern="1200" baseline="0" dirty="0" smtClean="0">
                          <a:solidFill>
                            <a:srgbClr val="FF0000"/>
                          </a:solidFill>
                          <a:latin typeface="Arial"/>
                          <a:ea typeface="+mn-ea"/>
                          <a:cs typeface="Arial"/>
                        </a:rPr>
                      </a:br>
                      <a:r>
                        <a:rPr lang="it-IT" sz="1800" b="0" i="0" u="none" strike="noStrike" kern="1200" baseline="0" dirty="0" smtClean="0">
                          <a:solidFill>
                            <a:srgbClr val="FF0000"/>
                          </a:solidFill>
                          <a:latin typeface="Arial"/>
                          <a:ea typeface="+mn-ea"/>
                          <a:cs typeface="Arial"/>
                        </a:rPr>
                        <a:t>la documentazione richiesta e indicata nel bando.</a:t>
                      </a:r>
                      <a:endParaRPr lang="it-IT" sz="1800" b="0" i="0" u="none" strike="noStrike" kern="1200" baseline="0" dirty="0" smtClean="0">
                        <a:solidFill>
                          <a:srgbClr val="FF0000"/>
                        </a:solidFill>
                        <a:latin typeface="+mn-lt"/>
                        <a:ea typeface="+mn-ea"/>
                        <a:cs typeface="+mn-cs"/>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352621">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Cadenza presentazione domande</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indent="0" eaLnBrk="1" hangingPunct="1">
                        <a:buFontTx/>
                        <a:buNone/>
                        <a:defRPr/>
                      </a:pPr>
                      <a:r>
                        <a:rPr lang="it-IT" sz="1900" b="0" dirty="0" smtClean="0">
                          <a:latin typeface="Arial" panose="020B0604020202020204" pitchFamily="34" charset="0"/>
                          <a:cs typeface="Arial" panose="020B0604020202020204" pitchFamily="34" charset="0"/>
                        </a:rPr>
                        <a:t>Bandi annuali</a:t>
                      </a:r>
                    </a:p>
                    <a:p>
                      <a:pPr marL="0" indent="0" eaLnBrk="1" hangingPunct="1">
                        <a:buFontTx/>
                        <a:buNone/>
                        <a:defRPr/>
                      </a:pPr>
                      <a:r>
                        <a:rPr lang="it-IT" sz="1900" b="0" dirty="0" smtClean="0">
                          <a:latin typeface="Arial" panose="020B0604020202020204" pitchFamily="34" charset="0"/>
                          <a:cs typeface="Arial" panose="020B0604020202020204" pitchFamily="34" charset="0"/>
                        </a:rPr>
                        <a:t>La graduatoria ha validità di 2 anni dalla pubblicazione </a:t>
                      </a:r>
                      <a:br>
                        <a:rPr lang="it-IT" sz="1900" b="0" dirty="0" smtClean="0">
                          <a:latin typeface="Arial" panose="020B0604020202020204" pitchFamily="34" charset="0"/>
                          <a:cs typeface="Arial" panose="020B0604020202020204" pitchFamily="34" charset="0"/>
                        </a:rPr>
                      </a:br>
                      <a:r>
                        <a:rPr lang="it-IT" sz="1900" b="0" dirty="0" smtClean="0">
                          <a:latin typeface="Arial" panose="020B0604020202020204" pitchFamily="34" charset="0"/>
                          <a:cs typeface="Arial" panose="020B0604020202020204" pitchFamily="34" charset="0"/>
                        </a:rPr>
                        <a:t>sul BUR</a:t>
                      </a:r>
                      <a:endParaRPr lang="it-IT" sz="1900" b="1" dirty="0" smtClean="0">
                        <a:latin typeface="Arial" panose="020B0604020202020204" pitchFamily="34" charset="0"/>
                        <a:cs typeface="Arial" panose="020B0604020202020204" pitchFamily="34" charset="0"/>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4" name="Immagine 13"/>
          <p:cNvPicPr>
            <a:picLocks noChangeAspect="1"/>
          </p:cNvPicPr>
          <p:nvPr/>
        </p:nvPicPr>
        <p:blipFill>
          <a:blip r:embed="rId3"/>
          <a:stretch>
            <a:fillRect/>
          </a:stretch>
        </p:blipFill>
        <p:spPr>
          <a:xfrm>
            <a:off x="457200" y="392113"/>
            <a:ext cx="8215979" cy="916962"/>
          </a:xfrm>
          <a:prstGeom prst="rect">
            <a:avLst/>
          </a:prstGeom>
        </p:spPr>
      </p:pic>
      <p:sp>
        <p:nvSpPr>
          <p:cNvPr id="15" name="Titolo 1"/>
          <p:cNvSpPr txBox="1">
            <a:spLocks/>
          </p:cNvSpPr>
          <p:nvPr/>
        </p:nvSpPr>
        <p:spPr>
          <a:xfrm>
            <a:off x="2245827" y="525194"/>
            <a:ext cx="6252380" cy="650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smtClean="0">
                <a:solidFill>
                  <a:srgbClr val="4A882A"/>
                </a:solidFill>
                <a:latin typeface="Arial"/>
                <a:cs typeface="Arial"/>
              </a:rPr>
              <a:t>Accesso</a:t>
            </a:r>
            <a:endParaRPr lang="it-IT" sz="3200" dirty="0">
              <a:latin typeface="Arial"/>
              <a:cs typeface="Arial"/>
            </a:endParaRPr>
          </a:p>
        </p:txBody>
      </p:sp>
      <p:pic>
        <p:nvPicPr>
          <p:cNvPr id="17" name="Immagine 16"/>
          <p:cNvPicPr>
            <a:picLocks noChangeAspect="1"/>
          </p:cNvPicPr>
          <p:nvPr/>
        </p:nvPicPr>
        <p:blipFill>
          <a:blip r:embed="rId4"/>
          <a:stretch>
            <a:fillRect/>
          </a:stretch>
        </p:blipFill>
        <p:spPr>
          <a:xfrm>
            <a:off x="728248" y="501277"/>
            <a:ext cx="698635" cy="698635"/>
          </a:xfrm>
          <a:prstGeom prst="rect">
            <a:avLst/>
          </a:prstGeom>
        </p:spPr>
      </p:pic>
      <p:pic>
        <p:nvPicPr>
          <p:cNvPr id="19" name="Immagine 18"/>
          <p:cNvPicPr>
            <a:picLocks noChangeAspect="1"/>
          </p:cNvPicPr>
          <p:nvPr/>
        </p:nvPicPr>
        <p:blipFill>
          <a:blip r:embed="rId5"/>
          <a:stretch>
            <a:fillRect/>
          </a:stretch>
        </p:blipFill>
        <p:spPr>
          <a:xfrm>
            <a:off x="7651300" y="599974"/>
            <a:ext cx="749073" cy="473677"/>
          </a:xfrm>
          <a:prstGeom prst="rect">
            <a:avLst/>
          </a:prstGeom>
        </p:spPr>
      </p:pic>
    </p:spTree>
    <p:extLst>
      <p:ext uri="{BB962C8B-B14F-4D97-AF65-F5344CB8AC3E}">
        <p14:creationId xmlns:p14="http://schemas.microsoft.com/office/powerpoint/2010/main" val="232005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57200" y="1719098"/>
            <a:ext cx="8229600" cy="3416320"/>
          </a:xfrm>
          <a:prstGeom prst="rect">
            <a:avLst/>
          </a:prstGeom>
        </p:spPr>
        <p:txBody>
          <a:bodyPr wrap="square">
            <a:spAutoFit/>
          </a:bodyPr>
          <a:lstStyle/>
          <a:p>
            <a:pPr>
              <a:defRPr/>
            </a:pPr>
            <a:r>
              <a:rPr lang="it-IT" b="1" dirty="0">
                <a:solidFill>
                  <a:srgbClr val="4A882A"/>
                </a:solidFill>
                <a:latin typeface="Arial"/>
                <a:cs typeface="Arial"/>
              </a:rPr>
              <a:t>Il giovane:</a:t>
            </a:r>
          </a:p>
          <a:p>
            <a:pPr>
              <a:defRPr/>
            </a:pPr>
            <a:r>
              <a:rPr lang="it-IT" dirty="0">
                <a:latin typeface="Arial"/>
                <a:cs typeface="Arial"/>
              </a:rPr>
              <a:t>1 </a:t>
            </a:r>
            <a:r>
              <a:rPr lang="it-IT" dirty="0" smtClean="0">
                <a:latin typeface="Arial"/>
                <a:cs typeface="Arial"/>
              </a:rPr>
              <a:t>- compila</a:t>
            </a:r>
            <a:r>
              <a:rPr lang="it-IT" dirty="0">
                <a:latin typeface="Arial"/>
                <a:cs typeface="Arial"/>
              </a:rPr>
              <a:t>, sottoscrive e trasmette, esclusivamente mediante posta elettronica certificata all’indirizzo </a:t>
            </a:r>
            <a:r>
              <a:rPr lang="it-IT" dirty="0" err="1">
                <a:latin typeface="Arial"/>
                <a:cs typeface="Arial"/>
              </a:rPr>
              <a:t>agricoltura@certregione.fvg.it</a:t>
            </a:r>
            <a:r>
              <a:rPr lang="it-IT" dirty="0">
                <a:latin typeface="Arial"/>
                <a:cs typeface="Arial"/>
              </a:rPr>
              <a:t>, la domanda semplificata di pacchetto, redatta a pena di inammissibilità utilizzando il modello </a:t>
            </a:r>
            <a:r>
              <a:rPr lang="it-IT" b="1" dirty="0">
                <a:latin typeface="Arial"/>
                <a:cs typeface="Arial"/>
              </a:rPr>
              <a:t>ALLEGATO AL BANDO</a:t>
            </a:r>
            <a:r>
              <a:rPr lang="it-IT" dirty="0">
                <a:latin typeface="Arial"/>
                <a:cs typeface="Arial"/>
              </a:rPr>
              <a:t> </a:t>
            </a:r>
            <a:r>
              <a:rPr lang="it-IT" dirty="0" smtClean="0">
                <a:latin typeface="Arial"/>
                <a:cs typeface="Arial"/>
              </a:rPr>
              <a:t>- entro </a:t>
            </a:r>
            <a:r>
              <a:rPr lang="it-IT" dirty="0">
                <a:latin typeface="Arial"/>
                <a:cs typeface="Arial"/>
              </a:rPr>
              <a:t>il termine </a:t>
            </a:r>
            <a:r>
              <a:rPr lang="it-IT" dirty="0" smtClean="0">
                <a:latin typeface="Arial"/>
                <a:cs typeface="Arial"/>
              </a:rPr>
              <a:t>di </a:t>
            </a:r>
            <a:r>
              <a:rPr lang="it-IT" b="1" dirty="0">
                <a:latin typeface="Arial"/>
                <a:cs typeface="Arial"/>
              </a:rPr>
              <a:t>CHIUSURA DEL BANDO </a:t>
            </a:r>
            <a:r>
              <a:rPr lang="it-IT" dirty="0">
                <a:latin typeface="Arial"/>
                <a:cs typeface="Arial"/>
              </a:rPr>
              <a:t>riproduce la domanda semplificata di pacchetto in formato elettronico sul SIAN e la presenta, corredata della documentazione richiesta, secondo le modalità indicate nel bando medesimo</a:t>
            </a:r>
            <a:r>
              <a:rPr lang="it-IT" dirty="0" smtClean="0">
                <a:latin typeface="Arial"/>
                <a:cs typeface="Arial"/>
              </a:rPr>
              <a:t>.</a:t>
            </a:r>
          </a:p>
          <a:p>
            <a:pPr>
              <a:defRPr/>
            </a:pPr>
            <a:endParaRPr lang="it-IT" dirty="0">
              <a:latin typeface="Arial"/>
              <a:cs typeface="Arial"/>
            </a:endParaRPr>
          </a:p>
          <a:p>
            <a:pPr>
              <a:defRPr/>
            </a:pPr>
            <a:r>
              <a:rPr lang="it-IT" b="1" dirty="0">
                <a:solidFill>
                  <a:srgbClr val="4A882A"/>
                </a:solidFill>
                <a:latin typeface="Arial"/>
                <a:cs typeface="Arial"/>
              </a:rPr>
              <a:t>OPPURE</a:t>
            </a:r>
          </a:p>
          <a:p>
            <a:pPr>
              <a:defRPr/>
            </a:pPr>
            <a:r>
              <a:rPr lang="it-IT" dirty="0">
                <a:latin typeface="Arial"/>
                <a:cs typeface="Arial"/>
              </a:rPr>
              <a:t>2 </a:t>
            </a:r>
            <a:r>
              <a:rPr lang="it-IT" dirty="0" smtClean="0">
                <a:latin typeface="Arial"/>
                <a:cs typeface="Arial"/>
              </a:rPr>
              <a:t>- compila</a:t>
            </a:r>
            <a:r>
              <a:rPr lang="it-IT" dirty="0">
                <a:latin typeface="Arial"/>
                <a:cs typeface="Arial"/>
              </a:rPr>
              <a:t>, sottoscrive e trasmette la domanda di pacchetto direttamente in formato elettronico su SIAN secondo le modalità previste dal bando.</a:t>
            </a:r>
            <a:endParaRPr lang="it-IT" dirty="0"/>
          </a:p>
        </p:txBody>
      </p:sp>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sp>
        <p:nvSpPr>
          <p:cNvPr id="12" name="Titolo 1"/>
          <p:cNvSpPr txBox="1">
            <a:spLocks/>
          </p:cNvSpPr>
          <p:nvPr/>
        </p:nvSpPr>
        <p:spPr>
          <a:xfrm>
            <a:off x="2245827" y="525194"/>
            <a:ext cx="6252380" cy="650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smtClean="0">
                <a:solidFill>
                  <a:srgbClr val="4A882A"/>
                </a:solidFill>
                <a:latin typeface="Arial"/>
                <a:cs typeface="Arial"/>
              </a:rPr>
              <a:t>Accesso per il solo 2016</a:t>
            </a:r>
            <a:endParaRPr lang="it-IT" sz="3200" dirty="0">
              <a:latin typeface="Arial"/>
              <a:cs typeface="Arial"/>
            </a:endParaRPr>
          </a:p>
        </p:txBody>
      </p:sp>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Tree>
    <p:extLst>
      <p:ext uri="{BB962C8B-B14F-4D97-AF65-F5344CB8AC3E}">
        <p14:creationId xmlns:p14="http://schemas.microsoft.com/office/powerpoint/2010/main" val="153603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680248578"/>
              </p:ext>
            </p:extLst>
          </p:nvPr>
        </p:nvGraphicFramePr>
        <p:xfrm>
          <a:off x="457200" y="1448069"/>
          <a:ext cx="8215979" cy="4855380"/>
        </p:xfrm>
        <a:graphic>
          <a:graphicData uri="http://schemas.openxmlformats.org/drawingml/2006/table">
            <a:tbl>
              <a:tblPr/>
              <a:tblGrid>
                <a:gridCol w="1509835"/>
                <a:gridCol w="6706144"/>
              </a:tblGrid>
              <a:tr h="341360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Chi riceve </a:t>
                      </a:r>
                      <a:b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b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il premio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700" b="1" i="0" u="none" strike="noStrike" kern="1200" baseline="0" dirty="0" smtClean="0">
                          <a:solidFill>
                            <a:srgbClr val="FF0000"/>
                          </a:solidFill>
                          <a:latin typeface="Arial"/>
                          <a:ea typeface="+mn-ea"/>
                          <a:cs typeface="Arial"/>
                        </a:rPr>
                        <a:t>Giovane che alla data di presentazione della domanda:</a:t>
                      </a:r>
                    </a:p>
                    <a:p>
                      <a:pPr marL="0" marR="0" indent="0" algn="l" defTabSz="457200" rtl="0" eaLnBrk="1" fontAlgn="auto" latinLnBrk="0" hangingPunct="1">
                        <a:lnSpc>
                          <a:spcPct val="100000"/>
                        </a:lnSpc>
                        <a:spcBef>
                          <a:spcPts val="0"/>
                        </a:spcBef>
                        <a:spcAft>
                          <a:spcPts val="0"/>
                        </a:spcAft>
                        <a:buClrTx/>
                        <a:buSzTx/>
                        <a:buFontTx/>
                        <a:buNone/>
                        <a:tabLst/>
                        <a:defRPr/>
                      </a:pPr>
                      <a:r>
                        <a:rPr lang="it-IT" sz="1700" b="0" i="0" u="none" strike="noStrike" kern="1200" baseline="0" dirty="0" smtClean="0">
                          <a:solidFill>
                            <a:schemeClr val="tx1"/>
                          </a:solidFill>
                          <a:latin typeface="Arial"/>
                          <a:ea typeface="+mn-ea"/>
                          <a:cs typeface="Arial"/>
                        </a:rPr>
                        <a:t>• Età compresa tra 18 anni compiuti e non superiore a 40 anni</a:t>
                      </a:r>
                    </a:p>
                    <a:p>
                      <a:pPr marL="0" marR="0" indent="0" algn="l" defTabSz="457200" rtl="0" eaLnBrk="1" fontAlgn="auto" latinLnBrk="0" hangingPunct="1">
                        <a:lnSpc>
                          <a:spcPct val="100000"/>
                        </a:lnSpc>
                        <a:spcBef>
                          <a:spcPts val="0"/>
                        </a:spcBef>
                        <a:spcAft>
                          <a:spcPts val="0"/>
                        </a:spcAft>
                        <a:buClrTx/>
                        <a:buSzTx/>
                        <a:buFontTx/>
                        <a:buNone/>
                        <a:tabLst/>
                        <a:defRPr/>
                      </a:pPr>
                      <a:r>
                        <a:rPr lang="it-IT" sz="1700" b="0" i="0" u="none" strike="noStrike" kern="1200" baseline="0" dirty="0" smtClean="0">
                          <a:solidFill>
                            <a:schemeClr val="tx1"/>
                          </a:solidFill>
                          <a:latin typeface="Arial"/>
                          <a:ea typeface="+mn-ea"/>
                          <a:cs typeface="Arial"/>
                        </a:rPr>
                        <a:t>• Agricoltore in attività</a:t>
                      </a:r>
                    </a:p>
                    <a:p>
                      <a:pPr marL="0" marR="0" indent="0" algn="l" defTabSz="457200" rtl="0" eaLnBrk="1" fontAlgn="auto" latinLnBrk="0" hangingPunct="1">
                        <a:lnSpc>
                          <a:spcPct val="100000"/>
                        </a:lnSpc>
                        <a:spcBef>
                          <a:spcPts val="0"/>
                        </a:spcBef>
                        <a:spcAft>
                          <a:spcPts val="0"/>
                        </a:spcAft>
                        <a:buClrTx/>
                        <a:buSzTx/>
                        <a:buFontTx/>
                        <a:buNone/>
                        <a:tabLst/>
                        <a:defRPr/>
                      </a:pPr>
                      <a:r>
                        <a:rPr lang="it-IT" sz="1700" b="0" i="0" u="none" strike="noStrike" kern="1200" baseline="0" dirty="0" smtClean="0">
                          <a:solidFill>
                            <a:schemeClr val="tx1"/>
                          </a:solidFill>
                          <a:latin typeface="Arial"/>
                          <a:ea typeface="+mn-ea"/>
                          <a:cs typeface="Arial"/>
                        </a:rPr>
                        <a:t>• Possiede adeguate competenze e conoscenze professionali </a:t>
                      </a:r>
                      <a:br>
                        <a:rPr lang="it-IT" sz="1700" b="0" i="0" u="none" strike="noStrike" kern="1200" baseline="0" dirty="0" smtClean="0">
                          <a:solidFill>
                            <a:schemeClr val="tx1"/>
                          </a:solidFill>
                          <a:latin typeface="Arial"/>
                          <a:ea typeface="+mn-ea"/>
                          <a:cs typeface="Arial"/>
                        </a:rPr>
                      </a:br>
                      <a:r>
                        <a:rPr lang="it-IT" sz="1700" b="0" i="0" u="none" strike="noStrike" kern="1200" baseline="0" dirty="0" smtClean="0">
                          <a:solidFill>
                            <a:schemeClr val="tx1"/>
                          </a:solidFill>
                          <a:latin typeface="Arial"/>
                          <a:ea typeface="+mn-ea"/>
                          <a:cs typeface="Arial"/>
                        </a:rPr>
                        <a:t>(titolo di studio o corso150 ore) </a:t>
                      </a:r>
                      <a:r>
                        <a:rPr lang="it-IT" sz="1700" b="0" i="1" u="none" strike="noStrike" kern="1200" baseline="0" dirty="0" smtClean="0">
                          <a:solidFill>
                            <a:schemeClr val="tx1"/>
                          </a:solidFill>
                          <a:latin typeface="Arial"/>
                          <a:ea typeface="+mn-ea"/>
                          <a:cs typeface="Arial"/>
                        </a:rPr>
                        <a:t>salvo periodo di grazia massimo </a:t>
                      </a:r>
                      <a:br>
                        <a:rPr lang="it-IT" sz="1700" b="0" i="1" u="none" strike="noStrike" kern="1200" baseline="0" dirty="0" smtClean="0">
                          <a:solidFill>
                            <a:schemeClr val="tx1"/>
                          </a:solidFill>
                          <a:latin typeface="Arial"/>
                          <a:ea typeface="+mn-ea"/>
                          <a:cs typeface="Arial"/>
                        </a:rPr>
                      </a:br>
                      <a:r>
                        <a:rPr lang="it-IT" sz="1700" b="0" i="1" u="none" strike="noStrike" kern="1200" baseline="0" dirty="0" smtClean="0">
                          <a:solidFill>
                            <a:schemeClr val="tx1"/>
                          </a:solidFill>
                          <a:latin typeface="Arial"/>
                          <a:ea typeface="+mn-ea"/>
                          <a:cs typeface="Arial"/>
                        </a:rPr>
                        <a:t>di 30 mesi o pari al termine di conclusione del Piano aziendale </a:t>
                      </a:r>
                      <a:br>
                        <a:rPr lang="it-IT" sz="1700" b="0" i="1" u="none" strike="noStrike" kern="1200" baseline="0" dirty="0" smtClean="0">
                          <a:solidFill>
                            <a:schemeClr val="tx1"/>
                          </a:solidFill>
                          <a:latin typeface="Arial"/>
                          <a:ea typeface="+mn-ea"/>
                          <a:cs typeface="Arial"/>
                        </a:rPr>
                      </a:br>
                      <a:r>
                        <a:rPr lang="it-IT" sz="1700" b="0" i="1" u="none" strike="noStrike" kern="1200" baseline="0" dirty="0" smtClean="0">
                          <a:solidFill>
                            <a:schemeClr val="tx1"/>
                          </a:solidFill>
                          <a:latin typeface="Arial"/>
                          <a:ea typeface="+mn-ea"/>
                          <a:cs typeface="Arial"/>
                        </a:rPr>
                        <a:t>se inferiore</a:t>
                      </a:r>
                    </a:p>
                    <a:p>
                      <a:pPr marL="0" marR="0" indent="0" algn="l" defTabSz="457200" rtl="0" eaLnBrk="1" fontAlgn="auto" latinLnBrk="0" hangingPunct="1">
                        <a:lnSpc>
                          <a:spcPct val="100000"/>
                        </a:lnSpc>
                        <a:spcBef>
                          <a:spcPts val="0"/>
                        </a:spcBef>
                        <a:spcAft>
                          <a:spcPts val="0"/>
                        </a:spcAft>
                        <a:buClrTx/>
                        <a:buSzTx/>
                        <a:buFontTx/>
                        <a:buNone/>
                        <a:tabLst/>
                        <a:defRPr/>
                      </a:pPr>
                      <a:r>
                        <a:rPr lang="it-IT" sz="1700" b="0" i="0" u="none" strike="noStrike" kern="1200" baseline="0" dirty="0" smtClean="0">
                          <a:solidFill>
                            <a:schemeClr val="tx1"/>
                          </a:solidFill>
                          <a:latin typeface="Arial"/>
                          <a:ea typeface="+mn-ea"/>
                          <a:cs typeface="Arial"/>
                        </a:rPr>
                        <a:t>• Si è insediato come capo d’azienda nei 12 mesi antecedenti alla domanda. </a:t>
                      </a:r>
                      <a:r>
                        <a:rPr lang="it-IT" sz="1700" b="1" i="0" u="none" strike="noStrike" kern="1200" baseline="0" dirty="0" smtClean="0">
                          <a:solidFill>
                            <a:srgbClr val="FF0000"/>
                          </a:solidFill>
                          <a:latin typeface="Arial"/>
                          <a:ea typeface="+mn-ea"/>
                          <a:cs typeface="Arial"/>
                        </a:rPr>
                        <a:t>Solo per il 2016: insediamento a partire dal 1.1.2015 </a:t>
                      </a:r>
                      <a:br>
                        <a:rPr lang="it-IT" sz="1700" b="1" i="0" u="none" strike="noStrike" kern="1200" baseline="0" dirty="0" smtClean="0">
                          <a:solidFill>
                            <a:srgbClr val="FF0000"/>
                          </a:solidFill>
                          <a:latin typeface="Arial"/>
                          <a:ea typeface="+mn-ea"/>
                          <a:cs typeface="Arial"/>
                        </a:rPr>
                      </a:br>
                      <a:r>
                        <a:rPr lang="it-IT" sz="1700" b="1" i="0" u="none" strike="noStrike" kern="1200" baseline="0" dirty="0" smtClean="0">
                          <a:solidFill>
                            <a:srgbClr val="FF0000"/>
                          </a:solidFill>
                          <a:latin typeface="Arial"/>
                          <a:ea typeface="+mn-ea"/>
                          <a:cs typeface="Arial"/>
                        </a:rPr>
                        <a:t>e dentro i 15 mesi antecedenti alla presentazione della domanda (con approvazione condizionata all’approvazione della modifica da parte della Commissione UE)</a:t>
                      </a:r>
                      <a:endParaRPr lang="it-IT" sz="1700" b="1" i="0" u="none" strike="noStrike" kern="1200" baseline="0" dirty="0" smtClean="0">
                        <a:solidFill>
                          <a:srgbClr val="FF0000"/>
                        </a:solidFill>
                        <a:latin typeface="+mn-lt"/>
                        <a:ea typeface="+mn-ea"/>
                        <a:cs typeface="+mn-cs"/>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441775">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Come</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indent="0" eaLnBrk="1" hangingPunct="1">
                        <a:buFontTx/>
                        <a:buNone/>
                        <a:defRPr/>
                      </a:pPr>
                      <a:r>
                        <a:rPr lang="it-IT" sz="1700" b="0" dirty="0" smtClean="0">
                          <a:latin typeface="Arial" panose="020B0604020202020204" pitchFamily="34" charset="0"/>
                          <a:cs typeface="Arial" panose="020B0604020202020204" pitchFamily="34" charset="0"/>
                        </a:rPr>
                        <a:t>• Presentazione di un piano aziendale (situazione ante, obiettivi, interventi, piano finanziario, cronoprogramma, situazione post) con </a:t>
                      </a:r>
                      <a:r>
                        <a:rPr lang="it-IT" sz="1700" b="1" dirty="0" smtClean="0">
                          <a:solidFill>
                            <a:srgbClr val="FF0000"/>
                          </a:solidFill>
                          <a:latin typeface="Arial" panose="020B0604020202020204" pitchFamily="34" charset="0"/>
                          <a:cs typeface="Arial" panose="020B0604020202020204" pitchFamily="34" charset="0"/>
                        </a:rPr>
                        <a:t>avvio entro </a:t>
                      </a:r>
                      <a:r>
                        <a:rPr lang="it-IT" sz="1700" b="1" dirty="0" err="1" smtClean="0">
                          <a:solidFill>
                            <a:srgbClr val="FF0000"/>
                          </a:solidFill>
                          <a:latin typeface="Arial" panose="020B0604020202020204" pitchFamily="34" charset="0"/>
                          <a:cs typeface="Arial" panose="020B0604020202020204" pitchFamily="34" charset="0"/>
                        </a:rPr>
                        <a:t>max</a:t>
                      </a:r>
                      <a:r>
                        <a:rPr lang="it-IT" sz="1700" b="1" dirty="0" smtClean="0">
                          <a:solidFill>
                            <a:srgbClr val="FF0000"/>
                          </a:solidFill>
                          <a:latin typeface="Arial" panose="020B0604020202020204" pitchFamily="34" charset="0"/>
                          <a:cs typeface="Arial" panose="020B0604020202020204" pitchFamily="34" charset="0"/>
                        </a:rPr>
                        <a:t> 6 mesi</a:t>
                      </a:r>
                      <a:r>
                        <a:rPr lang="it-IT" sz="1700" b="0" dirty="0" smtClean="0">
                          <a:latin typeface="Arial" panose="020B0604020202020204" pitchFamily="34" charset="0"/>
                          <a:cs typeface="Arial" panose="020B0604020202020204" pitchFamily="34" charset="0"/>
                        </a:rPr>
                        <a:t> dalla concessione del finanziamento e </a:t>
                      </a:r>
                      <a:r>
                        <a:rPr lang="it-IT" sz="1700" b="1" dirty="0" smtClean="0">
                          <a:solidFill>
                            <a:srgbClr val="FF0000"/>
                          </a:solidFill>
                          <a:latin typeface="Arial" panose="020B0604020202020204" pitchFamily="34" charset="0"/>
                          <a:cs typeface="Arial" panose="020B0604020202020204" pitchFamily="34" charset="0"/>
                        </a:rPr>
                        <a:t>termine entro </a:t>
                      </a:r>
                      <a:r>
                        <a:rPr lang="it-IT" sz="1700" b="1" dirty="0" err="1" smtClean="0">
                          <a:solidFill>
                            <a:srgbClr val="FF0000"/>
                          </a:solidFill>
                          <a:latin typeface="Arial" panose="020B0604020202020204" pitchFamily="34" charset="0"/>
                          <a:cs typeface="Arial" panose="020B0604020202020204" pitchFamily="34" charset="0"/>
                        </a:rPr>
                        <a:t>max</a:t>
                      </a:r>
                      <a:r>
                        <a:rPr lang="it-IT" sz="1700" b="1" dirty="0" smtClean="0">
                          <a:solidFill>
                            <a:srgbClr val="FF0000"/>
                          </a:solidFill>
                          <a:latin typeface="Arial" panose="020B0604020202020204" pitchFamily="34" charset="0"/>
                          <a:cs typeface="Arial" panose="020B0604020202020204" pitchFamily="34" charset="0"/>
                        </a:rPr>
                        <a:t> 42 mesi (in base alle tipologie di operazioni)</a:t>
                      </a: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sp>
        <p:nvSpPr>
          <p:cNvPr id="12" name="Titolo 1"/>
          <p:cNvSpPr txBox="1">
            <a:spLocks/>
          </p:cNvSpPr>
          <p:nvPr/>
        </p:nvSpPr>
        <p:spPr>
          <a:xfrm>
            <a:off x="2245827" y="525194"/>
            <a:ext cx="6252380" cy="650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smtClean="0">
                <a:solidFill>
                  <a:srgbClr val="4A882A"/>
                </a:solidFill>
                <a:latin typeface="Arial"/>
                <a:cs typeface="Arial"/>
              </a:rPr>
              <a:t>Requisiti di ammissibilità</a:t>
            </a:r>
            <a:endParaRPr lang="it-IT" sz="3200" dirty="0">
              <a:latin typeface="Arial"/>
              <a:cs typeface="Arial"/>
            </a:endParaRPr>
          </a:p>
        </p:txBody>
      </p:sp>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Tree>
    <p:extLst>
      <p:ext uri="{BB962C8B-B14F-4D97-AF65-F5344CB8AC3E}">
        <p14:creationId xmlns:p14="http://schemas.microsoft.com/office/powerpoint/2010/main" val="149916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2529482742"/>
              </p:ext>
            </p:extLst>
          </p:nvPr>
        </p:nvGraphicFramePr>
        <p:xfrm>
          <a:off x="457200" y="1448069"/>
          <a:ext cx="8215979" cy="5061645"/>
        </p:xfrm>
        <a:graphic>
          <a:graphicData uri="http://schemas.openxmlformats.org/drawingml/2006/table">
            <a:tbl>
              <a:tblPr/>
              <a:tblGrid>
                <a:gridCol w="1742161"/>
                <a:gridCol w="6473818"/>
              </a:tblGrid>
              <a:tr h="341360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Primo insediamento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700" b="0" i="0" u="none" strike="noStrike" kern="1200" baseline="0" dirty="0" smtClean="0">
                          <a:solidFill>
                            <a:schemeClr val="tx1"/>
                          </a:solidFill>
                          <a:latin typeface="Arial"/>
                          <a:ea typeface="+mn-ea"/>
                          <a:cs typeface="Arial"/>
                        </a:rPr>
                        <a:t>Prima assunzione di responsabilità o corresponsabilità civile </a:t>
                      </a:r>
                      <a:br>
                        <a:rPr lang="it-IT" sz="1700" b="0" i="0" u="none" strike="noStrike" kern="1200" baseline="0" dirty="0" smtClean="0">
                          <a:solidFill>
                            <a:schemeClr val="tx1"/>
                          </a:solidFill>
                          <a:latin typeface="Arial"/>
                          <a:ea typeface="+mn-ea"/>
                          <a:cs typeface="Arial"/>
                        </a:rPr>
                      </a:br>
                      <a:r>
                        <a:rPr lang="it-IT" sz="1700" b="0" i="0" u="none" strike="noStrike" kern="1200" baseline="0" dirty="0" smtClean="0">
                          <a:solidFill>
                            <a:schemeClr val="tx1"/>
                          </a:solidFill>
                          <a:latin typeface="Arial"/>
                          <a:ea typeface="+mn-ea"/>
                          <a:cs typeface="Arial"/>
                        </a:rPr>
                        <a:t>e fiscale di un’azienda agricola del giovane in qualità di:</a:t>
                      </a:r>
                    </a:p>
                    <a:p>
                      <a:pPr marL="0" marR="0" indent="0" algn="l" defTabSz="457200" rtl="0" eaLnBrk="1" fontAlgn="auto" latinLnBrk="0" hangingPunct="1">
                        <a:lnSpc>
                          <a:spcPct val="100000"/>
                        </a:lnSpc>
                        <a:spcBef>
                          <a:spcPts val="0"/>
                        </a:spcBef>
                        <a:spcAft>
                          <a:spcPts val="0"/>
                        </a:spcAft>
                        <a:buClrTx/>
                        <a:buSzTx/>
                        <a:buFontTx/>
                        <a:buNone/>
                        <a:tabLst/>
                        <a:defRPr/>
                      </a:pPr>
                      <a:r>
                        <a:rPr lang="it-IT" sz="1700" b="0" i="0" u="none" strike="noStrike" kern="1200" baseline="0" dirty="0" smtClean="0">
                          <a:solidFill>
                            <a:schemeClr val="tx1"/>
                          </a:solidFill>
                          <a:latin typeface="Arial"/>
                          <a:ea typeface="+mn-ea"/>
                          <a:cs typeface="Arial"/>
                        </a:rPr>
                        <a:t>a) titolare di un’impresa agricola individuale;</a:t>
                      </a:r>
                    </a:p>
                    <a:p>
                      <a:pPr marL="0" marR="0" indent="0" algn="l" defTabSz="457200" rtl="0" eaLnBrk="1" fontAlgn="auto" latinLnBrk="0" hangingPunct="1">
                        <a:lnSpc>
                          <a:spcPct val="100000"/>
                        </a:lnSpc>
                        <a:spcBef>
                          <a:spcPts val="0"/>
                        </a:spcBef>
                        <a:spcAft>
                          <a:spcPts val="0"/>
                        </a:spcAft>
                        <a:buClrTx/>
                        <a:buSzTx/>
                        <a:buFontTx/>
                        <a:buNone/>
                        <a:tabLst/>
                        <a:defRPr/>
                      </a:pPr>
                      <a:r>
                        <a:rPr lang="it-IT" sz="1700" b="0" i="0" u="none" strike="noStrike" kern="1200" baseline="0" dirty="0" smtClean="0">
                          <a:solidFill>
                            <a:schemeClr val="tx1"/>
                          </a:solidFill>
                          <a:latin typeface="Arial"/>
                          <a:ea typeface="+mn-ea"/>
                          <a:cs typeface="Arial"/>
                        </a:rPr>
                        <a:t>b) amministratore, unico oppure insieme ad altri eventuali giovani agricoltori, di società di persone avente ad oggetto l’esercizio </a:t>
                      </a:r>
                      <a:br>
                        <a:rPr lang="it-IT" sz="1700" b="0" i="0" u="none" strike="noStrike" kern="1200" baseline="0" dirty="0" smtClean="0">
                          <a:solidFill>
                            <a:schemeClr val="tx1"/>
                          </a:solidFill>
                          <a:latin typeface="Arial"/>
                          <a:ea typeface="+mn-ea"/>
                          <a:cs typeface="Arial"/>
                        </a:rPr>
                      </a:br>
                      <a:r>
                        <a:rPr lang="it-IT" sz="1700" b="0" i="0" u="none" strike="noStrike" kern="1200" baseline="0" dirty="0" smtClean="0">
                          <a:solidFill>
                            <a:schemeClr val="tx1"/>
                          </a:solidFill>
                          <a:latin typeface="Arial"/>
                          <a:ea typeface="+mn-ea"/>
                          <a:cs typeface="Arial"/>
                        </a:rPr>
                        <a:t>di attività agricola;</a:t>
                      </a:r>
                    </a:p>
                    <a:p>
                      <a:pPr marL="0" marR="0" indent="0" algn="l" defTabSz="457200" rtl="0" eaLnBrk="1" fontAlgn="auto" latinLnBrk="0" hangingPunct="1">
                        <a:lnSpc>
                          <a:spcPct val="100000"/>
                        </a:lnSpc>
                        <a:spcBef>
                          <a:spcPts val="0"/>
                        </a:spcBef>
                        <a:spcAft>
                          <a:spcPts val="0"/>
                        </a:spcAft>
                        <a:buClrTx/>
                        <a:buSzTx/>
                        <a:buFontTx/>
                        <a:buNone/>
                        <a:tabLst/>
                        <a:defRPr/>
                      </a:pPr>
                      <a:r>
                        <a:rPr lang="it-IT" sz="1700" b="0" i="0" u="none" strike="noStrike" kern="1200" baseline="0" dirty="0" smtClean="0">
                          <a:solidFill>
                            <a:schemeClr val="tx1"/>
                          </a:solidFill>
                          <a:latin typeface="Arial"/>
                          <a:ea typeface="+mn-ea"/>
                          <a:cs typeface="Arial"/>
                        </a:rPr>
                        <a:t>c) socio amministratore, unico o delegato di società di capitale avente ad oggetto l’esercizio di attività agricola, nonché titolare </a:t>
                      </a:r>
                      <a:br>
                        <a:rPr lang="it-IT" sz="1700" b="0" i="0" u="none" strike="noStrike" kern="1200" baseline="0" dirty="0" smtClean="0">
                          <a:solidFill>
                            <a:schemeClr val="tx1"/>
                          </a:solidFill>
                          <a:latin typeface="Arial"/>
                          <a:ea typeface="+mn-ea"/>
                          <a:cs typeface="Arial"/>
                        </a:rPr>
                      </a:br>
                      <a:r>
                        <a:rPr lang="it-IT" sz="1700" b="0" i="0" u="none" strike="noStrike" kern="1200" baseline="0" dirty="0" smtClean="0">
                          <a:solidFill>
                            <a:schemeClr val="tx1"/>
                          </a:solidFill>
                          <a:latin typeface="Arial"/>
                          <a:ea typeface="+mn-ea"/>
                          <a:cs typeface="Arial"/>
                        </a:rPr>
                        <a:t>di quote di capitale sufficienti ad assicurargli la maggioranza </a:t>
                      </a:r>
                      <a:br>
                        <a:rPr lang="it-IT" sz="1700" b="0" i="0" u="none" strike="noStrike" kern="1200" baseline="0" dirty="0" smtClean="0">
                          <a:solidFill>
                            <a:schemeClr val="tx1"/>
                          </a:solidFill>
                          <a:latin typeface="Arial"/>
                          <a:ea typeface="+mn-ea"/>
                          <a:cs typeface="Arial"/>
                        </a:rPr>
                      </a:br>
                      <a:r>
                        <a:rPr lang="it-IT" sz="1700" b="0" i="0" u="none" strike="noStrike" kern="1200" baseline="0" dirty="0" smtClean="0">
                          <a:solidFill>
                            <a:schemeClr val="tx1"/>
                          </a:solidFill>
                          <a:latin typeface="Arial"/>
                          <a:ea typeface="+mn-ea"/>
                          <a:cs typeface="Arial"/>
                        </a:rPr>
                        <a:t>in assemblea ordinaria e straordinaria;</a:t>
                      </a:r>
                    </a:p>
                    <a:p>
                      <a:pPr marL="0" marR="0" indent="0" algn="l" defTabSz="457200" rtl="0" eaLnBrk="1" fontAlgn="auto" latinLnBrk="0" hangingPunct="1">
                        <a:lnSpc>
                          <a:spcPct val="100000"/>
                        </a:lnSpc>
                        <a:spcBef>
                          <a:spcPts val="0"/>
                        </a:spcBef>
                        <a:spcAft>
                          <a:spcPts val="0"/>
                        </a:spcAft>
                        <a:buClrTx/>
                        <a:buSzTx/>
                        <a:buFontTx/>
                        <a:buNone/>
                        <a:tabLst/>
                        <a:defRPr/>
                      </a:pPr>
                      <a:r>
                        <a:rPr lang="it-IT" sz="1700" b="0" i="0" u="none" strike="noStrike" kern="1200" baseline="0" dirty="0" smtClean="0">
                          <a:solidFill>
                            <a:schemeClr val="tx1"/>
                          </a:solidFill>
                          <a:latin typeface="Arial"/>
                          <a:ea typeface="+mn-ea"/>
                          <a:cs typeface="Arial"/>
                        </a:rPr>
                        <a:t>d) socio amministratore, unico o delegato di società cooperative avente ad oggetto l’esercizio di attività agricola.</a:t>
                      </a:r>
                      <a:endParaRPr lang="it-IT" sz="1700" b="1" i="0" u="none" strike="noStrike" kern="1200" baseline="0" dirty="0" smtClean="0">
                        <a:solidFill>
                          <a:srgbClr val="4A882A"/>
                        </a:solidFill>
                        <a:latin typeface="+mn-lt"/>
                        <a:ea typeface="+mn-ea"/>
                        <a:cs typeface="+mn-cs"/>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1441775">
                <a:tc>
                  <a:txBody>
                    <a:bodyPr/>
                    <a:lstStyle/>
                    <a:p>
                      <a:pPr marL="0" marR="0" lvl="0" indent="0" algn="ctr" defTabSz="914400" rtl="0" eaLnBrk="0" fontAlgn="base" latinLnBrk="0" hangingPunct="0">
                        <a:lnSpc>
                          <a:spcPct val="80000"/>
                        </a:lnSpc>
                        <a:spcBef>
                          <a:spcPts val="1000"/>
                        </a:spcBef>
                        <a:spcAft>
                          <a:spcPct val="0"/>
                        </a:spcAft>
                        <a:buClrTx/>
                        <a:buSzTx/>
                        <a:buFont typeface="Arial" panose="020B0604020202020204" pitchFamily="34" charset="0"/>
                        <a:buNone/>
                        <a:tabLst/>
                      </a:pPr>
                      <a:r>
                        <a:rPr kumimoji="0" lang="it-IT" sz="1800" b="1" i="0" u="none" strike="noStrike" cap="none" normalizeH="0" baseline="0" dirty="0" smtClean="0">
                          <a:ln>
                            <a:noFill/>
                          </a:ln>
                          <a:solidFill>
                            <a:srgbClr val="4A882A"/>
                          </a:solidFill>
                          <a:effectLst/>
                          <a:latin typeface="Arial" panose="020B0604020202020204" pitchFamily="34" charset="0"/>
                          <a:cs typeface="Arial" panose="020B0604020202020204" pitchFamily="34" charset="0"/>
                        </a:rPr>
                        <a:t>Inizio</a:t>
                      </a:r>
                    </a:p>
                  </a:txBody>
                  <a:tcPr marL="90008" marR="90008" marT="46761" marB="46761"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indent="0" eaLnBrk="1" hangingPunct="1">
                        <a:buFontTx/>
                        <a:buNone/>
                        <a:defRPr/>
                      </a:pPr>
                      <a:r>
                        <a:rPr lang="it-IT" sz="1700" b="0" dirty="0" smtClean="0">
                          <a:latin typeface="Arial" panose="020B0604020202020204" pitchFamily="34" charset="0"/>
                          <a:cs typeface="Arial" panose="020B0604020202020204" pitchFamily="34" charset="0"/>
                        </a:rPr>
                        <a:t>L’ inizio dell’insediamento coincide:</a:t>
                      </a:r>
                    </a:p>
                    <a:p>
                      <a:pPr marL="0" indent="0" eaLnBrk="1" hangingPunct="1">
                        <a:buFontTx/>
                        <a:buNone/>
                        <a:defRPr/>
                      </a:pPr>
                      <a:r>
                        <a:rPr lang="it-IT" sz="1700" b="0" dirty="0" smtClean="0">
                          <a:latin typeface="Arial" panose="020B0604020202020204" pitchFamily="34" charset="0"/>
                          <a:cs typeface="Arial" panose="020B0604020202020204" pitchFamily="34" charset="0"/>
                        </a:rPr>
                        <a:t>a) con la data di apertura di partita I.V.A. agricola per le aziende individuali;</a:t>
                      </a:r>
                    </a:p>
                    <a:p>
                      <a:pPr marL="0" indent="0" eaLnBrk="1" hangingPunct="1">
                        <a:buFontTx/>
                        <a:buNone/>
                        <a:defRPr/>
                      </a:pPr>
                      <a:r>
                        <a:rPr lang="it-IT" sz="1700" b="0" dirty="0" smtClean="0">
                          <a:latin typeface="Arial" panose="020B0604020202020204" pitchFamily="34" charset="0"/>
                          <a:cs typeface="Arial" panose="020B0604020202020204" pitchFamily="34" charset="0"/>
                        </a:rPr>
                        <a:t>b) con la data di assunzione della carica di amministratore per </a:t>
                      </a:r>
                      <a:br>
                        <a:rPr lang="it-IT" sz="1700" b="0" dirty="0" smtClean="0">
                          <a:latin typeface="Arial" panose="020B0604020202020204" pitchFamily="34" charset="0"/>
                          <a:cs typeface="Arial" panose="020B0604020202020204" pitchFamily="34" charset="0"/>
                        </a:rPr>
                      </a:br>
                      <a:r>
                        <a:rPr lang="it-IT" sz="1700" b="0" dirty="0" smtClean="0">
                          <a:latin typeface="Arial" panose="020B0604020202020204" pitchFamily="34" charset="0"/>
                          <a:cs typeface="Arial" panose="020B0604020202020204" pitchFamily="34" charset="0"/>
                        </a:rPr>
                        <a:t>le società di persone o socio amministratore, unico o delegato, per le società di capitali e cooperative.</a:t>
                      </a:r>
                      <a:endParaRPr lang="it-IT" sz="1700" b="1" dirty="0" smtClean="0">
                        <a:solidFill>
                          <a:srgbClr val="4A882A"/>
                        </a:solidFill>
                        <a:latin typeface="Arial" panose="020B0604020202020204" pitchFamily="34" charset="0"/>
                        <a:cs typeface="Arial" panose="020B0604020202020204" pitchFamily="34" charset="0"/>
                      </a:endParaRPr>
                    </a:p>
                  </a:txBody>
                  <a:tcPr marL="90011" marR="90011" marT="46780" marB="46780"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bl>
          </a:graphicData>
        </a:graphic>
      </p:graphicFrame>
      <p:pic>
        <p:nvPicPr>
          <p:cNvPr id="11" name="Immagine 10"/>
          <p:cNvPicPr>
            <a:picLocks noChangeAspect="1"/>
          </p:cNvPicPr>
          <p:nvPr/>
        </p:nvPicPr>
        <p:blipFill>
          <a:blip r:embed="rId3"/>
          <a:stretch>
            <a:fillRect/>
          </a:stretch>
        </p:blipFill>
        <p:spPr>
          <a:xfrm>
            <a:off x="457200" y="392113"/>
            <a:ext cx="8215979" cy="916962"/>
          </a:xfrm>
          <a:prstGeom prst="rect">
            <a:avLst/>
          </a:prstGeom>
        </p:spPr>
      </p:pic>
      <p:sp>
        <p:nvSpPr>
          <p:cNvPr id="12" name="Titolo 1"/>
          <p:cNvSpPr txBox="1">
            <a:spLocks/>
          </p:cNvSpPr>
          <p:nvPr/>
        </p:nvSpPr>
        <p:spPr>
          <a:xfrm>
            <a:off x="2245827" y="525194"/>
            <a:ext cx="6252380" cy="650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smtClean="0">
                <a:solidFill>
                  <a:srgbClr val="4A882A"/>
                </a:solidFill>
                <a:latin typeface="Arial"/>
                <a:cs typeface="Arial"/>
              </a:rPr>
              <a:t>Requisiti di ammissibilità</a:t>
            </a:r>
            <a:endParaRPr lang="it-IT" sz="3200" dirty="0">
              <a:latin typeface="Arial"/>
              <a:cs typeface="Arial"/>
            </a:endParaRPr>
          </a:p>
        </p:txBody>
      </p:sp>
      <p:pic>
        <p:nvPicPr>
          <p:cNvPr id="14" name="Immagine 13"/>
          <p:cNvPicPr>
            <a:picLocks noChangeAspect="1"/>
          </p:cNvPicPr>
          <p:nvPr/>
        </p:nvPicPr>
        <p:blipFill>
          <a:blip r:embed="rId4"/>
          <a:stretch>
            <a:fillRect/>
          </a:stretch>
        </p:blipFill>
        <p:spPr>
          <a:xfrm>
            <a:off x="728248" y="501277"/>
            <a:ext cx="698635" cy="698635"/>
          </a:xfrm>
          <a:prstGeom prst="rect">
            <a:avLst/>
          </a:prstGeom>
        </p:spPr>
      </p:pic>
      <p:pic>
        <p:nvPicPr>
          <p:cNvPr id="15" name="Immagine 14"/>
          <p:cNvPicPr>
            <a:picLocks noChangeAspect="1"/>
          </p:cNvPicPr>
          <p:nvPr/>
        </p:nvPicPr>
        <p:blipFill>
          <a:blip r:embed="rId5"/>
          <a:stretch>
            <a:fillRect/>
          </a:stretch>
        </p:blipFill>
        <p:spPr>
          <a:xfrm>
            <a:off x="7651300" y="599974"/>
            <a:ext cx="749073" cy="473677"/>
          </a:xfrm>
          <a:prstGeom prst="rect">
            <a:avLst/>
          </a:prstGeom>
        </p:spPr>
      </p:pic>
    </p:spTree>
    <p:extLst>
      <p:ext uri="{BB962C8B-B14F-4D97-AF65-F5344CB8AC3E}">
        <p14:creationId xmlns:p14="http://schemas.microsoft.com/office/powerpoint/2010/main" val="1779784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657</TotalTime>
  <Words>3722</Words>
  <Application>Microsoft Macintosh PowerPoint</Application>
  <PresentationFormat>Presentazione su schermo (4:3)</PresentationFormat>
  <Paragraphs>375</Paragraphs>
  <Slides>41</Slides>
  <Notes>39</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Patrizia Novajra</dc:creator>
  <cp:lastModifiedBy>Patrizia Novajra</cp:lastModifiedBy>
  <cp:revision>49</cp:revision>
  <dcterms:created xsi:type="dcterms:W3CDTF">2016-02-03T08:21:06Z</dcterms:created>
  <dcterms:modified xsi:type="dcterms:W3CDTF">2016-02-04T09:25:01Z</dcterms:modified>
</cp:coreProperties>
</file>