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20" r:id="rId5"/>
    <p:sldId id="387" r:id="rId6"/>
    <p:sldId id="507" r:id="rId7"/>
    <p:sldId id="391" r:id="rId8"/>
    <p:sldId id="506" r:id="rId9"/>
    <p:sldId id="389" r:id="rId10"/>
    <p:sldId id="512" r:id="rId11"/>
    <p:sldId id="508" r:id="rId12"/>
    <p:sldId id="477" r:id="rId13"/>
    <p:sldId id="478" r:id="rId14"/>
    <p:sldId id="513" r:id="rId15"/>
    <p:sldId id="499" r:id="rId16"/>
    <p:sldId id="509" r:id="rId17"/>
    <p:sldId id="511" r:id="rId18"/>
    <p:sldId id="486" r:id="rId19"/>
    <p:sldId id="480" r:id="rId20"/>
    <p:sldId id="482" r:id="rId21"/>
    <p:sldId id="501" r:id="rId22"/>
    <p:sldId id="510" r:id="rId23"/>
  </p:sldIdLst>
  <p:sldSz cx="9144000" cy="6858000" type="screen4x3"/>
  <p:notesSz cx="6724650" cy="97742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1434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pos="2880">
          <p15:clr>
            <a:srgbClr val="A4A3A4"/>
          </p15:clr>
        </p15:guide>
        <p15:guide id="7" pos="2160">
          <p15:clr>
            <a:srgbClr val="A4A3A4"/>
          </p15:clr>
        </p15:guide>
        <p15:guide id="8" pos="1440">
          <p15:clr>
            <a:srgbClr val="A4A3A4"/>
          </p15:clr>
        </p15:guide>
        <p15:guide id="9" pos="4320">
          <p15:clr>
            <a:srgbClr val="A4A3A4"/>
          </p15:clr>
        </p15:guide>
        <p15:guide id="10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588F"/>
    <a:srgbClr val="5B9BD5"/>
    <a:srgbClr val="DDDDDD"/>
    <a:srgbClr val="70AD47"/>
    <a:srgbClr val="ED7D31"/>
    <a:srgbClr val="FFCC00"/>
    <a:srgbClr val="FFC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0909" autoAdjust="0"/>
  </p:normalViewPr>
  <p:slideViewPr>
    <p:cSldViewPr>
      <p:cViewPr varScale="1">
        <p:scale>
          <a:sx n="111" d="100"/>
          <a:sy n="111" d="100"/>
        </p:scale>
        <p:origin x="1362" y="96"/>
      </p:cViewPr>
      <p:guideLst>
        <p:guide orient="horz" pos="2160"/>
        <p:guide orient="horz" pos="754"/>
        <p:guide orient="horz" pos="3600"/>
        <p:guide orient="horz" pos="1434"/>
        <p:guide orient="horz" pos="2880"/>
        <p:guide pos="2880"/>
        <p:guide pos="2160"/>
        <p:guide pos="1440"/>
        <p:guide pos="4320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notesViewPr>
    <p:cSldViewPr>
      <p:cViewPr>
        <p:scale>
          <a:sx n="150" d="100"/>
          <a:sy n="150" d="100"/>
        </p:scale>
        <p:origin x="-232" y="1832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4868796-7E81-0C09-484E-9061E4D01C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6D5CBA2-47F8-85EC-91BE-C81BF2915C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932" y="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116791D7-761C-740A-B722-935B8AE80E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454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0091E1C6-2854-5B75-8AD6-F6851ECEBF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932" y="928454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8BEADAD5-1B83-42B8-B827-60731F8FD7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6A50CA2-F2B1-0D0B-E0C5-5700AAD426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9AB5348-C006-887B-66B5-1079501F60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932" y="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6B0BE61-07A9-E80E-C5D1-6B1858DBAA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54A47632-2B89-EAA6-C0F9-19BE95C112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668" y="4642270"/>
            <a:ext cx="5377314" cy="43981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27293FC9-3DCE-C1BA-B7BC-072321CFA2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454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060BC1BB-C7AF-A06D-C4B8-6051EFE05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932" y="9284541"/>
            <a:ext cx="2914215" cy="488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88" tIns="45093" rIns="90188" bIns="450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E4704A65-DF7F-4835-A7A0-2A3FD9EAD7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652EAD-0B90-9450-F3FC-A24F8452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286000"/>
            <a:ext cx="4572000" cy="34290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285459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4CB1CB-521F-C336-8DF6-C544295D0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223-0C37-4FB3-8179-6A8BC20D2B32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0494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09BB1-6CBA-39FC-EB43-F44CD7A0D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9B68-560D-4B5C-B05F-C422A79A0FDC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06474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E2A216-78DD-8754-8DAE-6454D3F4B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D96B-D07D-4B0F-9772-D29BB7B36646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71128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F3361-F10D-429F-D8EB-478FA2ED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03EF-BEF3-4083-B896-63E34DDED16A}" type="datetime1">
              <a:rPr lang="it-IT"/>
              <a:pPr>
                <a:defRPr/>
              </a:pPr>
              <a:t>19/01/2026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8687-08FF-8611-5E52-FAAFCE4A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D1BD-7C9F-09DC-CD77-16C8E75D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40A3CC4-4756-4F07-A580-5ED0A65B39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403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ACF9A8-8516-6CA9-D2DF-CCEA7CC9E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CB65-99E0-4475-8E5E-B818D8BBDBF7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74656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28B322-8397-D68C-DE9B-CD790945D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720BD-C9DE-48E0-A9B4-9A44A7914161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44197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3000" y="11430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36196-B9C2-5F6F-13D5-C3735FFC5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0149-39CD-47A2-9252-F87B6032758D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73632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AB759-F3B3-012D-8CA1-89F345F6F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F15D-C69F-4D32-AA50-C8E7164B9223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23403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52F45F-33BC-EC1A-96B7-200100F9B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866B-821F-4686-92AD-C1F082FDF552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55368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B05089-5EDF-14B2-D480-1965D9F2C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E93CB-062C-4436-8694-2885735B8EF4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77469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418E6-CC1D-784F-BCAC-E16EFD1AC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059E-7B2B-4D8D-B027-FB786E136465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04491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8718D-0339-8BA1-102A-4FAD3C025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5BE4-8716-4BCF-A194-3690C884AFEA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25838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AE520C15-5182-1DED-BD75-A133AE51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2A682997-F11D-9A63-54A2-E0A078C141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324600"/>
            <a:ext cx="2133600" cy="188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fld id="{71CD4659-A09C-45F1-BA81-50FA4005475D}" type="datetime1">
              <a:rPr lang="it-IT" altLang="it-IT"/>
              <a:pPr>
                <a:defRPr/>
              </a:pPr>
              <a:t>19/01/2026</a:t>
            </a:fld>
            <a:endParaRPr lang="it-IT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56553B-ADF6-78BB-89A4-220943A61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143000"/>
            <a:ext cx="7543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81" r:id="rId2"/>
    <p:sldLayoutId id="2147485382" r:id="rId3"/>
    <p:sldLayoutId id="2147485383" r:id="rId4"/>
    <p:sldLayoutId id="2147485384" r:id="rId5"/>
    <p:sldLayoutId id="2147485385" r:id="rId6"/>
    <p:sldLayoutId id="2147485386" r:id="rId7"/>
    <p:sldLayoutId id="2147485387" r:id="rId8"/>
    <p:sldLayoutId id="2147485388" r:id="rId9"/>
    <p:sldLayoutId id="2147485389" r:id="rId10"/>
    <p:sldLayoutId id="2147485390" r:id="rId11"/>
    <p:sldLayoutId id="2147485391" r:id="rId12"/>
    <p:sldLayoutId id="2147485393" r:id="rId13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1">
            <a:extLst>
              <a:ext uri="{FF2B5EF4-FFF2-40B4-BE49-F238E27FC236}">
                <a16:creationId xmlns:a16="http://schemas.microsoft.com/office/drawing/2014/main" id="{35E05C61-D32C-86D4-3A34-08C7645CA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2395538"/>
            <a:ext cx="78120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200" b="1"/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b="1"/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b="1"/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b="1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1A686D-14CA-3DD1-CA80-EDC0A1F09D15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5045075"/>
            <a:ext cx="7862887" cy="831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defRPr/>
            </a:pPr>
            <a:endParaRPr lang="it-IT" altLang="it-IT" sz="3500" i="1" kern="0" dirty="0"/>
          </a:p>
          <a:p>
            <a:pPr algn="ctr" eaLnBrk="1" hangingPunct="1">
              <a:defRPr/>
            </a:pPr>
            <a:endParaRPr lang="it-IT" altLang="it-IT" sz="4000" kern="0" dirty="0"/>
          </a:p>
        </p:txBody>
      </p:sp>
      <p:pic>
        <p:nvPicPr>
          <p:cNvPr id="6148" name="Picture 24">
            <a:extLst>
              <a:ext uri="{FF2B5EF4-FFF2-40B4-BE49-F238E27FC236}">
                <a16:creationId xmlns:a16="http://schemas.microsoft.com/office/drawing/2014/main" id="{23F541ED-31D5-FAEB-708B-81630B44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25">
            <a:extLst>
              <a:ext uri="{FF2B5EF4-FFF2-40B4-BE49-F238E27FC236}">
                <a16:creationId xmlns:a16="http://schemas.microsoft.com/office/drawing/2014/main" id="{17650DD3-200F-79E0-3E63-85884FB8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2057400"/>
            <a:ext cx="7620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000" b="1">
              <a:solidFill>
                <a:schemeClr val="bg1"/>
              </a:solidFill>
              <a:latin typeface="DecimaWE Rg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000" b="1">
              <a:solidFill>
                <a:schemeClr val="bg1"/>
              </a:solidFill>
              <a:latin typeface="DecimaWE Rg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000" b="1">
              <a:solidFill>
                <a:schemeClr val="bg1"/>
              </a:solidFill>
              <a:latin typeface="DecimaWE Rg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chemeClr val="bg1"/>
                </a:solidFill>
                <a:latin typeface="DecimaWE Rg" panose="02000000000000000000" pitchFamily="2" charset="0"/>
              </a:rPr>
              <a:t>L.R. 16/2023 ART. 6, c. 28 -32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  <a:latin typeface="DecimaWE Rg" panose="02000000000000000000" pitchFamily="2" charset="0"/>
              </a:rPr>
              <a:t>CONTRIBUTI PER L’ATTIVITÀ SPORTIVA DELLE ASSOCIAZIONI PARALIMPICHE AFFILIATE ALL’EISI</a:t>
            </a:r>
          </a:p>
        </p:txBody>
      </p:sp>
      <p:pic>
        <p:nvPicPr>
          <p:cNvPr id="6150" name="Immagine 1">
            <a:extLst>
              <a:ext uri="{FF2B5EF4-FFF2-40B4-BE49-F238E27FC236}">
                <a16:creationId xmlns:a16="http://schemas.microsoft.com/office/drawing/2014/main" id="{D2CF870D-8EAD-0F8B-4482-E45CDAF6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9" y="1084262"/>
            <a:ext cx="27670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4C481-FC8D-8B0D-564E-295DF9C03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68" y="764704"/>
            <a:ext cx="8062664" cy="1224136"/>
          </a:xfrm>
        </p:spPr>
        <p:txBody>
          <a:bodyPr/>
          <a:lstStyle/>
          <a:p>
            <a:pPr>
              <a:defRPr/>
            </a:pPr>
            <a:r>
              <a:rPr lang="it-IT" altLang="it-IT" sz="32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INTENSITA’ E AMMONTARE DEI CONTRIBUTI</a:t>
            </a:r>
            <a:br>
              <a:rPr lang="it-IT" altLang="it-IT" sz="3300" b="1" dirty="0">
                <a:solidFill>
                  <a:srgbClr val="21449C"/>
                </a:solidFill>
                <a:latin typeface="DecimaWE Rg" panose="02000000000000000000" pitchFamily="2" charset="0"/>
                <a:ea typeface="+mn-ea"/>
                <a:cs typeface="+mn-cs"/>
              </a:rPr>
            </a:br>
            <a:r>
              <a:rPr lang="it-IT" altLang="it-IT" sz="2800" b="1" dirty="0">
                <a:latin typeface="DecimaWE Rg" panose="02000000000000000000" pitchFamily="2" charset="0"/>
                <a:ea typeface="+mn-ea"/>
                <a:cs typeface="+mn-cs"/>
              </a:rPr>
              <a:t>ART. 6 L.R. 16/2023 E ART. 8 DEL BANDO</a:t>
            </a:r>
            <a:endParaRPr lang="it-IT" sz="2800" b="1" dirty="0">
              <a:latin typeface="DecimaWE Rg" panose="02000000000000000000" pitchFamily="2" charset="0"/>
              <a:ea typeface="+mn-ea"/>
              <a:cs typeface="+mn-cs"/>
            </a:endParaRPr>
          </a:p>
        </p:txBody>
      </p:sp>
      <p:sp>
        <p:nvSpPr>
          <p:cNvPr id="15363" name="Sottotitolo 2">
            <a:extLst>
              <a:ext uri="{FF2B5EF4-FFF2-40B4-BE49-F238E27FC236}">
                <a16:creationId xmlns:a16="http://schemas.microsoft.com/office/drawing/2014/main" id="{5CBB22CE-4BBF-B929-5C41-B297EF07A2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4490" y="1988840"/>
            <a:ext cx="8135019" cy="4319587"/>
          </a:xfrm>
        </p:spPr>
        <p:txBody>
          <a:bodyPr/>
          <a:lstStyle/>
          <a:p>
            <a:pPr algn="just"/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L’importo del contributo concedibile è compreso tra euro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5.000,00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 ed euro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20.000,00 e sono concessi:</a:t>
            </a:r>
            <a:endParaRPr lang="it-IT" altLang="it-IT" sz="1800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a) nella misura del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100 per cento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della spesa ammissibile ai soggetti che svolgono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esclusivamente attività sportiva inclusiva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it-IT" altLang="it-IT" sz="1800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b) nella misura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dell'80 per cento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della spesa ammissibile ai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soggetti che svolgono attività sportiva inclusiva in maniera non prevalente.</a:t>
            </a:r>
          </a:p>
          <a:p>
            <a:endParaRPr lang="it-IT" altLang="it-IT" sz="1800" b="1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altLang="it-IT" sz="1800" b="1" dirty="0">
                <a:solidFill>
                  <a:srgbClr val="21449C"/>
                </a:solidFill>
                <a:latin typeface="DecimaWE Rg" panose="02000000000000000000" pitchFamily="2" charset="0"/>
              </a:rPr>
              <a:t>L’importo del contributo concesso non può essere superiore all’importo richiesto.</a:t>
            </a:r>
          </a:p>
          <a:p>
            <a:pPr algn="just"/>
            <a:endParaRPr lang="it-IT" altLang="it-I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altLang="it-IT" sz="2300" b="1" dirty="0">
              <a:solidFill>
                <a:srgbClr val="21449C"/>
              </a:solidFill>
              <a:latin typeface="DecimaWE Rg" panose="02000000000000000000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AC6BC8-9E24-F52D-B645-AD534C8D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452" y="679512"/>
            <a:ext cx="4293096" cy="926976"/>
          </a:xfrm>
        </p:spPr>
        <p:txBody>
          <a:bodyPr/>
          <a:lstStyle/>
          <a:p>
            <a:pPr algn="ctr">
              <a:defRPr/>
            </a:pPr>
            <a:br>
              <a:rPr lang="it-IT" alt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</a:br>
            <a:r>
              <a:rPr lang="it-IT" alt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CUMULABILITA’</a:t>
            </a:r>
            <a:endParaRPr lang="it-IT" sz="28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cimaWE Rg" panose="02000000000000000000" pitchFamily="2" charset="0"/>
              <a:ea typeface="+mn-ea"/>
              <a:cs typeface="+mn-cs"/>
            </a:endParaRPr>
          </a:p>
        </p:txBody>
      </p:sp>
      <p:sp>
        <p:nvSpPr>
          <p:cNvPr id="16387" name="Segnaposto contenuto 2">
            <a:extLst>
              <a:ext uri="{FF2B5EF4-FFF2-40B4-BE49-F238E27FC236}">
                <a16:creationId xmlns:a16="http://schemas.microsoft.com/office/drawing/2014/main" id="{0817A4E8-2F27-2964-514F-377775BF2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772816"/>
            <a:ext cx="5400600" cy="3816424"/>
          </a:xfrm>
        </p:spPr>
        <p:txBody>
          <a:bodyPr/>
          <a:lstStyle/>
          <a:p>
            <a:pPr marL="0" indent="0">
              <a:buFontTx/>
              <a:buNone/>
            </a:pPr>
            <a:endParaRPr lang="it-IT" altLang="it-IT" sz="2400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Cumulabilità con altre sovvenzioni pubbliche/private: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SI!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pPr marL="0" indent="0"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Ad eccezione dei contributi concessi ai sensi degli articoli 18 e 18bis della L.R. 8/2003 </a:t>
            </a:r>
          </a:p>
          <a:p>
            <a:pPr marL="0" indent="0"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e </a:t>
            </a:r>
          </a:p>
          <a:p>
            <a:pPr marL="0" indent="0"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dell’articolo 6, cc. 100-109 </a:t>
            </a:r>
          </a:p>
          <a:p>
            <a:pPr marL="0" indent="0"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della L.R. 12/2025 – Bandi 2026 </a:t>
            </a:r>
          </a:p>
          <a:p>
            <a:pPr marL="0" indent="0"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n. 1452/2026 e 1536/2026.</a:t>
            </a:r>
          </a:p>
        </p:txBody>
      </p:sp>
      <p:pic>
        <p:nvPicPr>
          <p:cNvPr id="3" name="Elemento grafico 2" descr="Avviso con riempimento a tinta unita">
            <a:extLst>
              <a:ext uri="{FF2B5EF4-FFF2-40B4-BE49-F238E27FC236}">
                <a16:creationId xmlns:a16="http://schemas.microsoft.com/office/drawing/2014/main" id="{EA7DF54C-BAC9-202B-F6AB-AA46AAF58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8548" y="3429000"/>
            <a:ext cx="1309836" cy="13098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4F550-47AB-5606-66BA-EA961ABB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48583"/>
            <a:ext cx="7772400" cy="1152128"/>
          </a:xfrm>
        </p:spPr>
        <p:txBody>
          <a:bodyPr/>
          <a:lstStyle/>
          <a:p>
            <a:pPr>
              <a:defRPr/>
            </a:pPr>
            <a:r>
              <a:rPr lang="it-IT" altLang="it-IT" sz="32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DOMANDA DI CONTRIBUTO</a:t>
            </a:r>
            <a:br>
              <a:rPr lang="it-IT" altLang="it-IT" sz="3300" b="1" dirty="0">
                <a:solidFill>
                  <a:srgbClr val="21449C"/>
                </a:solidFill>
                <a:latin typeface="DecimaWE Rg" panose="02000000000000000000" pitchFamily="2" charset="0"/>
                <a:ea typeface="+mn-ea"/>
                <a:cs typeface="+mn-cs"/>
              </a:rPr>
            </a:br>
            <a:r>
              <a:rPr lang="it-IT" altLang="it-IT" sz="2800" b="1" dirty="0">
                <a:latin typeface="DecimaWE Rg" panose="02000000000000000000" pitchFamily="2" charset="0"/>
                <a:ea typeface="+mn-ea"/>
                <a:cs typeface="+mn-cs"/>
              </a:rPr>
              <a:t>ART. 10 E 11 DEL BANDO</a:t>
            </a:r>
            <a:endParaRPr lang="it-IT" sz="2800" b="1" dirty="0">
              <a:latin typeface="DecimaWE Rg" panose="02000000000000000000" pitchFamily="2" charset="0"/>
              <a:ea typeface="+mn-ea"/>
              <a:cs typeface="+mn-cs"/>
            </a:endParaRPr>
          </a:p>
        </p:txBody>
      </p:sp>
      <p:sp>
        <p:nvSpPr>
          <p:cNvPr id="17411" name="Sottotitolo 2">
            <a:extLst>
              <a:ext uri="{FF2B5EF4-FFF2-40B4-BE49-F238E27FC236}">
                <a16:creationId xmlns:a16="http://schemas.microsoft.com/office/drawing/2014/main" id="{8356347D-29B5-1E5F-BD23-27E9B43C63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3932" y="2276872"/>
            <a:ext cx="8136135" cy="439261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it-IT" altLang="it-IT" sz="1800" b="1" u="sng" dirty="0">
                <a:latin typeface="DecimaWE Rg" panose="02000000000000000000" pitchFamily="2" charset="0"/>
              </a:rPr>
              <a:t>Lo sportello è aperto:</a:t>
            </a:r>
            <a:endParaRPr lang="it-IT" altLang="it-IT" sz="1800" b="1" dirty="0">
              <a:solidFill>
                <a:srgbClr val="000000"/>
              </a:solidFill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1800" dirty="0">
                <a:solidFill>
                  <a:srgbClr val="00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dalle ore 9:00:00 del </a:t>
            </a:r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09 FEBBRAIO 2026 </a:t>
            </a:r>
            <a:r>
              <a:rPr lang="it-IT" altLang="it-IT" sz="1800" dirty="0">
                <a:solidFill>
                  <a:srgbClr val="00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alle ore 13:00:00 del </a:t>
            </a:r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27 FEBBRAIO 2026</a:t>
            </a:r>
            <a:r>
              <a:rPr lang="it-IT" altLang="it-IT" sz="1800" dirty="0">
                <a:solidFill>
                  <a:srgbClr val="FF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t-IT" altLang="it-IT" sz="1800" dirty="0">
              <a:solidFill>
                <a:srgbClr val="FF0000"/>
              </a:solidFill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it-IT" sz="1800" b="1" dirty="0">
                <a:latin typeface="DecimaWE Rg" panose="02000000000000000000" pitchFamily="2" charset="0"/>
              </a:rPr>
              <a:t>MODALITA’: </a:t>
            </a:r>
          </a:p>
          <a:p>
            <a:pPr>
              <a:spcBef>
                <a:spcPts val="0"/>
              </a:spcBef>
            </a:pPr>
            <a:r>
              <a:rPr lang="it-IT" altLang="it-IT" sz="1800" dirty="0">
                <a:latin typeface="DecimaWE Rg" panose="02000000000000000000" pitchFamily="2" charset="0"/>
              </a:rPr>
              <a:t>Istanze On Line (</a:t>
            </a:r>
            <a:r>
              <a:rPr lang="it-IT" altLang="it-IT" sz="1800" b="1" dirty="0">
                <a:latin typeface="DecimaWE Rg" panose="02000000000000000000" pitchFamily="2" charset="0"/>
              </a:rPr>
              <a:t>IOL</a:t>
            </a:r>
            <a:r>
              <a:rPr lang="it-IT" altLang="it-IT" sz="1800" dirty="0">
                <a:latin typeface="DecimaWE Rg" panose="02000000000000000000" pitchFamily="2" charset="0"/>
              </a:rPr>
              <a:t>) con accesso di tipo autenticato </a:t>
            </a:r>
          </a:p>
          <a:p>
            <a:pPr>
              <a:spcBef>
                <a:spcPts val="0"/>
              </a:spcBef>
            </a:pPr>
            <a:r>
              <a:rPr lang="it-IT" altLang="it-IT" sz="1800" dirty="0">
                <a:latin typeface="DecimaWE Rg" panose="02000000000000000000" pitchFamily="2" charset="0"/>
              </a:rPr>
              <a:t>(es. SPID, CIE, CNS, CRS)</a:t>
            </a:r>
            <a:r>
              <a:rPr lang="it-IT" altLang="it-IT" sz="1800" b="1" dirty="0">
                <a:latin typeface="DecimaWE Rg" panose="02000000000000000000" pitchFamily="2" charset="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it-IT" altLang="it-IT" sz="1800" dirty="0">
                <a:latin typeface="DecimaWE Rg" panose="02000000000000000000" pitchFamily="2" charset="0"/>
              </a:rPr>
              <a:t>Si accede dal link presente sul sito istituzionale della Regione www.regione.fvg.it, nella sezione dedicata allo sport e al Bando.</a:t>
            </a:r>
          </a:p>
          <a:p>
            <a:pPr>
              <a:spcBef>
                <a:spcPts val="2400"/>
              </a:spcBef>
            </a:pPr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</a:rPr>
              <a:t>1 SOLA DOMANDA DI CONTRIBUTO</a:t>
            </a:r>
          </a:p>
        </p:txBody>
      </p:sp>
      <p:pic>
        <p:nvPicPr>
          <p:cNvPr id="3" name="Elemento grafico 2" descr="Avviso con riempimento a tinta unita">
            <a:extLst>
              <a:ext uri="{FF2B5EF4-FFF2-40B4-BE49-F238E27FC236}">
                <a16:creationId xmlns:a16="http://schemas.microsoft.com/office/drawing/2014/main" id="{E9462F9B-AB52-E8FA-1097-0CA6285B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6256" y="1543511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7809B-E604-624B-A365-AAA940AC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49292"/>
            <a:ext cx="8352928" cy="1224136"/>
          </a:xfrm>
        </p:spPr>
        <p:txBody>
          <a:bodyPr/>
          <a:lstStyle/>
          <a:p>
            <a:pPr algn="ctr">
              <a:defRPr/>
            </a:pPr>
            <a:r>
              <a:rPr lang="it-IT" sz="32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CAUSE DI INAMMISSIBILITÀ DELLA DOMANDA</a:t>
            </a:r>
            <a:br>
              <a:rPr 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r>
              <a:rPr lang="it-IT" sz="2800" b="1" dirty="0">
                <a:latin typeface="DecimaWE Rg" panose="02000000000000000000" pitchFamily="2" charset="0"/>
                <a:ea typeface="+mn-ea"/>
                <a:cs typeface="+mn-cs"/>
              </a:rPr>
              <a:t>ART. 12 DEL BANDO</a:t>
            </a:r>
            <a:br>
              <a:rPr lang="it-IT" sz="4000" dirty="0"/>
            </a:br>
            <a:endParaRPr lang="it-IT" sz="28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1F81AD-6B11-7977-642D-84B6A617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32856"/>
            <a:ext cx="7543800" cy="40322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inammissibili </a:t>
            </a: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vengono archiviate d’ufficio</a:t>
            </a: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particolare, le domande di contributo:  </a:t>
            </a:r>
          </a:p>
          <a:p>
            <a:pPr algn="just">
              <a:buFont typeface="+mj-lt"/>
              <a:buAutoNum type="alphaLcParenR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presentate da soggetti diversi da quelli individuati dall’articolo 4;</a:t>
            </a:r>
          </a:p>
          <a:p>
            <a:pPr algn="just">
              <a:buFont typeface="+mj-lt"/>
              <a:buAutoNum type="alphaLcParenR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 ad attività non finanziabili ai sensi dell’articolo 5;</a:t>
            </a:r>
          </a:p>
          <a:p>
            <a:pPr algn="just">
              <a:buFont typeface="+mj-lt"/>
              <a:buAutoNum type="alphaLcParenR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recanti una spesa ammissibile inferiore all’importo minimo indicato all’articolo 6, comma 4;</a:t>
            </a:r>
          </a:p>
          <a:p>
            <a:pPr algn="just">
              <a:buFont typeface="+mj-lt"/>
              <a:buAutoNum type="alphaLcParenR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prive delle dichiarazioni di cui all’articolo 10, comma 4 (</a:t>
            </a:r>
            <a:r>
              <a:rPr lang="it-IT" sz="1800" u="sng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DICH. SOSTITUTIVE</a:t>
            </a: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+mj-lt"/>
              <a:buAutoNum type="alphaLcParenR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compilate e presentate con modalità diverse da quelle previste all’articolo 11, comma 1;</a:t>
            </a:r>
          </a:p>
          <a:p>
            <a:pPr algn="just">
              <a:buFont typeface="+mj-lt"/>
              <a:buAutoNum type="alphaLcParenR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presentate dopo la scadenza dei termini di cui all’articolo 11, comma 2;</a:t>
            </a:r>
          </a:p>
          <a:p>
            <a:pPr algn="just">
              <a:buFont typeface="+mj-lt"/>
              <a:buAutoNum type="alphaLcParenR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relativamente alle quali non sia stata prodotta, entro i termini di cui all’articolo 14, comma 2, la documentazione richiesta dal Servizio ai fini istruttori.</a:t>
            </a:r>
            <a:endParaRPr lang="it-IT" sz="1800" b="1" dirty="0">
              <a:latin typeface="DecimaWE Rg" panose="020000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EA2FB-B7DE-EF59-E94D-D3B50F01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827"/>
            <a:ext cx="8229600" cy="864096"/>
          </a:xfrm>
        </p:spPr>
        <p:txBody>
          <a:bodyPr/>
          <a:lstStyle/>
          <a:p>
            <a:pPr algn="ctr">
              <a:defRPr/>
            </a:pPr>
            <a:r>
              <a:rPr 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VALUTAZIONE DELLE DOMANDE</a:t>
            </a:r>
            <a:br>
              <a:rPr 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</a:br>
            <a:r>
              <a:rPr lang="it-IT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ART. 14 DEL BANDO</a:t>
            </a:r>
          </a:p>
        </p:txBody>
      </p:sp>
      <p:sp>
        <p:nvSpPr>
          <p:cNvPr id="19459" name="Segnaposto contenuto 2">
            <a:extLst>
              <a:ext uri="{FF2B5EF4-FFF2-40B4-BE49-F238E27FC236}">
                <a16:creationId xmlns:a16="http://schemas.microsoft.com/office/drawing/2014/main" id="{8BBEAFAF-38F2-87B3-007A-55AC4AD1E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100" y="1969647"/>
            <a:ext cx="7543800" cy="4895850"/>
          </a:xfrm>
        </p:spPr>
        <p:txBody>
          <a:bodyPr/>
          <a:lstStyle/>
          <a:p>
            <a:pPr algn="just">
              <a:defRPr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VERIFICA DELLA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COMPLETEZZA E REGOLARITA’ FORMALE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DELLE DOMANDE;</a:t>
            </a:r>
          </a:p>
          <a:p>
            <a:pPr algn="just">
              <a:defRPr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VERIFICA DEI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REQUISITI SOGGETTIVI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DI AMMISSIBILITA’ (CHI PUO’ FARE DOMANDA);</a:t>
            </a:r>
          </a:p>
          <a:p>
            <a:pPr algn="just">
              <a:defRPr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VERIFICA DEI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REQUISITI OGGETTIVI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DI AMMISSIBILITA’ (L’ATTIVITA’ FINANZIABILE);</a:t>
            </a:r>
          </a:p>
          <a:p>
            <a:pPr>
              <a:defRPr/>
            </a:pP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AMMISSIBILITA’ DELLE SPESE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(RISPETTO DEI LIMITI);</a:t>
            </a:r>
          </a:p>
          <a:p>
            <a:pPr>
              <a:defRPr/>
            </a:pP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ASSEGNAZIONE DEL PUNTEGGIO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SULLA BASE DI QUANTO INDICATO NEL QUADRO H DELLA DOMANDA (RIF. TABELLA DEI PUNTEGGI).</a:t>
            </a:r>
          </a:p>
          <a:p>
            <a:pPr marL="0" indent="0" algn="ctr">
              <a:buFontTx/>
              <a:buNone/>
              <a:defRPr/>
            </a:pPr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</a:rPr>
              <a:t>ATTENZIONE!</a:t>
            </a:r>
          </a:p>
          <a:p>
            <a:pPr marL="0" indent="0" algn="just">
              <a:buFontTx/>
              <a:buNone/>
              <a:defRPr/>
            </a:pPr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</a:rPr>
              <a:t>Qualora nella domanda non siano indicati tutti gli elementi necessari per l’attribuzione del punteggio di uno o più criteri non verrà richiesta alcuna integrazione alla domanda e non verrà assegnato alcun punteggio in relazione a tale criterio.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1410744-2E1D-7091-0793-825663606E25}"/>
              </a:ext>
            </a:extLst>
          </p:cNvPr>
          <p:cNvSpPr txBox="1">
            <a:spLocks/>
          </p:cNvSpPr>
          <p:nvPr/>
        </p:nvSpPr>
        <p:spPr bwMode="auto">
          <a:xfrm>
            <a:off x="2627784" y="851077"/>
            <a:ext cx="6317276" cy="25922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alt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APPROVAZIONE DELLA GRADUATORIA:</a:t>
            </a:r>
          </a:p>
          <a:p>
            <a:pPr>
              <a:defRPr/>
            </a:pPr>
            <a:r>
              <a:rPr lang="it-IT" altLang="it-IT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ENTRO </a:t>
            </a:r>
            <a:r>
              <a:rPr lang="it-IT" altLang="it-IT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60 GIORNI </a:t>
            </a:r>
            <a:r>
              <a:rPr lang="it-IT" altLang="it-IT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DAL </a:t>
            </a:r>
          </a:p>
          <a:p>
            <a:pPr>
              <a:defRPr/>
            </a:pPr>
            <a:r>
              <a:rPr lang="it-IT" altLang="it-IT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27 FEBBRAIO 2026</a:t>
            </a:r>
            <a:endParaRPr lang="it-IT" alt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cimaWE Rg" panose="02000000000000000000" pitchFamily="2" charset="0"/>
            </a:endParaRPr>
          </a:p>
          <a:p>
            <a:pPr>
              <a:defRPr/>
            </a:pPr>
            <a:endParaRPr lang="it-IT" altLang="it-IT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6387" name="Sottotitolo 2">
            <a:extLst>
              <a:ext uri="{FF2B5EF4-FFF2-40B4-BE49-F238E27FC236}">
                <a16:creationId xmlns:a16="http://schemas.microsoft.com/office/drawing/2014/main" id="{39172A0A-DD5E-F0E1-E7EA-AACD3FD9F8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6587" y="3429000"/>
            <a:ext cx="8183885" cy="3009602"/>
          </a:xfrm>
        </p:spPr>
        <p:txBody>
          <a:bodyPr/>
          <a:lstStyle/>
          <a:p>
            <a:pPr algn="just">
              <a:defRPr/>
            </a:pPr>
            <a:endParaRPr lang="it-IT" altLang="it-IT" sz="500" b="1" dirty="0">
              <a:latin typeface="DecimaWE Rg" panose="02000000000000000000" pitchFamily="2" charset="0"/>
            </a:endParaRPr>
          </a:p>
          <a:p>
            <a:pPr>
              <a:defRPr/>
            </a:pPr>
            <a:r>
              <a:rPr lang="it-IT" altLang="it-IT" sz="32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CONCESSIONE:</a:t>
            </a:r>
          </a:p>
          <a:p>
            <a:pPr>
              <a:spcBef>
                <a:spcPts val="1000"/>
              </a:spcBef>
              <a:defRPr/>
            </a:pPr>
            <a:r>
              <a:rPr lang="it-IT" altLang="it-IT" sz="32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ENTRO </a:t>
            </a:r>
            <a:r>
              <a:rPr lang="it-IT" altLang="it-IT" sz="3200" b="1" kern="1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30 GIORNI </a:t>
            </a:r>
            <a:r>
              <a:rPr lang="it-IT" altLang="it-IT" sz="32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DALLA DATA DI APPROVAZIONE DELLA GRADUATORIA</a:t>
            </a:r>
          </a:p>
          <a:p>
            <a:pPr>
              <a:spcBef>
                <a:spcPts val="1000"/>
              </a:spcBef>
              <a:defRPr/>
            </a:pPr>
            <a:r>
              <a:rPr lang="it-IT" altLang="it-IT" sz="3200" kern="1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I CONTRIBUTI SONO EROGATI IN VIA ANTICIPATA</a:t>
            </a:r>
          </a:p>
        </p:txBody>
      </p:sp>
      <p:grpSp>
        <p:nvGrpSpPr>
          <p:cNvPr id="20484" name="Group 26">
            <a:extLst>
              <a:ext uri="{FF2B5EF4-FFF2-40B4-BE49-F238E27FC236}">
                <a16:creationId xmlns:a16="http://schemas.microsoft.com/office/drawing/2014/main" id="{1E9B9E9B-2364-89CB-388D-102DB035401B}"/>
              </a:ext>
            </a:extLst>
          </p:cNvPr>
          <p:cNvGrpSpPr>
            <a:grpSpLocks/>
          </p:cNvGrpSpPr>
          <p:nvPr/>
        </p:nvGrpSpPr>
        <p:grpSpPr bwMode="auto">
          <a:xfrm>
            <a:off x="921222" y="1124744"/>
            <a:ext cx="1706562" cy="1727200"/>
            <a:chOff x="4301450" y="1345460"/>
            <a:chExt cx="3706131" cy="4352482"/>
          </a:xfrm>
        </p:grpSpPr>
        <p:sp>
          <p:nvSpPr>
            <p:cNvPr id="20485" name="Freeform 6">
              <a:extLst>
                <a:ext uri="{FF2B5EF4-FFF2-40B4-BE49-F238E27FC236}">
                  <a16:creationId xmlns:a16="http://schemas.microsoft.com/office/drawing/2014/main" id="{8D5110C3-A480-662C-A05B-2D5004F0B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576" y="2150644"/>
              <a:ext cx="1805748" cy="3547298"/>
            </a:xfrm>
            <a:custGeom>
              <a:avLst/>
              <a:gdLst>
                <a:gd name="T0" fmla="*/ 2147483646 w 2130"/>
                <a:gd name="T1" fmla="*/ 2147483646 h 4055"/>
                <a:gd name="T2" fmla="*/ 2147483646 w 2130"/>
                <a:gd name="T3" fmla="*/ 2147483646 h 4055"/>
                <a:gd name="T4" fmla="*/ 2147483646 w 2130"/>
                <a:gd name="T5" fmla="*/ 2147483646 h 4055"/>
                <a:gd name="T6" fmla="*/ 2147483646 w 2130"/>
                <a:gd name="T7" fmla="*/ 2147483646 h 4055"/>
                <a:gd name="T8" fmla="*/ 2147483646 w 2130"/>
                <a:gd name="T9" fmla="*/ 2147483646 h 4055"/>
                <a:gd name="T10" fmla="*/ 2147483646 w 2130"/>
                <a:gd name="T11" fmla="*/ 2147483646 h 4055"/>
                <a:gd name="T12" fmla="*/ 2147483646 w 2130"/>
                <a:gd name="T13" fmla="*/ 2147483646 h 4055"/>
                <a:gd name="T14" fmla="*/ 2147483646 w 2130"/>
                <a:gd name="T15" fmla="*/ 2147483646 h 4055"/>
                <a:gd name="T16" fmla="*/ 2147483646 w 2130"/>
                <a:gd name="T17" fmla="*/ 2147483646 h 4055"/>
                <a:gd name="T18" fmla="*/ 2147483646 w 2130"/>
                <a:gd name="T19" fmla="*/ 2147483646 h 4055"/>
                <a:gd name="T20" fmla="*/ 2147483646 w 2130"/>
                <a:gd name="T21" fmla="*/ 2147483646 h 4055"/>
                <a:gd name="T22" fmla="*/ 2147483646 w 2130"/>
                <a:gd name="T23" fmla="*/ 2147483646 h 4055"/>
                <a:gd name="T24" fmla="*/ 2147483646 w 2130"/>
                <a:gd name="T25" fmla="*/ 2147483646 h 4055"/>
                <a:gd name="T26" fmla="*/ 2147483646 w 2130"/>
                <a:gd name="T27" fmla="*/ 2147483646 h 4055"/>
                <a:gd name="T28" fmla="*/ 2147483646 w 2130"/>
                <a:gd name="T29" fmla="*/ 2147483646 h 4055"/>
                <a:gd name="T30" fmla="*/ 2147483646 w 2130"/>
                <a:gd name="T31" fmla="*/ 2147483646 h 4055"/>
                <a:gd name="T32" fmla="*/ 2147483646 w 2130"/>
                <a:gd name="T33" fmla="*/ 2147483646 h 4055"/>
                <a:gd name="T34" fmla="*/ 2147483646 w 2130"/>
                <a:gd name="T35" fmla="*/ 2147483646 h 4055"/>
                <a:gd name="T36" fmla="*/ 2147483646 w 2130"/>
                <a:gd name="T37" fmla="*/ 2147483646 h 4055"/>
                <a:gd name="T38" fmla="*/ 2147483646 w 2130"/>
                <a:gd name="T39" fmla="*/ 2147483646 h 4055"/>
                <a:gd name="T40" fmla="*/ 2147483646 w 2130"/>
                <a:gd name="T41" fmla="*/ 2147483646 h 4055"/>
                <a:gd name="T42" fmla="*/ 2147483646 w 2130"/>
                <a:gd name="T43" fmla="*/ 2147483646 h 4055"/>
                <a:gd name="T44" fmla="*/ 2147483646 w 2130"/>
                <a:gd name="T45" fmla="*/ 2147483646 h 4055"/>
                <a:gd name="T46" fmla="*/ 2147483646 w 2130"/>
                <a:gd name="T47" fmla="*/ 2147483646 h 4055"/>
                <a:gd name="T48" fmla="*/ 2147483646 w 2130"/>
                <a:gd name="T49" fmla="*/ 2147483646 h 4055"/>
                <a:gd name="T50" fmla="*/ 2147483646 w 2130"/>
                <a:gd name="T51" fmla="*/ 2147483646 h 4055"/>
                <a:gd name="T52" fmla="*/ 2147483646 w 2130"/>
                <a:gd name="T53" fmla="*/ 2147483646 h 4055"/>
                <a:gd name="T54" fmla="*/ 2147483646 w 2130"/>
                <a:gd name="T55" fmla="*/ 2147483646 h 4055"/>
                <a:gd name="T56" fmla="*/ 2147483646 w 2130"/>
                <a:gd name="T57" fmla="*/ 2147483646 h 4055"/>
                <a:gd name="T58" fmla="*/ 2147483646 w 2130"/>
                <a:gd name="T59" fmla="*/ 2147483646 h 4055"/>
                <a:gd name="T60" fmla="*/ 2147483646 w 2130"/>
                <a:gd name="T61" fmla="*/ 2147483646 h 4055"/>
                <a:gd name="T62" fmla="*/ 2147483646 w 2130"/>
                <a:gd name="T63" fmla="*/ 2147483646 h 4055"/>
                <a:gd name="T64" fmla="*/ 2147483646 w 2130"/>
                <a:gd name="T65" fmla="*/ 2147483646 h 4055"/>
                <a:gd name="T66" fmla="*/ 2147483646 w 2130"/>
                <a:gd name="T67" fmla="*/ 2147483646 h 4055"/>
                <a:gd name="T68" fmla="*/ 2147483646 w 2130"/>
                <a:gd name="T69" fmla="*/ 2147483646 h 4055"/>
                <a:gd name="T70" fmla="*/ 2147483646 w 2130"/>
                <a:gd name="T71" fmla="*/ 2147483646 h 4055"/>
                <a:gd name="T72" fmla="*/ 2147483646 w 2130"/>
                <a:gd name="T73" fmla="*/ 2147483646 h 4055"/>
                <a:gd name="T74" fmla="*/ 2147483646 w 2130"/>
                <a:gd name="T75" fmla="*/ 2147483646 h 4055"/>
                <a:gd name="T76" fmla="*/ 2147483646 w 2130"/>
                <a:gd name="T77" fmla="*/ 2147483646 h 4055"/>
                <a:gd name="T78" fmla="*/ 2147483646 w 2130"/>
                <a:gd name="T79" fmla="*/ 2147483646 h 4055"/>
                <a:gd name="T80" fmla="*/ 2147483646 w 2130"/>
                <a:gd name="T81" fmla="*/ 2147483646 h 4055"/>
                <a:gd name="T82" fmla="*/ 2147483646 w 2130"/>
                <a:gd name="T83" fmla="*/ 2147483646 h 4055"/>
                <a:gd name="T84" fmla="*/ 2147483646 w 2130"/>
                <a:gd name="T85" fmla="*/ 2147483646 h 4055"/>
                <a:gd name="T86" fmla="*/ 2147483646 w 2130"/>
                <a:gd name="T87" fmla="*/ 2147483646 h 4055"/>
                <a:gd name="T88" fmla="*/ 2147483646 w 2130"/>
                <a:gd name="T89" fmla="*/ 2147483646 h 4055"/>
                <a:gd name="T90" fmla="*/ 2147483646 w 2130"/>
                <a:gd name="T91" fmla="*/ 2147483646 h 4055"/>
                <a:gd name="T92" fmla="*/ 2147483646 w 2130"/>
                <a:gd name="T93" fmla="*/ 2147483646 h 4055"/>
                <a:gd name="T94" fmla="*/ 2147483646 w 2130"/>
                <a:gd name="T95" fmla="*/ 2147483646 h 4055"/>
                <a:gd name="T96" fmla="*/ 2147483646 w 2130"/>
                <a:gd name="T97" fmla="*/ 2147483646 h 4055"/>
                <a:gd name="T98" fmla="*/ 2147483646 w 2130"/>
                <a:gd name="T99" fmla="*/ 2147483646 h 4055"/>
                <a:gd name="T100" fmla="*/ 2147483646 w 2130"/>
                <a:gd name="T101" fmla="*/ 2147483646 h 4055"/>
                <a:gd name="T102" fmla="*/ 2147483646 w 2130"/>
                <a:gd name="T103" fmla="*/ 2147483646 h 4055"/>
                <a:gd name="T104" fmla="*/ 2147483646 w 2130"/>
                <a:gd name="T105" fmla="*/ 2147483646 h 4055"/>
                <a:gd name="T106" fmla="*/ 2147483646 w 2130"/>
                <a:gd name="T107" fmla="*/ 2147483646 h 4055"/>
                <a:gd name="T108" fmla="*/ 2147483646 w 2130"/>
                <a:gd name="T109" fmla="*/ 2147483646 h 4055"/>
                <a:gd name="T110" fmla="*/ 2147483646 w 2130"/>
                <a:gd name="T111" fmla="*/ 2147483646 h 4055"/>
                <a:gd name="T112" fmla="*/ 2147483646 w 2130"/>
                <a:gd name="T113" fmla="*/ 2147483646 h 4055"/>
                <a:gd name="T114" fmla="*/ 2147483646 w 2130"/>
                <a:gd name="T115" fmla="*/ 2147483646 h 4055"/>
                <a:gd name="T116" fmla="*/ 2147483646 w 2130"/>
                <a:gd name="T117" fmla="*/ 2147483646 h 4055"/>
                <a:gd name="T118" fmla="*/ 2147483646 w 2130"/>
                <a:gd name="T119" fmla="*/ 2147483646 h 4055"/>
                <a:gd name="T120" fmla="*/ 2147483646 w 2130"/>
                <a:gd name="T121" fmla="*/ 2147483646 h 4055"/>
                <a:gd name="T122" fmla="*/ 2147483646 w 2130"/>
                <a:gd name="T123" fmla="*/ 2147483646 h 4055"/>
                <a:gd name="T124" fmla="*/ 2147483646 w 2130"/>
                <a:gd name="T125" fmla="*/ 2147483646 h 40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86" name="Freeform 7">
              <a:extLst>
                <a:ext uri="{FF2B5EF4-FFF2-40B4-BE49-F238E27FC236}">
                  <a16:creationId xmlns:a16="http://schemas.microsoft.com/office/drawing/2014/main" id="{8DF0CEE7-F06D-6952-57A9-488B897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973" y="3858847"/>
              <a:ext cx="519218" cy="458782"/>
            </a:xfrm>
            <a:custGeom>
              <a:avLst/>
              <a:gdLst>
                <a:gd name="T0" fmla="*/ 2147483646 w 613"/>
                <a:gd name="T1" fmla="*/ 2147483646 h 525"/>
                <a:gd name="T2" fmla="*/ 2147483646 w 613"/>
                <a:gd name="T3" fmla="*/ 2147483646 h 525"/>
                <a:gd name="T4" fmla="*/ 2147483646 w 613"/>
                <a:gd name="T5" fmla="*/ 2147483646 h 525"/>
                <a:gd name="T6" fmla="*/ 2147483646 w 613"/>
                <a:gd name="T7" fmla="*/ 2147483646 h 525"/>
                <a:gd name="T8" fmla="*/ 2147483646 w 613"/>
                <a:gd name="T9" fmla="*/ 2147483646 h 525"/>
                <a:gd name="T10" fmla="*/ 2147483646 w 613"/>
                <a:gd name="T11" fmla="*/ 2147483646 h 525"/>
                <a:gd name="T12" fmla="*/ 2147483646 w 613"/>
                <a:gd name="T13" fmla="*/ 2147483646 h 525"/>
                <a:gd name="T14" fmla="*/ 2147483646 w 613"/>
                <a:gd name="T15" fmla="*/ 2147483646 h 525"/>
                <a:gd name="T16" fmla="*/ 2147483646 w 613"/>
                <a:gd name="T17" fmla="*/ 2147483646 h 525"/>
                <a:gd name="T18" fmla="*/ 2147483646 w 613"/>
                <a:gd name="T19" fmla="*/ 2147483646 h 525"/>
                <a:gd name="T20" fmla="*/ 2147483646 w 613"/>
                <a:gd name="T21" fmla="*/ 0 h 525"/>
                <a:gd name="T22" fmla="*/ 2147483646 w 613"/>
                <a:gd name="T23" fmla="*/ 2147483646 h 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87" name="Freeform 8">
              <a:extLst>
                <a:ext uri="{FF2B5EF4-FFF2-40B4-BE49-F238E27FC236}">
                  <a16:creationId xmlns:a16="http://schemas.microsoft.com/office/drawing/2014/main" id="{FAA82E5D-8122-09E9-9AEB-D37ADE4C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416" y="1345460"/>
              <a:ext cx="391331" cy="571164"/>
            </a:xfrm>
            <a:custGeom>
              <a:avLst/>
              <a:gdLst>
                <a:gd name="T0" fmla="*/ 2147483646 w 461"/>
                <a:gd name="T1" fmla="*/ 0 h 652"/>
                <a:gd name="T2" fmla="*/ 2147483646 w 461"/>
                <a:gd name="T3" fmla="*/ 2147483646 h 652"/>
                <a:gd name="T4" fmla="*/ 2147483646 w 461"/>
                <a:gd name="T5" fmla="*/ 2147483646 h 652"/>
                <a:gd name="T6" fmla="*/ 2147483646 w 461"/>
                <a:gd name="T7" fmla="*/ 2147483646 h 652"/>
                <a:gd name="T8" fmla="*/ 2147483646 w 461"/>
                <a:gd name="T9" fmla="*/ 2147483646 h 652"/>
                <a:gd name="T10" fmla="*/ 2147483646 w 461"/>
                <a:gd name="T11" fmla="*/ 2147483646 h 652"/>
                <a:gd name="T12" fmla="*/ 2147483646 w 461"/>
                <a:gd name="T13" fmla="*/ 2147483646 h 652"/>
                <a:gd name="T14" fmla="*/ 2147483646 w 461"/>
                <a:gd name="T15" fmla="*/ 2147483646 h 652"/>
                <a:gd name="T16" fmla="*/ 2147483646 w 461"/>
                <a:gd name="T17" fmla="*/ 2147483646 h 652"/>
                <a:gd name="T18" fmla="*/ 2147483646 w 461"/>
                <a:gd name="T19" fmla="*/ 2147483646 h 652"/>
                <a:gd name="T20" fmla="*/ 2147483646 w 461"/>
                <a:gd name="T21" fmla="*/ 2147483646 h 652"/>
                <a:gd name="T22" fmla="*/ 2147483646 w 461"/>
                <a:gd name="T23" fmla="*/ 2147483646 h 652"/>
                <a:gd name="T24" fmla="*/ 2147483646 w 461"/>
                <a:gd name="T25" fmla="*/ 0 h 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88" name="Freeform 9">
              <a:extLst>
                <a:ext uri="{FF2B5EF4-FFF2-40B4-BE49-F238E27FC236}">
                  <a16:creationId xmlns:a16="http://schemas.microsoft.com/office/drawing/2014/main" id="{C5782B8C-D940-6F61-21D2-FD5088B39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747" y="1378514"/>
              <a:ext cx="370870" cy="576453"/>
            </a:xfrm>
            <a:custGeom>
              <a:avLst/>
              <a:gdLst>
                <a:gd name="T0" fmla="*/ 2147483646 w 438"/>
                <a:gd name="T1" fmla="*/ 2147483646 h 660"/>
                <a:gd name="T2" fmla="*/ 2147483646 w 438"/>
                <a:gd name="T3" fmla="*/ 2147483646 h 660"/>
                <a:gd name="T4" fmla="*/ 2147483646 w 438"/>
                <a:gd name="T5" fmla="*/ 2147483646 h 660"/>
                <a:gd name="T6" fmla="*/ 2147483646 w 438"/>
                <a:gd name="T7" fmla="*/ 2147483646 h 660"/>
                <a:gd name="T8" fmla="*/ 2147483646 w 438"/>
                <a:gd name="T9" fmla="*/ 2147483646 h 660"/>
                <a:gd name="T10" fmla="*/ 2147483646 w 438"/>
                <a:gd name="T11" fmla="*/ 2147483646 h 660"/>
                <a:gd name="T12" fmla="*/ 2147483646 w 438"/>
                <a:gd name="T13" fmla="*/ 2147483646 h 660"/>
                <a:gd name="T14" fmla="*/ 2147483646 w 438"/>
                <a:gd name="T15" fmla="*/ 2147483646 h 660"/>
                <a:gd name="T16" fmla="*/ 2147483646 w 438"/>
                <a:gd name="T17" fmla="*/ 2147483646 h 660"/>
                <a:gd name="T18" fmla="*/ 2147483646 w 438"/>
                <a:gd name="T19" fmla="*/ 2147483646 h 660"/>
                <a:gd name="T20" fmla="*/ 2147483646 w 438"/>
                <a:gd name="T21" fmla="*/ 2147483646 h 660"/>
                <a:gd name="T22" fmla="*/ 2147483646 w 438"/>
                <a:gd name="T23" fmla="*/ 2147483646 h 6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89" name="Freeform 10">
              <a:extLst>
                <a:ext uri="{FF2B5EF4-FFF2-40B4-BE49-F238E27FC236}">
                  <a16:creationId xmlns:a16="http://schemas.microsoft.com/office/drawing/2014/main" id="{1130845F-9EE7-20E7-6A7F-087C3307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940" y="3801994"/>
              <a:ext cx="521774" cy="452171"/>
            </a:xfrm>
            <a:custGeom>
              <a:avLst/>
              <a:gdLst>
                <a:gd name="T0" fmla="*/ 2147483646 w 618"/>
                <a:gd name="T1" fmla="*/ 2147483646 h 516"/>
                <a:gd name="T2" fmla="*/ 2147483646 w 618"/>
                <a:gd name="T3" fmla="*/ 2147483646 h 516"/>
                <a:gd name="T4" fmla="*/ 2147483646 w 618"/>
                <a:gd name="T5" fmla="*/ 2147483646 h 516"/>
                <a:gd name="T6" fmla="*/ 2147483646 w 618"/>
                <a:gd name="T7" fmla="*/ 2147483646 h 516"/>
                <a:gd name="T8" fmla="*/ 2147483646 w 618"/>
                <a:gd name="T9" fmla="*/ 2147483646 h 516"/>
                <a:gd name="T10" fmla="*/ 2147483646 w 618"/>
                <a:gd name="T11" fmla="*/ 2147483646 h 516"/>
                <a:gd name="T12" fmla="*/ 2147483646 w 618"/>
                <a:gd name="T13" fmla="*/ 2147483646 h 516"/>
                <a:gd name="T14" fmla="*/ 2147483646 w 618"/>
                <a:gd name="T15" fmla="*/ 2147483646 h 516"/>
                <a:gd name="T16" fmla="*/ 2147483646 w 618"/>
                <a:gd name="T17" fmla="*/ 2147483646 h 516"/>
                <a:gd name="T18" fmla="*/ 2147483646 w 618"/>
                <a:gd name="T19" fmla="*/ 2147483646 h 516"/>
                <a:gd name="T20" fmla="*/ 2147483646 w 618"/>
                <a:gd name="T21" fmla="*/ 2147483646 h 516"/>
                <a:gd name="T22" fmla="*/ 2147483646 w 618"/>
                <a:gd name="T23" fmla="*/ 2147483646 h 5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0" name="Freeform 11">
              <a:extLst>
                <a:ext uri="{FF2B5EF4-FFF2-40B4-BE49-F238E27FC236}">
                  <a16:creationId xmlns:a16="http://schemas.microsoft.com/office/drawing/2014/main" id="{2B13A24D-E7DC-4659-9409-AFAB13DF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845" y="2630579"/>
              <a:ext cx="608736" cy="239308"/>
            </a:xfrm>
            <a:custGeom>
              <a:avLst/>
              <a:gdLst>
                <a:gd name="T0" fmla="*/ 2147483646 w 718"/>
                <a:gd name="T1" fmla="*/ 2147483646 h 273"/>
                <a:gd name="T2" fmla="*/ 2147483646 w 718"/>
                <a:gd name="T3" fmla="*/ 2147483646 h 273"/>
                <a:gd name="T4" fmla="*/ 2147483646 w 718"/>
                <a:gd name="T5" fmla="*/ 2147483646 h 273"/>
                <a:gd name="T6" fmla="*/ 2147483646 w 718"/>
                <a:gd name="T7" fmla="*/ 2147483646 h 273"/>
                <a:gd name="T8" fmla="*/ 2147483646 w 718"/>
                <a:gd name="T9" fmla="*/ 2147483646 h 273"/>
                <a:gd name="T10" fmla="*/ 2147483646 w 718"/>
                <a:gd name="T11" fmla="*/ 2147483646 h 273"/>
                <a:gd name="T12" fmla="*/ 2147483646 w 718"/>
                <a:gd name="T13" fmla="*/ 2147483646 h 273"/>
                <a:gd name="T14" fmla="*/ 2147483646 w 718"/>
                <a:gd name="T15" fmla="*/ 2147483646 h 273"/>
                <a:gd name="T16" fmla="*/ 2147483646 w 718"/>
                <a:gd name="T17" fmla="*/ 2147483646 h 273"/>
                <a:gd name="T18" fmla="*/ 2147483646 w 718"/>
                <a:gd name="T19" fmla="*/ 2147483646 h 273"/>
                <a:gd name="T20" fmla="*/ 2147483646 w 718"/>
                <a:gd name="T21" fmla="*/ 2147483646 h 273"/>
                <a:gd name="T22" fmla="*/ 2147483646 w 718"/>
                <a:gd name="T23" fmla="*/ 2147483646 h 273"/>
                <a:gd name="T24" fmla="*/ 2147483646 w 718"/>
                <a:gd name="T25" fmla="*/ 2147483646 h 2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1" name="Freeform 12">
              <a:extLst>
                <a:ext uri="{FF2B5EF4-FFF2-40B4-BE49-F238E27FC236}">
                  <a16:creationId xmlns:a16="http://schemas.microsoft.com/office/drawing/2014/main" id="{43F43EC8-EB33-4B18-A83F-EE044DC7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450" y="2692720"/>
              <a:ext cx="618968" cy="211542"/>
            </a:xfrm>
            <a:custGeom>
              <a:avLst/>
              <a:gdLst>
                <a:gd name="T0" fmla="*/ 2147483646 w 728"/>
                <a:gd name="T1" fmla="*/ 2147483646 h 242"/>
                <a:gd name="T2" fmla="*/ 2147483646 w 728"/>
                <a:gd name="T3" fmla="*/ 2147483646 h 242"/>
                <a:gd name="T4" fmla="*/ 2147483646 w 728"/>
                <a:gd name="T5" fmla="*/ 2147483646 h 242"/>
                <a:gd name="T6" fmla="*/ 2147483646 w 728"/>
                <a:gd name="T7" fmla="*/ 2147483646 h 242"/>
                <a:gd name="T8" fmla="*/ 2147483646 w 728"/>
                <a:gd name="T9" fmla="*/ 2147483646 h 242"/>
                <a:gd name="T10" fmla="*/ 2147483646 w 728"/>
                <a:gd name="T11" fmla="*/ 2147483646 h 242"/>
                <a:gd name="T12" fmla="*/ 2147483646 w 728"/>
                <a:gd name="T13" fmla="*/ 2147483646 h 242"/>
                <a:gd name="T14" fmla="*/ 2147483646 w 728"/>
                <a:gd name="T15" fmla="*/ 2147483646 h 242"/>
                <a:gd name="T16" fmla="*/ 2147483646 w 728"/>
                <a:gd name="T17" fmla="*/ 2147483646 h 242"/>
                <a:gd name="T18" fmla="*/ 2147483646 w 728"/>
                <a:gd name="T19" fmla="*/ 2147483646 h 242"/>
                <a:gd name="T20" fmla="*/ 2147483646 w 728"/>
                <a:gd name="T21" fmla="*/ 2147483646 h 242"/>
                <a:gd name="T22" fmla="*/ 2147483646 w 728"/>
                <a:gd name="T23" fmla="*/ 2147483646 h 242"/>
                <a:gd name="T24" fmla="*/ 2147483646 w 728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2" name="Freeform 19">
              <a:extLst>
                <a:ext uri="{FF2B5EF4-FFF2-40B4-BE49-F238E27FC236}">
                  <a16:creationId xmlns:a16="http://schemas.microsoft.com/office/drawing/2014/main" id="{BD6E116F-BDC8-6458-B12B-08FE49F0C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559" y="2597526"/>
              <a:ext cx="363196" cy="879223"/>
            </a:xfrm>
            <a:custGeom>
              <a:avLst/>
              <a:gdLst>
                <a:gd name="T0" fmla="*/ 0 w 431"/>
                <a:gd name="T1" fmla="*/ 2147483646 h 1005"/>
                <a:gd name="T2" fmla="*/ 2147483646 w 431"/>
                <a:gd name="T3" fmla="*/ 2147483646 h 1005"/>
                <a:gd name="T4" fmla="*/ 2147483646 w 431"/>
                <a:gd name="T5" fmla="*/ 2147483646 h 1005"/>
                <a:gd name="T6" fmla="*/ 2147483646 w 431"/>
                <a:gd name="T7" fmla="*/ 2147483646 h 1005"/>
                <a:gd name="T8" fmla="*/ 2147483646 w 431"/>
                <a:gd name="T9" fmla="*/ 2147483646 h 1005"/>
                <a:gd name="T10" fmla="*/ 2147483646 w 431"/>
                <a:gd name="T11" fmla="*/ 2147483646 h 1005"/>
                <a:gd name="T12" fmla="*/ 2147483646 w 431"/>
                <a:gd name="T13" fmla="*/ 2147483646 h 1005"/>
                <a:gd name="T14" fmla="*/ 2147483646 w 431"/>
                <a:gd name="T15" fmla="*/ 2147483646 h 1005"/>
                <a:gd name="T16" fmla="*/ 2147483646 w 431"/>
                <a:gd name="T17" fmla="*/ 2147483646 h 1005"/>
                <a:gd name="T18" fmla="*/ 2147483646 w 431"/>
                <a:gd name="T19" fmla="*/ 2147483646 h 1005"/>
                <a:gd name="T20" fmla="*/ 2147483646 w 431"/>
                <a:gd name="T21" fmla="*/ 2147483646 h 1005"/>
                <a:gd name="T22" fmla="*/ 2147483646 w 431"/>
                <a:gd name="T23" fmla="*/ 2147483646 h 1005"/>
                <a:gd name="T24" fmla="*/ 2147483646 w 431"/>
                <a:gd name="T25" fmla="*/ 2147483646 h 1005"/>
                <a:gd name="T26" fmla="*/ 0 w 431"/>
                <a:gd name="T27" fmla="*/ 2147483646 h 10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245AB-A4A1-9255-A3D1-DF648AFF1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707266"/>
            <a:ext cx="9001000" cy="1368152"/>
          </a:xfrm>
        </p:spPr>
        <p:txBody>
          <a:bodyPr/>
          <a:lstStyle/>
          <a:p>
            <a:pPr>
              <a:defRPr/>
            </a:pPr>
            <a:br>
              <a:rPr lang="it-IT" sz="2500" b="1" dirty="0">
                <a:solidFill>
                  <a:srgbClr val="21449C"/>
                </a:solidFill>
                <a:latin typeface="DecimaWE Rg" panose="02000000000000000000" pitchFamily="2" charset="0"/>
              </a:rPr>
            </a:br>
            <a:br>
              <a:rPr lang="it-IT" sz="2500" b="1" dirty="0">
                <a:solidFill>
                  <a:srgbClr val="21449C"/>
                </a:solidFill>
                <a:latin typeface="DecimaWE Rg" panose="02000000000000000000" pitchFamily="2" charset="0"/>
              </a:rPr>
            </a:br>
            <a:r>
              <a:rPr lang="it-IT" sz="32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RENDICONTAZIONE</a:t>
            </a:r>
            <a:br>
              <a:rPr 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</a:br>
            <a:r>
              <a:rPr lang="it-IT" sz="2800" b="1" dirty="0">
                <a:latin typeface="DecimaWE Rg" panose="02000000000000000000" pitchFamily="2" charset="0"/>
                <a:ea typeface="+mn-ea"/>
                <a:cs typeface="+mn-cs"/>
              </a:rPr>
              <a:t>ART. 18 E 19 DEL BANDO</a:t>
            </a:r>
            <a:br>
              <a:rPr lang="it-IT" sz="24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500" dirty="0"/>
          </a:p>
        </p:txBody>
      </p:sp>
      <p:sp>
        <p:nvSpPr>
          <p:cNvPr id="21507" name="Sottotitolo 2">
            <a:extLst>
              <a:ext uri="{FF2B5EF4-FFF2-40B4-BE49-F238E27FC236}">
                <a16:creationId xmlns:a16="http://schemas.microsoft.com/office/drawing/2014/main" id="{26CF45AE-781F-0FAD-5F1F-55396D9A1A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7315" y="1628800"/>
            <a:ext cx="8353425" cy="5040313"/>
          </a:xfrm>
        </p:spPr>
        <p:txBody>
          <a:bodyPr/>
          <a:lstStyle/>
          <a:p>
            <a:pPr algn="just"/>
            <a:r>
              <a:rPr lang="it-IT" altLang="it-IT" sz="1800" dirty="0">
                <a:latin typeface="DecimaWE Rg" panose="02000000000000000000" pitchFamily="2" charset="0"/>
              </a:rPr>
              <a:t>-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redatta su modello approvato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dalla RFVG e scaricabile dal sito internet, sezione sport;</a:t>
            </a: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</a:rPr>
              <a:t>-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per un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importo non inferiore alla spesa ammessa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come indicata nella graduatoria;</a:t>
            </a: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in coerenza con le singole spese ammissibili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previste e indicate all’atto della domanda;</a:t>
            </a: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</a:rPr>
              <a:t>-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entro il 30 aprile 2027 a mezzo PEC.</a:t>
            </a:r>
          </a:p>
          <a:p>
            <a:pPr algn="just"/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ATTENZIONE!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I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rimborsi spese di cui all’articolo 6, comma 2, lettera c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sono comprovati da una </a:t>
            </a:r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dichiarazione sostitutiva di atto di notorietà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, ai sensi dell’articolo 47 del decreto del presidente della Repubblica 445/2000, attestante i dati relativi al soggetto rimborsato e la causa e la data dello spostamento cui si riferisce il rimborso.</a:t>
            </a:r>
          </a:p>
          <a:p>
            <a:pPr algn="just"/>
            <a:endParaRPr lang="it-IT" altLang="it-IT" sz="1800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it-IT" altLang="it-IT" sz="1800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1800" b="1" dirty="0">
                <a:solidFill>
                  <a:srgbClr val="FF0000"/>
                </a:solidFill>
                <a:latin typeface="DecimaWE Rg" panose="02000000000000000000" pitchFamily="2" charset="0"/>
                <a:cs typeface="Times New Roman" panose="02020603050405020304" pitchFamily="18" charset="0"/>
              </a:rPr>
              <a:t>NON È DEDUCIBILE A RENDICONTO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la documentazione inerente rapporti giuridici instaurati a qualunque titolo tra il soggetto emittente il documento di cui al comma 3, lettera a) e amministratori, coniugi, parenti e affini sino al secondo grado secondo quanto previsto dall’articolo 31 della L.R. 7/2000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per gli importi che superano il 20 per cento del contributo concesso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, in ottemperanza a quanto stabilito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dall’articolo 5, comma 35 della L.R. 18/2025.</a:t>
            </a:r>
          </a:p>
          <a:p>
            <a:pPr algn="just"/>
            <a:endParaRPr lang="it-IT" altLang="it-IT" sz="1800" b="1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it-IT" altLang="it-IT" sz="1800" b="1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Elemento grafico 2" descr="Avviso con riempimento a tinta unita">
            <a:extLst>
              <a:ext uri="{FF2B5EF4-FFF2-40B4-BE49-F238E27FC236}">
                <a16:creationId xmlns:a16="http://schemas.microsoft.com/office/drawing/2014/main" id="{B070DB2A-1526-ED9C-26D9-8C14A114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400506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FE26538F-2E41-C9F0-EB6A-8AF4A4AFAF3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74675" y="1052736"/>
            <a:ext cx="8456612" cy="7207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sz="3200" b="1" kern="1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ATTENZIONE!!!</a:t>
            </a:r>
            <a:endParaRPr lang="it-IT" altLang="it-IT" sz="3200" b="1" dirty="0">
              <a:solidFill>
                <a:srgbClr val="FF0000"/>
              </a:solidFill>
              <a:latin typeface="DecimaWE Rg" panose="02000000000000000000" pitchFamily="2" charset="0"/>
            </a:endParaRPr>
          </a:p>
        </p:txBody>
      </p:sp>
      <p:sp>
        <p:nvSpPr>
          <p:cNvPr id="22531" name="Sottotitolo 2">
            <a:extLst>
              <a:ext uri="{FF2B5EF4-FFF2-40B4-BE49-F238E27FC236}">
                <a16:creationId xmlns:a16="http://schemas.microsoft.com/office/drawing/2014/main" id="{A0376084-754A-3BF1-078F-8D9F5F3920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4675" y="1628775"/>
            <a:ext cx="8385175" cy="4486275"/>
          </a:xfrm>
        </p:spPr>
        <p:txBody>
          <a:bodyPr/>
          <a:lstStyle/>
          <a:p>
            <a:pPr algn="just">
              <a:spcBef>
                <a:spcPct val="0"/>
              </a:spcBef>
            </a:pPr>
            <a:endParaRPr lang="it-IT" altLang="it-IT" sz="1800" dirty="0">
              <a:latin typeface="DecimaWE Rg" panose="02000000000000000000" pitchFamily="2" charset="0"/>
            </a:endParaRPr>
          </a:p>
          <a:p>
            <a:pPr algn="just">
              <a:spcBef>
                <a:spcPct val="0"/>
              </a:spcBef>
            </a:pPr>
            <a:r>
              <a:rPr lang="it-IT" altLang="it-IT" sz="1800" dirty="0">
                <a:latin typeface="DecimaWE Rg" panose="02000000000000000000" pitchFamily="2" charset="0"/>
              </a:rPr>
              <a:t>in fase di rendicontazione da ricordare:</a:t>
            </a:r>
          </a:p>
          <a:p>
            <a:pPr algn="just">
              <a:spcBef>
                <a:spcPct val="0"/>
              </a:spcBef>
            </a:pPr>
            <a:endParaRPr lang="it-IT" altLang="it-IT" sz="1800" dirty="0">
              <a:solidFill>
                <a:srgbClr val="21449C"/>
              </a:solidFill>
              <a:latin typeface="DecimaWE Rg" panose="02000000000000000000" pitchFamily="2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Il contributo concesso non può superare:</a:t>
            </a:r>
          </a:p>
          <a:p>
            <a:pPr algn="just">
              <a:spcBef>
                <a:spcPct val="0"/>
              </a:spcBef>
            </a:pP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a) il 100% della spesa ammessa a rendicontazione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come definita dall’articolo 3, comma 1 lettera e),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per i casi di cui all’articolo 8, comma 1, lettera a);</a:t>
            </a:r>
          </a:p>
          <a:p>
            <a:pPr algn="just">
              <a:spcBef>
                <a:spcPct val="0"/>
              </a:spcBef>
            </a:pP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b) l’80% della spesa ammessa a rendicontazione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come definita dall’articolo 3, comma 1 lettera e)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 per i casi di cui all’articolo 8, comma 1, lettera b);</a:t>
            </a:r>
          </a:p>
          <a:p>
            <a:pPr algn="just">
              <a:spcBef>
                <a:spcPct val="0"/>
              </a:spcBef>
            </a:pPr>
            <a:endParaRPr lang="it-IT" altLang="it-IT" sz="1800" dirty="0">
              <a:solidFill>
                <a:srgbClr val="21449C"/>
              </a:solidFill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Il contributo concesso è proporzionalmente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rideterminato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 qualora in sede di rendicontazione:</a:t>
            </a:r>
          </a:p>
          <a:p>
            <a:pPr algn="just">
              <a:spcBef>
                <a:spcPts val="1200"/>
              </a:spcBef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l’importo delle spese ammesse a rendicontazione sia inferiore all’ammontare della spesa ammessa indicata in graduatoria. </a:t>
            </a:r>
          </a:p>
          <a:p>
            <a:pPr algn="just">
              <a:spcBef>
                <a:spcPts val="1200"/>
              </a:spcBef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la sommatoria delle entrate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it-IT" altLang="it-IT" sz="1800" i="1" dirty="0">
                <a:latin typeface="DecimaWE Rg" panose="02000000000000000000" pitchFamily="2" charset="0"/>
                <a:cs typeface="Times New Roman" panose="02020603050405020304" pitchFamily="18" charset="0"/>
              </a:rPr>
              <a:t>compreso il contributo regionale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concesso ai sensi del presente Bando,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supera l’ammontare dei costi effettivamente sostenuti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dal beneficiario per lo svolgimento dell’attività oggetto del contributo medesimo.</a:t>
            </a:r>
          </a:p>
          <a:p>
            <a:pPr algn="just">
              <a:spcBef>
                <a:spcPct val="0"/>
              </a:spcBef>
            </a:pPr>
            <a:endParaRPr lang="it-IT" altLang="it-IT" sz="2000" dirty="0">
              <a:solidFill>
                <a:srgbClr val="21449C"/>
              </a:solidFill>
              <a:latin typeface="DecimaWE Rg" panose="020000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69D37728-D622-FFA7-5141-A17B8D44A0E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03237" y="908720"/>
            <a:ext cx="8456613" cy="10080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sz="32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REVOCA</a:t>
            </a:r>
            <a:br>
              <a:rPr lang="it-IT" alt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</a:br>
            <a:r>
              <a:rPr lang="it-IT" altLang="it-IT" sz="2800" b="1" dirty="0">
                <a:latin typeface="DecimaWE Rg" panose="02000000000000000000" pitchFamily="2" charset="0"/>
                <a:ea typeface="+mn-ea"/>
                <a:cs typeface="+mn-cs"/>
              </a:rPr>
              <a:t>ART. 24 DEL BANDO</a:t>
            </a:r>
          </a:p>
        </p:txBody>
      </p:sp>
      <p:sp>
        <p:nvSpPr>
          <p:cNvPr id="17411" name="Sottotitolo 2">
            <a:extLst>
              <a:ext uri="{FF2B5EF4-FFF2-40B4-BE49-F238E27FC236}">
                <a16:creationId xmlns:a16="http://schemas.microsoft.com/office/drawing/2014/main" id="{494F69B8-9239-0BE7-9ADD-8DB194E62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955" y="1916807"/>
            <a:ext cx="8385175" cy="4702175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contributo è revocato, in particolare, nei seguenti casi:</a:t>
            </a:r>
          </a:p>
          <a:p>
            <a:pPr algn="just"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rinuncia del beneficiario;</a:t>
            </a:r>
          </a:p>
          <a:p>
            <a:pPr algn="just"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mancato rispetto dei termini perentori </a:t>
            </a: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stabiliti dal presente Bando;</a:t>
            </a:r>
          </a:p>
          <a:p>
            <a:pPr algn="just"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incompleto o insufficiente riscontro alla richiesta di chiarimenti e integrazioni nei termini perentori stabiliti;</a:t>
            </a:r>
          </a:p>
          <a:p>
            <a:pPr algn="just">
              <a:defRPr/>
            </a:pP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accertamento in sede di rendicontazione del verificarsi delle seguenti ipotesi:</a:t>
            </a:r>
          </a:p>
          <a:p>
            <a:pPr algn="just">
              <a:defRPr/>
            </a:pP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1) attività svolta diversa </a:t>
            </a: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quella ammessa a contributo;</a:t>
            </a:r>
          </a:p>
          <a:p>
            <a:pPr algn="just">
              <a:defRPr/>
            </a:pP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2) spesa ammessa a rendicontazione inferiore </a:t>
            </a:r>
            <a:r>
              <a:rPr lang="it-IT" sz="1800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5.000,00 euro per i contributi di cui all’articolo 8, comma 1 lettera a) e 6.250,00 euro per i contributi di cui all’articolo 8, comma 1 lettera b);</a:t>
            </a:r>
          </a:p>
          <a:p>
            <a:pPr algn="just">
              <a:defRPr/>
            </a:pP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3) spesa ammessa a rendicontazione inferiore al 50% del contributo concesso;</a:t>
            </a:r>
          </a:p>
          <a:p>
            <a:pPr algn="just">
              <a:defRPr/>
            </a:pPr>
            <a:r>
              <a:rPr lang="it-IT" sz="1800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4) attività svolta da soggetto diverso dal beneficiario;</a:t>
            </a:r>
          </a:p>
          <a:p>
            <a:pPr algn="just">
              <a:defRPr/>
            </a:pPr>
            <a:r>
              <a:rPr lang="it-IT" sz="1800" dirty="0">
                <a:solidFill>
                  <a:srgbClr val="FF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revoca del contributo </a:t>
            </a:r>
            <a:r>
              <a:rPr lang="it-IT" sz="1800" b="1" dirty="0">
                <a:solidFill>
                  <a:srgbClr val="FF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 la restituzione delle somme </a:t>
            </a:r>
            <a:r>
              <a:rPr lang="it-IT" sz="1800" dirty="0">
                <a:solidFill>
                  <a:srgbClr val="FF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 erogate, </a:t>
            </a:r>
            <a:r>
              <a:rPr lang="it-IT" sz="1800" b="1" dirty="0">
                <a:solidFill>
                  <a:srgbClr val="FF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unitamente agli interessi </a:t>
            </a:r>
            <a:r>
              <a:rPr lang="it-IT" sz="1800" dirty="0">
                <a:solidFill>
                  <a:srgbClr val="FF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calcolati con le modalità di cui all’articolo 49 della legge regionale 7/2000.</a:t>
            </a:r>
          </a:p>
          <a:p>
            <a:pPr algn="just">
              <a:spcBef>
                <a:spcPct val="0"/>
              </a:spcBef>
              <a:defRPr/>
            </a:pPr>
            <a:endParaRPr lang="it-IT" altLang="it-IT" sz="2000" b="1" dirty="0">
              <a:latin typeface="DecimaWE Rg" panose="02000000000000000000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AC9B4D5-A624-BDE9-2A76-A8A89CBC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92" y="620688"/>
            <a:ext cx="5943816" cy="602128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2">
            <a:extLst>
              <a:ext uri="{FF2B5EF4-FFF2-40B4-BE49-F238E27FC236}">
                <a16:creationId xmlns:a16="http://schemas.microsoft.com/office/drawing/2014/main" id="{7B8909B4-6571-9FB5-5C1B-2821184A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980728"/>
            <a:ext cx="82804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it-IT" alt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L’ART. 6 DELLA L.R. 16/2023 E BANDO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FA6D8-17BE-A520-BAD8-A71FE2C7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54550"/>
            <a:ext cx="8007350" cy="302433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marL="0" indent="0" algn="just">
              <a:buFontTx/>
              <a:buNone/>
              <a:defRPr/>
            </a:pPr>
            <a:endParaRPr lang="it-IT" altLang="it-IT" sz="200" b="1" kern="0" dirty="0">
              <a:solidFill>
                <a:srgbClr val="000000"/>
              </a:solidFill>
              <a:latin typeface="DecimaWE Rg"/>
            </a:endParaRPr>
          </a:p>
          <a:p>
            <a:pPr marL="0" indent="0">
              <a:buFontTx/>
              <a:buNone/>
              <a:defRPr/>
            </a:pPr>
            <a:endParaRPr lang="it-IT" sz="2200" kern="0" dirty="0">
              <a:solidFill>
                <a:srgbClr val="000000"/>
              </a:solidFill>
              <a:latin typeface="DecimaWE Rg"/>
            </a:endParaRPr>
          </a:p>
          <a:p>
            <a:pPr marL="0" indent="0">
              <a:buFontTx/>
              <a:buNone/>
              <a:defRPr/>
            </a:pPr>
            <a:endParaRPr lang="it-IT" sz="2200" kern="0" dirty="0">
              <a:solidFill>
                <a:srgbClr val="000000"/>
              </a:solidFill>
              <a:latin typeface="DecimaWE Rg"/>
            </a:endParaRPr>
          </a:p>
          <a:p>
            <a:pPr marL="0" indent="0">
              <a:buFontTx/>
              <a:buNone/>
              <a:defRPr/>
            </a:pPr>
            <a:endParaRPr lang="it-IT" sz="2200" kern="0" dirty="0">
              <a:solidFill>
                <a:srgbClr val="000000"/>
              </a:solidFill>
              <a:latin typeface="DecimaWE Rg"/>
            </a:endParaRPr>
          </a:p>
          <a:p>
            <a:pPr marL="0" indent="0" algn="just">
              <a:buFontTx/>
              <a:buNone/>
              <a:defRPr/>
            </a:pPr>
            <a:r>
              <a:rPr lang="it-IT" sz="2200" kern="0" dirty="0">
                <a:solidFill>
                  <a:srgbClr val="000000"/>
                </a:solidFill>
                <a:latin typeface="DecimaWE Rg"/>
              </a:rPr>
              <a:t>L'Amministrazione regionale è autorizzata a concedere </a:t>
            </a:r>
            <a:r>
              <a:rPr lang="it-IT" sz="2200" i="1" kern="0" dirty="0">
                <a:solidFill>
                  <a:srgbClr val="000000"/>
                </a:solidFill>
                <a:latin typeface="DecimaWE Rg"/>
              </a:rPr>
              <a:t>contributi per la promozione dell'attività sportiva delle associazioni e società sportive senza fini di lucro del territorio regionale affiliate all’Ente Italiano Sport Inclusivi (EISI).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601DEA-F966-F077-716A-F5113CA4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52934"/>
          </a:xfrm>
        </p:spPr>
        <p:txBody>
          <a:bodyPr/>
          <a:lstStyle/>
          <a:p>
            <a:pPr algn="ctr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DOTAZIONE FINANZIARIA 2026</a:t>
            </a: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E32CB3FC-17DC-41BB-6C64-F4B4C46C7A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5656" y="2840223"/>
            <a:ext cx="4491980" cy="214225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it-IT" sz="2800" dirty="0">
                <a:latin typeface="DecimaWE Rg" panose="02000000000000000000" pitchFamily="2" charset="0"/>
              </a:rPr>
              <a:t>PER L’ANNO </a:t>
            </a:r>
            <a:r>
              <a:rPr lang="it-IT" altLang="it-IT" sz="2800" b="1" dirty="0">
                <a:latin typeface="DecimaWE Rg" panose="02000000000000000000" pitchFamily="2" charset="0"/>
              </a:rPr>
              <a:t>2026</a:t>
            </a:r>
            <a:r>
              <a:rPr lang="it-IT" altLang="it-IT" sz="2800" dirty="0">
                <a:latin typeface="DecimaWE Rg" panose="02000000000000000000" pitchFamily="2" charset="0"/>
              </a:rPr>
              <a:t> LA DOTAZIONE FINANZIARIA DISPONIBILE E’ DI:</a:t>
            </a:r>
          </a:p>
          <a:p>
            <a:pPr marL="0" indent="0" algn="ctr">
              <a:buFontTx/>
              <a:buNone/>
            </a:pPr>
            <a:r>
              <a:rPr lang="it-IT" altLang="it-IT" sz="2800" dirty="0">
                <a:latin typeface="DecimaWE Rg" panose="02000000000000000000" pitchFamily="2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DecimaWE Rg" panose="02000000000000000000" pitchFamily="2" charset="0"/>
              </a:rPr>
              <a:t>70.000,00</a:t>
            </a:r>
            <a:r>
              <a:rPr lang="it-IT" altLang="it-IT" sz="2800" dirty="0">
                <a:latin typeface="DecimaWE Rg" panose="02000000000000000000" pitchFamily="2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DecimaWE Rg" panose="02000000000000000000" pitchFamily="2" charset="0"/>
              </a:rPr>
              <a:t>€</a:t>
            </a:r>
          </a:p>
        </p:txBody>
      </p:sp>
      <p:pic>
        <p:nvPicPr>
          <p:cNvPr id="5" name="Elemento grafico 4" descr="Avviso con riempimento a tinta unita">
            <a:extLst>
              <a:ext uri="{FF2B5EF4-FFF2-40B4-BE49-F238E27FC236}">
                <a16:creationId xmlns:a16="http://schemas.microsoft.com/office/drawing/2014/main" id="{9849C4E4-6F1E-7F73-DE91-F22CADAFB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00" y="2996951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ottotitolo 2">
            <a:extLst>
              <a:ext uri="{FF2B5EF4-FFF2-40B4-BE49-F238E27FC236}">
                <a16:creationId xmlns:a16="http://schemas.microsoft.com/office/drawing/2014/main" id="{8CD21791-BB31-713C-2832-64AEA193D2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3568" y="980728"/>
            <a:ext cx="8069262" cy="576064"/>
          </a:xfrm>
        </p:spPr>
        <p:txBody>
          <a:bodyPr/>
          <a:lstStyle/>
          <a:p>
            <a:pPr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REQUISITI SOGGETTIVI</a:t>
            </a:r>
          </a:p>
          <a:p>
            <a:pPr>
              <a:defRPr/>
            </a:pPr>
            <a:endParaRPr lang="it-IT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it-IT" altLang="it-IT" sz="2800" b="1" dirty="0">
                <a:solidFill>
                  <a:srgbClr val="000000"/>
                </a:solidFill>
                <a:latin typeface="DecimaWE Rg"/>
              </a:rPr>
              <a:t>ART. 4 DEL BANDO</a:t>
            </a:r>
          </a:p>
          <a:p>
            <a:pPr algn="l">
              <a:defRPr/>
            </a:pPr>
            <a:r>
              <a:rPr lang="it-IT" altLang="it-IT" sz="1800" dirty="0">
                <a:solidFill>
                  <a:srgbClr val="000000"/>
                </a:solidFill>
                <a:latin typeface="DecimaWE Rg"/>
              </a:rPr>
              <a:t>Possono fare domanda di contributo le associazioni e società sportive: </a:t>
            </a:r>
          </a:p>
          <a:p>
            <a:pPr algn="l">
              <a:spcBef>
                <a:spcPts val="600"/>
              </a:spcBef>
              <a:defRPr/>
            </a:pPr>
            <a:r>
              <a:rPr lang="it-IT" altLang="it-IT" sz="1800" kern="1200" dirty="0">
                <a:ln w="11430"/>
                <a:latin typeface="DecimaWE Rg" panose="02000000000000000000" pitchFamily="2" charset="0"/>
                <a:ea typeface="+mj-ea"/>
                <a:cs typeface="+mj-cs"/>
              </a:rPr>
              <a:t>a) senza fini di lucro e costituite da almeno un anno;</a:t>
            </a:r>
          </a:p>
          <a:p>
            <a:pPr algn="l">
              <a:spcBef>
                <a:spcPts val="600"/>
              </a:spcBef>
              <a:defRPr/>
            </a:pPr>
            <a:r>
              <a:rPr lang="it-IT" altLang="it-IT" sz="1800" kern="1200" dirty="0">
                <a:ln w="11430"/>
                <a:latin typeface="DecimaWE Rg" panose="02000000000000000000" pitchFamily="2" charset="0"/>
                <a:ea typeface="+mj-ea"/>
                <a:cs typeface="+mj-cs"/>
              </a:rPr>
              <a:t>b) affiliate all’ Ente Italiano Sport Inclusivi (EISI) </a:t>
            </a:r>
          </a:p>
          <a:p>
            <a:pPr algn="l">
              <a:spcBef>
                <a:spcPts val="600"/>
              </a:spcBef>
              <a:defRPr/>
            </a:pPr>
            <a:r>
              <a:rPr lang="it-IT" altLang="it-IT" sz="1800" kern="1200" dirty="0">
                <a:ln w="11430"/>
                <a:latin typeface="DecimaWE Rg" panose="02000000000000000000" pitchFamily="2" charset="0"/>
                <a:ea typeface="+mj-ea"/>
                <a:cs typeface="+mj-cs"/>
              </a:rPr>
              <a:t>c) iscritte al Registro nazionale delle attività sportive dilettantistiche di cui al decreto legislativo 28 febbraio 2021, n. 39 (Attuazione dell’articolo 8 della legge 8 agosto 2019, n. 86 recante semplificazione di adempimenti relativi agli organismi sportivi);</a:t>
            </a:r>
          </a:p>
          <a:p>
            <a:pPr algn="l">
              <a:spcBef>
                <a:spcPts val="600"/>
              </a:spcBef>
              <a:defRPr/>
            </a:pPr>
            <a:r>
              <a:rPr lang="it-IT" altLang="it-IT" sz="1800" kern="1200" dirty="0">
                <a:ln w="11430"/>
                <a:latin typeface="DecimaWE Rg" panose="02000000000000000000" pitchFamily="2" charset="0"/>
                <a:ea typeface="+mj-ea"/>
                <a:cs typeface="+mj-cs"/>
              </a:rPr>
              <a:t>d) con sede operativa in Friuli Venezia Giulia;</a:t>
            </a:r>
            <a:endParaRPr lang="it-IT" altLang="it-IT" sz="2800" b="1" dirty="0">
              <a:solidFill>
                <a:srgbClr val="FF0000"/>
              </a:solidFill>
              <a:latin typeface="DecimaWE Rg"/>
            </a:endParaRPr>
          </a:p>
          <a:p>
            <a:pPr>
              <a:spcBef>
                <a:spcPts val="600"/>
              </a:spcBef>
              <a:defRPr/>
            </a:pPr>
            <a:r>
              <a:rPr lang="it-IT" altLang="it-IT" sz="2800" b="1" dirty="0">
                <a:solidFill>
                  <a:srgbClr val="FF0000"/>
                </a:solidFill>
                <a:latin typeface="DecimaWE Rg"/>
              </a:rPr>
              <a:t>ATTENZIONE! </a:t>
            </a:r>
          </a:p>
          <a:p>
            <a:pPr>
              <a:defRPr/>
            </a:pPr>
            <a:r>
              <a:rPr lang="it-IT" altLang="it-IT" sz="1800" b="1" kern="1200" dirty="0">
                <a:ln w="11430"/>
                <a:latin typeface="DecimaWE Rg" panose="02000000000000000000" pitchFamily="2" charset="0"/>
                <a:ea typeface="+mj-ea"/>
                <a:cs typeface="+mj-cs"/>
              </a:rPr>
              <a:t>I REQUISITI SOGGETTIVI DEVONO SUSSISTERE ALLA DATA DI </a:t>
            </a:r>
          </a:p>
          <a:p>
            <a:pPr>
              <a:defRPr/>
            </a:pPr>
            <a:r>
              <a:rPr lang="it-IT" altLang="it-IT" sz="1800" b="1" kern="1200" dirty="0">
                <a:ln w="11430"/>
                <a:latin typeface="DecimaWE Rg" panose="02000000000000000000" pitchFamily="2" charset="0"/>
                <a:ea typeface="+mj-ea"/>
                <a:cs typeface="+mj-cs"/>
              </a:rPr>
              <a:t>PRESENTAZIONE DELLA DOMANDA. </a:t>
            </a:r>
          </a:p>
          <a:p>
            <a:pPr algn="l">
              <a:defRPr/>
            </a:pPr>
            <a:endParaRPr lang="it-IT" altLang="it-IT" sz="1000" b="1" dirty="0">
              <a:solidFill>
                <a:srgbClr val="000000"/>
              </a:solidFill>
              <a:latin typeface="DecimaWE Rg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FF22-7C21-B9BD-79B4-9CC240C2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/>
          <a:lstStyle/>
          <a:p>
            <a:pPr algn="ctr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ATTIVITA’ FINANZIABILE</a:t>
            </a:r>
            <a:br>
              <a:rPr lang="it-IT" sz="5400" b="1" kern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800" b="1" dirty="0">
                <a:solidFill>
                  <a:srgbClr val="000000"/>
                </a:solidFill>
                <a:latin typeface="DecimaWE Rg" panose="02000000000000000000" pitchFamily="2" charset="0"/>
                <a:ea typeface="+mn-ea"/>
                <a:cs typeface="+mn-cs"/>
              </a:rPr>
              <a:t>ART. 5 DEL BANDO</a:t>
            </a:r>
          </a:p>
        </p:txBody>
      </p:sp>
      <p:sp>
        <p:nvSpPr>
          <p:cNvPr id="10243" name="Segnaposto contenuto 2">
            <a:extLst>
              <a:ext uri="{FF2B5EF4-FFF2-40B4-BE49-F238E27FC236}">
                <a16:creationId xmlns:a16="http://schemas.microsoft.com/office/drawing/2014/main" id="{D1ED1316-C029-CC70-AE30-7535DC235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100" y="2132856"/>
            <a:ext cx="7543800" cy="439261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È finanziabile l’attività sportiva inerente:</a:t>
            </a:r>
          </a:p>
          <a:p>
            <a:pPr marL="457200" indent="-457200" algn="just">
              <a:buFontTx/>
              <a:buAutoNum type="alphaLcParenR"/>
              <a:defRPr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attività di preparazione atletica, allenamenti;</a:t>
            </a:r>
          </a:p>
          <a:p>
            <a:pPr marL="457200" indent="-457200" algn="just">
              <a:buFontTx/>
              <a:buAutoNum type="alphaLcParenR"/>
              <a:defRPr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partecipazione a campionati, coppe e tornei regionali, nazionali e internazionali; </a:t>
            </a:r>
          </a:p>
          <a:p>
            <a:pPr marL="457200" indent="-457200" algn="just">
              <a:buFontTx/>
              <a:buAutoNum type="alphaLcParenR"/>
              <a:defRPr/>
            </a:pP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attività sportiva di base.</a:t>
            </a:r>
          </a:p>
          <a:p>
            <a:pPr marL="0" indent="0" algn="just">
              <a:buNone/>
              <a:defRPr/>
            </a:pPr>
            <a:endParaRPr lang="it-IT" altLang="it-IT" sz="1800" b="1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Attività sportiva di base </a:t>
            </a:r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= corsi di avviamento e promozione della pratica sportiva inclusiva (art. 3, c. 1, lett. f))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2743C01-1BAA-C204-B995-DC249E33FB0C}"/>
              </a:ext>
            </a:extLst>
          </p:cNvPr>
          <p:cNvSpPr/>
          <p:nvPr/>
        </p:nvSpPr>
        <p:spPr>
          <a:xfrm>
            <a:off x="684213" y="476672"/>
            <a:ext cx="784822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j-ea"/>
                <a:cs typeface="+mj-cs"/>
              </a:rPr>
              <a:t>SPESE AMMISSIBILI</a:t>
            </a:r>
          </a:p>
          <a:p>
            <a:pPr algn="ctr">
              <a:defRPr/>
            </a:pPr>
            <a:r>
              <a:rPr lang="it-IT" altLang="it-IT" sz="2800" b="1" kern="0" dirty="0">
                <a:solidFill>
                  <a:srgbClr val="000000"/>
                </a:solidFill>
                <a:latin typeface="DecimaWE Rg" panose="02000000000000000000" pitchFamily="2" charset="0"/>
              </a:rPr>
              <a:t>ART. 6 DEL BANDO</a:t>
            </a:r>
          </a:p>
          <a:p>
            <a:pPr algn="ctr">
              <a:defRPr/>
            </a:pPr>
            <a:endParaRPr lang="it-IT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46D1C7-ADDC-5768-83F0-F7A63B48AA78}"/>
              </a:ext>
            </a:extLst>
          </p:cNvPr>
          <p:cNvSpPr txBox="1">
            <a:spLocks noChangeArrowheads="1"/>
          </p:cNvSpPr>
          <p:nvPr/>
        </p:nvSpPr>
        <p:spPr>
          <a:xfrm>
            <a:off x="5003800" y="1628775"/>
            <a:ext cx="3744913" cy="3451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it-IT" altLang="it-IT" sz="2000" kern="0" dirty="0">
              <a:latin typeface="DecimaWE Rg" panose="02000000000000000000" pitchFamily="2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38314A3-0DB4-2A82-E5A5-3910EE30F126}"/>
              </a:ext>
            </a:extLst>
          </p:cNvPr>
          <p:cNvSpPr txBox="1">
            <a:spLocks/>
          </p:cNvSpPr>
          <p:nvPr/>
        </p:nvSpPr>
        <p:spPr>
          <a:xfrm>
            <a:off x="611188" y="1000125"/>
            <a:ext cx="7705725" cy="431800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it-IT" altLang="it-IT" sz="2800" b="1" kern="0" dirty="0">
              <a:latin typeface="DecimaWE Rg" panose="020000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3AF56C-3B1D-17EB-7EF3-C2C703704613}"/>
              </a:ext>
            </a:extLst>
          </p:cNvPr>
          <p:cNvSpPr txBox="1"/>
          <p:nvPr/>
        </p:nvSpPr>
        <p:spPr>
          <a:xfrm>
            <a:off x="1008063" y="2281238"/>
            <a:ext cx="76327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DecimaWE Rg" panose="02000000000000000000" pitchFamily="2" charset="0"/>
              </a:rPr>
              <a:t>Sono ammissibili a contributo le spese relative all’attività che rispettano i seguenti </a:t>
            </a:r>
            <a:r>
              <a:rPr lang="it-IT" b="1" dirty="0">
                <a:latin typeface="DecimaWE Rg" panose="02000000000000000000" pitchFamily="2" charset="0"/>
              </a:rPr>
              <a:t>principi</a:t>
            </a:r>
            <a:r>
              <a:rPr lang="it-IT" dirty="0">
                <a:latin typeface="DecimaWE Rg" panose="02000000000000000000" pitchFamily="2" charset="0"/>
              </a:rPr>
              <a:t>:</a:t>
            </a:r>
          </a:p>
          <a:p>
            <a:pPr>
              <a:defRPr/>
            </a:pPr>
            <a:endParaRPr lang="it-IT" dirty="0">
              <a:latin typeface="DecimaWE Rg" panose="02000000000000000000" pitchFamily="2" charset="0"/>
            </a:endParaRPr>
          </a:p>
          <a:p>
            <a:pPr>
              <a:defRPr/>
            </a:pPr>
            <a:r>
              <a:rPr lang="it-IT" dirty="0">
                <a:latin typeface="DecimaWE Rg" panose="02000000000000000000" pitchFamily="2" charset="0"/>
              </a:rPr>
              <a:t>a) sono imputabili e pertinenti esclusivamente alla realizzazione dell’attività ammessa a finanziamento;</a:t>
            </a:r>
          </a:p>
          <a:p>
            <a:pPr>
              <a:defRPr/>
            </a:pPr>
            <a:endParaRPr lang="it-IT" dirty="0">
              <a:latin typeface="DecimaWE Rg" panose="02000000000000000000" pitchFamily="2" charset="0"/>
            </a:endParaRPr>
          </a:p>
          <a:p>
            <a:pPr>
              <a:defRPr/>
            </a:pPr>
            <a:r>
              <a:rPr lang="it-IT" dirty="0">
                <a:latin typeface="DecimaWE Rg" panose="02000000000000000000" pitchFamily="2" charset="0"/>
              </a:rPr>
              <a:t>b) sono sostenute dal beneficiario del contributo;</a:t>
            </a:r>
          </a:p>
          <a:p>
            <a:pPr>
              <a:defRPr/>
            </a:pPr>
            <a:endParaRPr lang="it-IT" dirty="0">
              <a:latin typeface="DecimaWE Rg" panose="02000000000000000000" pitchFamily="2" charset="0"/>
            </a:endParaRPr>
          </a:p>
          <a:p>
            <a:pPr>
              <a:defRPr/>
            </a:pPr>
            <a:r>
              <a:rPr lang="it-IT" dirty="0">
                <a:latin typeface="DecimaWE Rg" panose="02000000000000000000" pitchFamily="2" charset="0"/>
              </a:rPr>
              <a:t>c) sono sostenute dalla data dell’01/01/2026 al 31/12/2026.</a:t>
            </a:r>
          </a:p>
          <a:p>
            <a:pPr>
              <a:defRPr/>
            </a:pPr>
            <a:endParaRPr lang="it-IT" dirty="0">
              <a:latin typeface="DecimaWE Rg" panose="02000000000000000000" pitchFamily="2" charset="0"/>
            </a:endParaRPr>
          </a:p>
          <a:p>
            <a:pPr algn="just">
              <a:defRPr/>
            </a:pPr>
            <a:r>
              <a:rPr lang="it-IT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somma delle spese ritenute ammissibili determina la spesa ammessa; </a:t>
            </a:r>
          </a:p>
          <a:p>
            <a:pPr algn="just">
              <a:defRPr/>
            </a:pPr>
            <a:r>
              <a:rPr lang="it-IT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spesa ammessa</a:t>
            </a:r>
            <a:r>
              <a:rPr lang="it-IT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fissata nel decreto di concessione e </a:t>
            </a:r>
            <a:r>
              <a:rPr lang="it-IT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rileva sia ai fini della quantificazione del contributo</a:t>
            </a:r>
            <a:r>
              <a:rPr lang="it-IT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sia ai fini della </a:t>
            </a:r>
            <a:r>
              <a:rPr lang="it-IT" b="1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rendicontazione </a:t>
            </a:r>
            <a:r>
              <a:rPr lang="it-IT" dirty="0"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dell’attività finanziata.</a:t>
            </a:r>
            <a:endParaRPr lang="it-IT" dirty="0">
              <a:latin typeface="DecimaWE Rg" panose="020000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009C9-F084-6B13-3F56-83B7586E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82154"/>
          </a:xfrm>
        </p:spPr>
        <p:txBody>
          <a:bodyPr/>
          <a:lstStyle/>
          <a:p>
            <a:pPr algn="ctr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SPESE AMMISSIBILI</a:t>
            </a:r>
            <a:br>
              <a:rPr lang="it-IT" sz="3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</a:br>
            <a:r>
              <a:rPr lang="it-IT" altLang="it-IT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ART. 6 DEL BANDO</a:t>
            </a:r>
            <a:br>
              <a:rPr lang="it-IT" altLang="it-IT" sz="1400" b="1" dirty="0">
                <a:solidFill>
                  <a:srgbClr val="000000"/>
                </a:solidFill>
                <a:latin typeface="DecimaWE Rg" panose="02000000000000000000" pitchFamily="2" charset="0"/>
              </a:rPr>
            </a:br>
            <a:endParaRPr lang="it-IT" dirty="0"/>
          </a:p>
        </p:txBody>
      </p:sp>
      <p:pic>
        <p:nvPicPr>
          <p:cNvPr id="3" name="Elemento grafico 2" descr="Avviso con riempimento a tinta unita">
            <a:extLst>
              <a:ext uri="{FF2B5EF4-FFF2-40B4-BE49-F238E27FC236}">
                <a16:creationId xmlns:a16="http://schemas.microsoft.com/office/drawing/2014/main" id="{98CBF23C-C174-7C10-0A18-3103F5E8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9120" y="2996952"/>
            <a:ext cx="1208452" cy="1208452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7B60851-A4DF-B842-EE85-813F5E698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98"/>
          <a:stretch/>
        </p:blipFill>
        <p:spPr>
          <a:xfrm>
            <a:off x="843268" y="1968496"/>
            <a:ext cx="5689784" cy="4473856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2E23F-A117-AA8D-5430-7C1074C8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962"/>
            <a:ext cx="8229600" cy="720080"/>
          </a:xfrm>
        </p:spPr>
        <p:txBody>
          <a:bodyPr/>
          <a:lstStyle/>
          <a:p>
            <a:pPr algn="ctr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  <a:t>SPESE NON AMMISSIBILI</a:t>
            </a:r>
            <a:br>
              <a:rPr lang="it-IT" sz="3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</a:rPr>
            </a:br>
            <a:endParaRPr lang="it-IT" sz="37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cimaWE Rg" panose="02000000000000000000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33DBB-313B-53F6-7B32-1F1A2EF2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240570"/>
            <a:ext cx="7543800" cy="2376859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1800" kern="1200" dirty="0">
                <a:latin typeface="DecimaWE Rg" panose="02000000000000000000" pitchFamily="2" charset="0"/>
              </a:rPr>
              <a:t>Non sono ammissibili a contributo le seguenti spese: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imposta sul valore aggiunto (IVA) quando sia recuperabile dal soggetto richiedente;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doni e liberalità;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compensi ad atleti e dirigenti, fatto salvo i rimborsi spese nei limiti e modalità di cui all’articolo 6, comma 2, lettera c);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spese non riconducibili alle attività di cui all’articolo 5 del presente Bando;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spese per l’acquisto di beni immobili e mobili registrati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ammende, sanzioni, penali ed interessi ad esclusione di quelli di cui all’articolo 6, comma 2, lettera i);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altre spese prive di una specifica destinazione;</a:t>
            </a:r>
          </a:p>
          <a:p>
            <a:pPr lvl="1" algn="just">
              <a:buFont typeface="+mj-lt"/>
              <a:buAutoNum type="alphaLcParenR"/>
              <a:defRPr/>
            </a:pPr>
            <a:r>
              <a:rPr lang="it-IT" sz="1800" kern="1200" dirty="0">
                <a:latin typeface="DecimaWE Rg" panose="02000000000000000000" pitchFamily="2" charset="0"/>
                <a:ea typeface="+mn-ea"/>
                <a:cs typeface="+mn-cs"/>
              </a:rPr>
              <a:t>imposte e tasse diverse da quelle di cui all’articolo 6, comma 2, lettera h).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6469A-5CFB-9E9E-433D-A555403BA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800943"/>
            <a:ext cx="8426450" cy="792063"/>
          </a:xfrm>
        </p:spPr>
        <p:txBody>
          <a:bodyPr/>
          <a:lstStyle/>
          <a:p>
            <a:pPr>
              <a:defRPr/>
            </a:pPr>
            <a:br>
              <a:rPr lang="it-IT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</a:br>
            <a:r>
              <a:rPr lang="it-IT" sz="32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imaWE Rg" panose="02000000000000000000" pitchFamily="2" charset="0"/>
                <a:ea typeface="+mn-ea"/>
                <a:cs typeface="+mn-cs"/>
              </a:rPr>
              <a:t>LIMITI </a:t>
            </a:r>
            <a:endParaRPr lang="it-IT" sz="3200" b="1" dirty="0">
              <a:latin typeface="DecimaWE Rg" panose="02000000000000000000" pitchFamily="2" charset="0"/>
            </a:endParaRP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B9EC55FD-9B12-7E7F-E645-0873ACE36C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559" y="1196974"/>
            <a:ext cx="8173665" cy="5256213"/>
          </a:xfrm>
        </p:spPr>
        <p:txBody>
          <a:bodyPr/>
          <a:lstStyle/>
          <a:p>
            <a:endParaRPr lang="it-IT" altLang="it-IT" sz="2300" dirty="0">
              <a:latin typeface="DecimaWE Rg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it-IT" altLang="it-IT" sz="2800" b="1" dirty="0">
                <a:solidFill>
                  <a:srgbClr val="000000"/>
                </a:solidFill>
                <a:latin typeface="DecimaWE Rg" panose="02000000000000000000" pitchFamily="2" charset="0"/>
              </a:rPr>
              <a:t>ART. 6, COMMA 5 DEL BANDO</a:t>
            </a:r>
          </a:p>
          <a:p>
            <a:pPr>
              <a:spcBef>
                <a:spcPct val="0"/>
              </a:spcBef>
            </a:pPr>
            <a:endParaRPr lang="it-IT" altLang="it-IT" sz="2800" b="1" dirty="0">
              <a:solidFill>
                <a:srgbClr val="000000"/>
              </a:solidFill>
              <a:latin typeface="DecimaWE Rg" panose="02000000000000000000" pitchFamily="2" charset="0"/>
            </a:endParaRP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La spesa ammissibile, come definita dall’articolo 3, comma 1, lettera c):</a:t>
            </a: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a) non può essere inferiore all’importo di euro 5.000,00 pena l’inammissibilità della domanda e superiore all’importo di euro 20.000,00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per i soggetti che svolgono esclusivamente attività sportiva inclusiva.</a:t>
            </a:r>
          </a:p>
          <a:p>
            <a:pPr algn="just"/>
            <a:endParaRPr lang="it-IT" altLang="it-IT" sz="1800" dirty="0">
              <a:latin typeface="DecimaWE Rg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1800" dirty="0">
                <a:latin typeface="DecimaWE Rg" panose="02000000000000000000" pitchFamily="2" charset="0"/>
                <a:cs typeface="Times New Roman" panose="02020603050405020304" pitchFamily="18" charset="0"/>
              </a:rPr>
              <a:t>b) non può essere inferiore all’importo di euro 6.250,00 pena l’inammissibilità della domanda e superiore all’importo di euro 25.000,00 </a:t>
            </a:r>
            <a:r>
              <a:rPr lang="it-IT" altLang="it-IT" sz="1800" b="1" dirty="0">
                <a:latin typeface="DecimaWE Rg" panose="02000000000000000000" pitchFamily="2" charset="0"/>
                <a:cs typeface="Times New Roman" panose="02020603050405020304" pitchFamily="18" charset="0"/>
              </a:rPr>
              <a:t>per i soggetti che svolgono attività sportiva inclusiva in maniera non prevalente.</a:t>
            </a:r>
            <a:endParaRPr lang="it-IT" altLang="it-IT" sz="1800" b="1" dirty="0">
              <a:solidFill>
                <a:srgbClr val="000000"/>
              </a:solidFill>
              <a:latin typeface="DecimaWE Rg" panose="020000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62B10ECC88A3499A2E7D18057B0A77" ma:contentTypeVersion="" ma:contentTypeDescription="Creare un nuovo documento." ma:contentTypeScope="" ma:versionID="7a8a840291d501ac51710a361b105c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2FA805-CF34-4A8D-A425-C9D2ADCC9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034408-73D5-4BB0-BECE-EA71A8198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320919-E848-44B8-B97C-ED89DD39FEC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14874</TotalTime>
  <Words>1612</Words>
  <Application>Microsoft Office PowerPoint</Application>
  <PresentationFormat>Presentazione su schermo (4:3)</PresentationFormat>
  <Paragraphs>146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DecimaWE Rg</vt:lpstr>
      <vt:lpstr>Verdana</vt:lpstr>
      <vt:lpstr>Struttura predefinita</vt:lpstr>
      <vt:lpstr>Presentazione standard di PowerPoint</vt:lpstr>
      <vt:lpstr>Presentazione standard di PowerPoint</vt:lpstr>
      <vt:lpstr>DOTAZIONE FINANZIARIA 2026</vt:lpstr>
      <vt:lpstr>Presentazione standard di PowerPoint</vt:lpstr>
      <vt:lpstr>ATTIVITA’ FINANZIABILE ART. 5 DEL BANDO</vt:lpstr>
      <vt:lpstr>Presentazione standard di PowerPoint</vt:lpstr>
      <vt:lpstr>SPESE AMMISSIBILI ART. 6 DEL BANDO </vt:lpstr>
      <vt:lpstr>SPESE NON AMMISSIBILI </vt:lpstr>
      <vt:lpstr> LIMITI </vt:lpstr>
      <vt:lpstr>INTENSITA’ E AMMONTARE DEI CONTRIBUTI ART. 6 L.R. 16/2023 E ART. 8 DEL BANDO</vt:lpstr>
      <vt:lpstr> CUMULABILITA’</vt:lpstr>
      <vt:lpstr>DOMANDA DI CONTRIBUTO ART. 10 E 11 DEL BANDO</vt:lpstr>
      <vt:lpstr>CAUSE DI INAMMISSIBILITÀ DELLA DOMANDA ART. 12 DEL BANDO </vt:lpstr>
      <vt:lpstr>VALUTAZIONE DELLE DOMANDE ART. 14 DEL BANDO</vt:lpstr>
      <vt:lpstr>Presentazione standard di PowerPoint</vt:lpstr>
      <vt:lpstr>  RENDICONTAZIONE ART. 18 E 19 DEL BANDO </vt:lpstr>
      <vt:lpstr>ATTENZIONE!!!</vt:lpstr>
      <vt:lpstr>REVOCA ART. 24 DEL BANDO</vt:lpstr>
      <vt:lpstr>Presentazione standard di PowerPoint</vt:lpstr>
    </vt:vector>
  </TitlesOfParts>
  <Company>Regione FVG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Lazzar Roberta</cp:lastModifiedBy>
  <cp:revision>1326</cp:revision>
  <cp:lastPrinted>2026-01-19T08:23:55Z</cp:lastPrinted>
  <dcterms:created xsi:type="dcterms:W3CDTF">2003-10-09T13:22:25Z</dcterms:created>
  <dcterms:modified xsi:type="dcterms:W3CDTF">2026-01-19T08:23:57Z</dcterms:modified>
</cp:coreProperties>
</file>