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5" r:id="rId2"/>
    <p:sldId id="286" r:id="rId3"/>
    <p:sldId id="300" r:id="rId4"/>
    <p:sldId id="287" r:id="rId5"/>
    <p:sldId id="290" r:id="rId6"/>
    <p:sldId id="293" r:id="rId7"/>
    <p:sldId id="301" r:id="rId8"/>
    <p:sldId id="302" r:id="rId9"/>
    <p:sldId id="303" r:id="rId10"/>
    <p:sldId id="279" r:id="rId11"/>
  </p:sldIdLst>
  <p:sldSz cx="9144000" cy="6858000" type="screen4x3"/>
  <p:notesSz cx="7099300" cy="102346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94BA9"/>
    <a:srgbClr val="99FF66"/>
    <a:srgbClr val="003300"/>
    <a:srgbClr val="008000"/>
    <a:srgbClr val="FF7C80"/>
    <a:srgbClr val="CC00CC"/>
    <a:srgbClr val="00CCFF"/>
    <a:srgbClr val="000000"/>
    <a:srgbClr val="FFFF00"/>
    <a:srgbClr val="1E377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/>
    <p:restoredTop sz="94632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6506" tIns="48253" rIns="96506" bIns="48253" rtlCol="0"/>
          <a:lstStyle>
            <a:lvl1pPr algn="l" eaLnBrk="1" hangingPunct="1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wrap="square" lIns="96506" tIns="48253" rIns="96506" bIns="482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CD9996E-2829-48FB-9ECB-80F90C936308}" type="datetimeFigureOut">
              <a:rPr lang="fr-FR" altLang="fr-FR"/>
              <a:pPr>
                <a:defRPr/>
              </a:pPr>
              <a:t>14/06/2018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6506" tIns="48253" rIns="96506" bIns="48253" rtlCol="0" anchor="b"/>
          <a:lstStyle>
            <a:lvl1pPr algn="l" eaLnBrk="1" hangingPunct="1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wrap="square" lIns="96506" tIns="48253" rIns="96506" bIns="482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E9CAB391-EC00-4C8B-9D7F-92A29684C8A8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9589986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506" tIns="48253" rIns="96506" bIns="482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506" tIns="48253" rIns="96506" bIns="482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506" tIns="48253" rIns="96506" bIns="48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506" tIns="48253" rIns="96506" bIns="4825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506" tIns="48253" rIns="96506" bIns="482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042C9EA3-4F78-43C0-90CD-2B999B5B87C1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3762321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4109" indent="-3015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6322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8851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71380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53909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6438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8967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101495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E32F0A-EEEA-439E-A2B1-D8DECB0C4D61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fr-FR"/>
          </a:p>
        </p:txBody>
      </p:sp>
    </p:spTree>
    <p:extLst>
      <p:ext uri="{BB962C8B-B14F-4D97-AF65-F5344CB8AC3E}">
        <p14:creationId xmlns:p14="http://schemas.microsoft.com/office/powerpoint/2010/main" xmlns="" val="4043421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4109" indent="-3015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6322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8851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71380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53909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6438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8967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101495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43C90A-97D5-47D4-97D5-1C7FA2FA4480}" type="slidenum">
              <a:rPr lang="fr-FR" altLang="fr-FR" smtClean="0"/>
              <a:pPr>
                <a:spcBef>
                  <a:spcPct val="0"/>
                </a:spcBef>
              </a:pPr>
              <a:t>2</a:t>
            </a:fld>
            <a:endParaRPr lang="fr-FR" altLang="fr-F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fr-FR"/>
          </a:p>
        </p:txBody>
      </p:sp>
    </p:spTree>
    <p:extLst>
      <p:ext uri="{BB962C8B-B14F-4D97-AF65-F5344CB8AC3E}">
        <p14:creationId xmlns:p14="http://schemas.microsoft.com/office/powerpoint/2010/main" xmlns="" val="399021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4109" indent="-3015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6322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8851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71380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53909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6438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8967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101495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43C90A-97D5-47D4-97D5-1C7FA2FA4480}" type="slidenum">
              <a:rPr lang="fr-FR" altLang="fr-FR" smtClean="0"/>
              <a:pPr>
                <a:spcBef>
                  <a:spcPct val="0"/>
                </a:spcBef>
              </a:pPr>
              <a:t>3</a:t>
            </a:fld>
            <a:endParaRPr lang="fr-FR" altLang="fr-F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fr-FR"/>
          </a:p>
        </p:txBody>
      </p:sp>
    </p:spTree>
    <p:extLst>
      <p:ext uri="{BB962C8B-B14F-4D97-AF65-F5344CB8AC3E}">
        <p14:creationId xmlns:p14="http://schemas.microsoft.com/office/powerpoint/2010/main" xmlns="" val="2594245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4109" indent="-3015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6322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8851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71380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53909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6438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8967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101495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43C90A-97D5-47D4-97D5-1C7FA2FA4480}" type="slidenum">
              <a:rPr lang="fr-FR" altLang="fr-FR" smtClean="0"/>
              <a:pPr>
                <a:spcBef>
                  <a:spcPct val="0"/>
                </a:spcBef>
              </a:pPr>
              <a:t>4</a:t>
            </a:fld>
            <a:endParaRPr lang="fr-FR" altLang="fr-F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fr-FR"/>
          </a:p>
        </p:txBody>
      </p:sp>
    </p:spTree>
    <p:extLst>
      <p:ext uri="{BB962C8B-B14F-4D97-AF65-F5344CB8AC3E}">
        <p14:creationId xmlns:p14="http://schemas.microsoft.com/office/powerpoint/2010/main" xmlns="" val="399021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4109" indent="-3015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6322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8851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71380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53909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6438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8967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101495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43C90A-97D5-47D4-97D5-1C7FA2FA4480}" type="slidenum">
              <a:rPr lang="fr-FR" altLang="fr-FR" smtClean="0"/>
              <a:pPr>
                <a:spcBef>
                  <a:spcPct val="0"/>
                </a:spcBef>
              </a:pPr>
              <a:t>7</a:t>
            </a:fld>
            <a:endParaRPr lang="fr-FR" altLang="fr-F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fr-FR"/>
          </a:p>
        </p:txBody>
      </p:sp>
    </p:spTree>
    <p:extLst>
      <p:ext uri="{BB962C8B-B14F-4D97-AF65-F5344CB8AC3E}">
        <p14:creationId xmlns:p14="http://schemas.microsoft.com/office/powerpoint/2010/main" xmlns="" val="3957080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4109" indent="-3015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6322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8851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71380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53909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6438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8967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101495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43C90A-97D5-47D4-97D5-1C7FA2FA4480}" type="slidenum">
              <a:rPr lang="fr-FR" altLang="fr-FR" smtClean="0"/>
              <a:pPr>
                <a:spcBef>
                  <a:spcPct val="0"/>
                </a:spcBef>
              </a:pPr>
              <a:t>8</a:t>
            </a:fld>
            <a:endParaRPr lang="fr-FR" altLang="fr-F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fr-FR"/>
          </a:p>
        </p:txBody>
      </p:sp>
    </p:spTree>
    <p:extLst>
      <p:ext uri="{BB962C8B-B14F-4D97-AF65-F5344CB8AC3E}">
        <p14:creationId xmlns:p14="http://schemas.microsoft.com/office/powerpoint/2010/main" xmlns="" val="3772365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4109" indent="-3015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6322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8851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71380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53909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6438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8967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101495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43C90A-97D5-47D4-97D5-1C7FA2FA4480}" type="slidenum">
              <a:rPr lang="fr-FR" altLang="fr-FR" smtClean="0"/>
              <a:pPr>
                <a:spcBef>
                  <a:spcPct val="0"/>
                </a:spcBef>
              </a:pPr>
              <a:t>9</a:t>
            </a:fld>
            <a:endParaRPr lang="fr-FR" altLang="fr-F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fr-FR"/>
          </a:p>
        </p:txBody>
      </p:sp>
    </p:spTree>
    <p:extLst>
      <p:ext uri="{BB962C8B-B14F-4D97-AF65-F5344CB8AC3E}">
        <p14:creationId xmlns:p14="http://schemas.microsoft.com/office/powerpoint/2010/main" xmlns="" val="4140507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4109" indent="-3015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6322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8851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71380" indent="-24126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53909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6438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8967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101495" indent="-2412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E32F0A-EEEA-439E-A2B1-D8DECB0C4D61}" type="slidenum">
              <a:rPr lang="fr-FR" altLang="fr-FR" smtClean="0"/>
              <a:pPr>
                <a:spcBef>
                  <a:spcPct val="0"/>
                </a:spcBef>
              </a:pPr>
              <a:t>10</a:t>
            </a:fld>
            <a:endParaRPr lang="fr-FR" altLang="fr-F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fr-FR"/>
          </a:p>
        </p:txBody>
      </p:sp>
    </p:spTree>
    <p:extLst>
      <p:ext uri="{BB962C8B-B14F-4D97-AF65-F5344CB8AC3E}">
        <p14:creationId xmlns:p14="http://schemas.microsoft.com/office/powerpoint/2010/main" xmlns="" val="195934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rgbClr val="003399"/>
                </a:solidFill>
                <a:latin typeface="Montserrat Hairline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003399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387334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2302E-BFCB-488D-9731-09A7B27D5ACA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77627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568B-BE23-484B-83C5-6DF82D75B40E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86841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l-GR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D2910-0DA3-4F78-8A0A-3F708262B137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880339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0D874-1D12-4266-AC61-25165E28243F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877409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BC2E5-3152-45B5-AE4E-CB4ACF05EC40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05285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7C9DF-D696-4B6E-A0AD-4DD47AE6FD83}" type="slidenum">
              <a:rPr lang="fr-FR" altLang="fr-FR"/>
              <a:pPr>
                <a:defRPr/>
              </a:pPr>
              <a:t>‹N›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74366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00"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223001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10332"/>
          </a:xfrm>
        </p:spPr>
        <p:txBody>
          <a:bodyPr anchor="t"/>
          <a:lstStyle>
            <a:lvl1pPr algn="l">
              <a:defRPr sz="3000" b="1" cap="all" baseline="0">
                <a:solidFill>
                  <a:srgbClr val="003399"/>
                </a:solidFill>
                <a:latin typeface="Verdana" panose="020B060403050404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236134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9890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9890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157465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29645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4599" y="2288293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305489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xmlns="" val="297712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6867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3161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607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71704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baseline="0">
                <a:solidFill>
                  <a:srgbClr val="003399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259929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0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99"/>
          </a:solidFill>
          <a:latin typeface="Verdana" panose="020B0604030504040204" pitchFamily="34" charset="0"/>
          <a:ea typeface="MS PGothic" panose="020B0600070205080204" pitchFamily="34" charset="-128"/>
          <a:cs typeface="Montserra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99"/>
          </a:solidFill>
          <a:latin typeface="Verdana" panose="020B0604030504040204" pitchFamily="34" charset="0"/>
          <a:ea typeface="MS PGothic" panose="020B0600070205080204" pitchFamily="34" charset="-128"/>
          <a:cs typeface="Montserra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99"/>
          </a:solidFill>
          <a:latin typeface="Verdana" panose="020B0604030504040204" pitchFamily="34" charset="0"/>
          <a:ea typeface="MS PGothic" panose="020B0600070205080204" pitchFamily="34" charset="-128"/>
          <a:cs typeface="Montserra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99"/>
          </a:solidFill>
          <a:latin typeface="Verdana" panose="020B0604030504040204" pitchFamily="34" charset="0"/>
          <a:ea typeface="MS PGothic" panose="020B0600070205080204" pitchFamily="34" charset="-128"/>
          <a:cs typeface="Montserra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99"/>
          </a:solidFill>
          <a:latin typeface="Verdana" panose="020B0604030504040204" pitchFamily="34" charset="0"/>
          <a:ea typeface="MS PGothic" panose="020B0600070205080204" pitchFamily="34" charset="-128"/>
          <a:cs typeface="Montserrat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4FB396AB-1D57-B24C-A09B-F9972170CED0}"/>
              </a:ext>
            </a:extLst>
          </p:cNvPr>
          <p:cNvSpPr txBox="1"/>
          <p:nvPr/>
        </p:nvSpPr>
        <p:spPr>
          <a:xfrm>
            <a:off x="2057970" y="2348880"/>
            <a:ext cx="4868512" cy="21826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2858" algn="ctr" defTabSz="685800">
              <a:spcBef>
                <a:spcPts val="375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6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0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Kick-Off meeting</a:t>
            </a:r>
          </a:p>
          <a:p>
            <a:pPr marR="2858" algn="ctr" defTabSz="685800">
              <a:spcBef>
                <a:spcPts val="375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SMATH Project</a:t>
            </a:r>
          </a:p>
          <a:p>
            <a:pPr marR="3810" algn="ctr">
              <a:spcBef>
                <a:spcPts val="50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Venice – June 14</a:t>
            </a:r>
            <a:r>
              <a:rPr lang="en-US" sz="1400" baseline="30000" dirty="0">
                <a:solidFill>
                  <a:schemeClr val="bg1"/>
                </a:solidFill>
                <a:ea typeface="Times New Roman" panose="02020603050405020304" pitchFamily="18" charset="0"/>
              </a:rPr>
              <a:t>th</a:t>
            </a:r>
            <a:r>
              <a:rPr 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and 15</a:t>
            </a:r>
            <a:r>
              <a:rPr lang="en-US" sz="1400" baseline="30000" dirty="0">
                <a:solidFill>
                  <a:schemeClr val="bg1"/>
                </a:solidFill>
                <a:ea typeface="Times New Roman" panose="02020603050405020304" pitchFamily="18" charset="0"/>
              </a:rPr>
              <a:t>th</a:t>
            </a:r>
            <a:r>
              <a:rPr lang="en-US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2018</a:t>
            </a:r>
          </a:p>
          <a:p>
            <a:pPr marR="3810" algn="ctr">
              <a:spcBef>
                <a:spcPts val="50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R="3810" algn="ctr">
              <a:spcBef>
                <a:spcPts val="500"/>
              </a:spcBef>
              <a:spcAft>
                <a:spcPts val="0"/>
              </a:spcAft>
            </a:pPr>
            <a:r>
              <a:rPr lang="en-US" dirty="0" err="1">
                <a:solidFill>
                  <a:schemeClr val="bg1"/>
                </a:solidFill>
                <a:ea typeface="Times New Roman" panose="02020603050405020304" pitchFamily="18" charset="0"/>
              </a:rPr>
              <a:t>Workplan</a:t>
            </a:r>
            <a:r>
              <a:rPr lang="en-US" dirty="0">
                <a:solidFill>
                  <a:schemeClr val="bg1"/>
                </a:solidFill>
                <a:ea typeface="Times New Roman" panose="02020603050405020304" pitchFamily="18" charset="0"/>
              </a:rPr>
              <a:t> and Administrative Management</a:t>
            </a:r>
          </a:p>
          <a:p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C077A6B0-638F-F64F-AF80-DDD69732D55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109936"/>
            <a:ext cx="1512168" cy="525386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D41B5F6D-D18F-4443-87CC-5448617F222B}"/>
              </a:ext>
            </a:extLst>
          </p:cNvPr>
          <p:cNvSpPr/>
          <p:nvPr/>
        </p:nvSpPr>
        <p:spPr>
          <a:xfrm>
            <a:off x="3419872" y="537321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R="2858" algn="r" defTabSz="685800">
              <a:spcBef>
                <a:spcPts val="375"/>
              </a:spcBef>
              <a:spcAft>
                <a:spcPts val="0"/>
              </a:spcAft>
            </a:pPr>
            <a:r>
              <a:rPr lang="en-US" sz="12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Paolo Carlucci</a:t>
            </a:r>
            <a:r>
              <a:rPr lang="en-GB" sz="12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GB" sz="12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12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VENETO REGION</a:t>
            </a:r>
          </a:p>
        </p:txBody>
      </p:sp>
    </p:spTree>
    <p:extLst>
      <p:ext uri="{BB962C8B-B14F-4D97-AF65-F5344CB8AC3E}">
        <p14:creationId xmlns:p14="http://schemas.microsoft.com/office/powerpoint/2010/main" xmlns="" val="396054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xmlns="" id="{793CA358-B47B-8643-A3D1-38A5884B9BC1}"/>
              </a:ext>
            </a:extLst>
          </p:cNvPr>
          <p:cNvSpPr txBox="1">
            <a:spLocks/>
          </p:cNvSpPr>
          <p:nvPr/>
        </p:nvSpPr>
        <p:spPr bwMode="auto">
          <a:xfrm>
            <a:off x="539552" y="2060848"/>
            <a:ext cx="8229600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 baseline="0">
                <a:solidFill>
                  <a:srgbClr val="003399"/>
                </a:solidFill>
                <a:latin typeface="Montserrat Hairline"/>
                <a:ea typeface="MS PGothic" panose="020B0600070205080204" pitchFamily="34" charset="-128"/>
                <a:cs typeface="Montserra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3399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Montserra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3399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Montserra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3399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Montserra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3399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Montserrat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/>
            <a:r>
              <a:rPr lang="it-IT" sz="5400" b="0" kern="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Thank</a:t>
            </a:r>
            <a:r>
              <a:rPr lang="it-IT" sz="5400" b="0" kern="0" dirty="0">
                <a:solidFill>
                  <a:schemeClr val="bg2">
                    <a:lumMod val="20000"/>
                    <a:lumOff val="8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it-IT" sz="5400" b="0" kern="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you</a:t>
            </a:r>
            <a:r>
              <a:rPr lang="it-IT" sz="5400" b="0" kern="0" dirty="0">
                <a:solidFill>
                  <a:schemeClr val="bg2">
                    <a:lumMod val="20000"/>
                    <a:lumOff val="8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for </a:t>
            </a:r>
            <a:br>
              <a:rPr lang="it-IT" sz="5400" b="0" kern="0" dirty="0">
                <a:solidFill>
                  <a:schemeClr val="bg2">
                    <a:lumMod val="20000"/>
                    <a:lumOff val="8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it-IT" sz="5400" b="0" kern="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your</a:t>
            </a:r>
            <a:r>
              <a:rPr lang="it-IT" sz="5400" b="0" kern="0" dirty="0">
                <a:solidFill>
                  <a:schemeClr val="bg2">
                    <a:lumMod val="20000"/>
                    <a:lumOff val="8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US" sz="5400" b="0" kern="0" dirty="0">
                <a:solidFill>
                  <a:schemeClr val="bg2">
                    <a:lumMod val="20000"/>
                    <a:lumOff val="8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attention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dirty="0">
                <a:latin typeface="+mn-lt"/>
                <a:cs typeface="ＭＳ Ｐゴシック" charset="0"/>
              </a:rPr>
              <a:t/>
            </a:r>
            <a:br>
              <a:rPr lang="en-US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WP 1 – Project Management </a:t>
            </a:r>
            <a:br>
              <a:rPr lang="en-US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(starting date 02/2018 - ending date 07/2020)</a:t>
            </a:r>
            <a:r>
              <a:rPr lang="it-IT" sz="1800" dirty="0">
                <a:latin typeface="+mn-lt"/>
                <a:cs typeface="ＭＳ Ｐゴシック" charset="0"/>
              </a:rPr>
              <a:t/>
            </a:r>
            <a:br>
              <a:rPr lang="it-IT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WP leader – </a:t>
            </a:r>
            <a:r>
              <a:rPr lang="it-IT" sz="1800" dirty="0">
                <a:latin typeface="+mn-lt"/>
                <a:cs typeface="ＭＳ Ｐゴシック" charset="0"/>
              </a:rPr>
              <a:t>Veneto </a:t>
            </a:r>
            <a:r>
              <a:rPr lang="it-IT" sz="1800" dirty="0" err="1">
                <a:latin typeface="+mn-lt"/>
                <a:cs typeface="ＭＳ Ｐゴシック" charset="0"/>
              </a:rPr>
              <a:t>Region</a:t>
            </a:r>
            <a:r>
              <a:rPr lang="it-IT" sz="1800" dirty="0">
                <a:latin typeface="+mn-lt"/>
                <a:cs typeface="ＭＳ Ｐゴシック" charset="0"/>
              </a:rPr>
              <a:t> </a:t>
            </a:r>
          </a:p>
        </p:txBody>
      </p:sp>
      <p:sp>
        <p:nvSpPr>
          <p:cNvPr id="4" name="Rettangolo 3"/>
          <p:cNvSpPr/>
          <p:nvPr/>
        </p:nvSpPr>
        <p:spPr>
          <a:xfrm>
            <a:off x="611560" y="1582341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Activities: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1.1 – 	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Project Management,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Coordination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Administration</a:t>
            </a: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1.2 – 	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Project's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evaluation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 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All the activities will start on February 2018 and will end on July 2020</a:t>
            </a:r>
          </a:p>
          <a:p>
            <a:endParaRPr lang="en-US" sz="1400" dirty="0">
              <a:solidFill>
                <a:srgbClr val="294BA9"/>
              </a:solidFill>
              <a:latin typeface="+mn-lt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557E5599-1C2E-D145-B361-073DD868CE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9936"/>
            <a:ext cx="1512168" cy="52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783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dirty="0">
                <a:latin typeface="+mn-lt"/>
                <a:cs typeface="ＭＳ Ｐゴシック" charset="0"/>
              </a:rPr>
              <a:t/>
            </a:r>
            <a:br>
              <a:rPr lang="en-US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WP 2 – Communication </a:t>
            </a:r>
            <a:br>
              <a:rPr lang="en-US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(starting date 02/2018 - ending date 07/2020)</a:t>
            </a:r>
            <a:r>
              <a:rPr lang="it-IT" sz="1800" dirty="0">
                <a:latin typeface="+mn-lt"/>
                <a:cs typeface="ＭＳ Ｐゴシック" charset="0"/>
              </a:rPr>
              <a:t/>
            </a:r>
            <a:br>
              <a:rPr lang="it-IT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WP leader - </a:t>
            </a:r>
            <a:r>
              <a:rPr lang="en-US" sz="1800" dirty="0" err="1">
                <a:latin typeface="+mn-lt"/>
                <a:cs typeface="ＭＳ Ｐゴシック" charset="0"/>
              </a:rPr>
              <a:t>Technopolis</a:t>
            </a:r>
            <a:r>
              <a:rPr lang="en-US" sz="1800" dirty="0">
                <a:latin typeface="+mn-lt"/>
                <a:cs typeface="ＭＳ Ｐゴシック" charset="0"/>
              </a:rPr>
              <a:t> of the Municipality of Athens SA</a:t>
            </a:r>
            <a:r>
              <a:rPr lang="it-IT" sz="1800" dirty="0">
                <a:latin typeface="+mn-lt"/>
                <a:cs typeface="ＭＳ Ｐゴシック" charset="0"/>
              </a:rPr>
              <a:t/>
            </a:r>
            <a:br>
              <a:rPr lang="it-IT" sz="1800" dirty="0">
                <a:latin typeface="+mn-lt"/>
                <a:cs typeface="ＭＳ Ｐゴシック" charset="0"/>
              </a:rPr>
            </a:br>
            <a:endParaRPr lang="it-IT" sz="1800" dirty="0">
              <a:latin typeface="+mn-lt"/>
              <a:cs typeface="ＭＳ Ｐゴシック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11560" y="1582341"/>
            <a:ext cx="81369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Activities: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2.1 – 	Coordinating the Communication phase 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2.2 – 	Setting up common methodologies for actions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2.3 – 	Project communication tools 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2.4 – 	Open days and final conference 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2.5 – 	Coordination with Horizontal projects 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2.6 – 	Coordination with MED Programme 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2.7 – 	Participation in External events 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 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All the activities will start on February 2018 and will end on July 2020</a:t>
            </a:r>
          </a:p>
          <a:p>
            <a:endParaRPr lang="en-US" sz="1400" dirty="0">
              <a:solidFill>
                <a:srgbClr val="294BA9"/>
              </a:solidFill>
              <a:latin typeface="+mn-lt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3F799BF6-7AF2-A847-B72F-C9B77CA68B1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9936"/>
            <a:ext cx="1512168" cy="52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695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algn="ctr"/>
            <a:r>
              <a:rPr lang="en-US" sz="1800" dirty="0">
                <a:latin typeface="+mn-lt"/>
                <a:cs typeface="ＭＳ Ｐゴシック" charset="0"/>
              </a:rPr>
              <a:t/>
            </a:r>
            <a:br>
              <a:rPr lang="en-US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/>
            </a:r>
            <a:br>
              <a:rPr lang="en-US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/>
            </a:r>
            <a:br>
              <a:rPr lang="en-US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/>
            </a:r>
            <a:br>
              <a:rPr lang="en-US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WP 3 – Testing </a:t>
            </a:r>
            <a:br>
              <a:rPr lang="en-US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(starting date 03/2018 – ending date 07/2020)</a:t>
            </a:r>
            <a:r>
              <a:rPr lang="it-IT" sz="1800" dirty="0">
                <a:latin typeface="+mn-lt"/>
                <a:cs typeface="ＭＳ Ｐゴシック" charset="0"/>
              </a:rPr>
              <a:t/>
            </a:r>
            <a:br>
              <a:rPr lang="it-IT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WP leader – </a:t>
            </a:r>
            <a:r>
              <a:rPr lang="en-US" sz="1800" dirty="0" err="1">
                <a:latin typeface="+mn-lt"/>
                <a:cs typeface="ＭＳ Ｐゴシック" charset="0"/>
              </a:rPr>
              <a:t>Ca</a:t>
            </a:r>
            <a:r>
              <a:rPr lang="en-US" sz="1800" dirty="0">
                <a:latin typeface="+mn-lt"/>
                <a:cs typeface="ＭＳ Ｐゴシック" charset="0"/>
              </a:rPr>
              <a:t>’ </a:t>
            </a:r>
            <a:r>
              <a:rPr lang="en-US" sz="1800" dirty="0" err="1">
                <a:latin typeface="+mn-lt"/>
                <a:cs typeface="ＭＳ Ｐゴシック" charset="0"/>
              </a:rPr>
              <a:t>Foscari</a:t>
            </a:r>
            <a:r>
              <a:rPr lang="en-US" sz="1800" dirty="0">
                <a:latin typeface="+mn-lt"/>
                <a:cs typeface="ＭＳ Ｐゴシック" charset="0"/>
              </a:rPr>
              <a:t> University of Venice</a:t>
            </a:r>
            <a:r>
              <a:rPr lang="it-IT" sz="1800" dirty="0">
                <a:latin typeface="+mn-lt"/>
              </a:rPr>
              <a:t/>
            </a:r>
            <a:br>
              <a:rPr lang="it-IT" sz="1800" dirty="0">
                <a:latin typeface="+mn-lt"/>
              </a:rPr>
            </a:br>
            <a:r>
              <a:rPr lang="en-US" dirty="0"/>
              <a:t>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11560" y="1412776"/>
            <a:ext cx="813690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Activities: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3.1 - 	Coordination of the testing phase 03/2018-07/2020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	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Responsible partner: </a:t>
            </a:r>
            <a:r>
              <a:rPr lang="en-US" sz="1400" dirty="0" err="1">
                <a:solidFill>
                  <a:srgbClr val="FFC000"/>
                </a:solidFill>
                <a:latin typeface="+mn-lt"/>
              </a:rPr>
              <a:t>Ca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’ </a:t>
            </a:r>
            <a:r>
              <a:rPr lang="en-US" sz="1400" dirty="0" err="1">
                <a:solidFill>
                  <a:srgbClr val="FFC000"/>
                </a:solidFill>
                <a:latin typeface="+mn-lt"/>
              </a:rPr>
              <a:t>Foscari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 University of Venice</a:t>
            </a:r>
            <a:endParaRPr lang="it-IT" sz="1400" dirty="0">
              <a:solidFill>
                <a:srgbClr val="FFC000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3.2 - 	Fine-tuning of tools for the generation of "smart </a:t>
            </a:r>
            <a:r>
              <a:rPr lang="en-US" sz="1400" dirty="0" err="1">
                <a:solidFill>
                  <a:srgbClr val="294BA9"/>
                </a:solidFill>
                <a:latin typeface="+mn-lt"/>
              </a:rPr>
              <a:t>athmospheres"as</a:t>
            </a:r>
            <a:r>
              <a:rPr lang="en-US" sz="1400" dirty="0">
                <a:solidFill>
                  <a:srgbClr val="294BA9"/>
                </a:solidFill>
                <a:latin typeface="+mn-lt"/>
              </a:rPr>
              <a:t> 	ecosystems to support CIs (preparing pilot activities) 03/2018-07/2020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	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Responsible partner: </a:t>
            </a:r>
            <a:r>
              <a:rPr lang="en-US" sz="1400" dirty="0" err="1">
                <a:solidFill>
                  <a:srgbClr val="FFC000"/>
                </a:solidFill>
                <a:latin typeface="+mn-lt"/>
              </a:rPr>
              <a:t>Ca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’ </a:t>
            </a:r>
            <a:r>
              <a:rPr lang="en-US" sz="1400" dirty="0" err="1">
                <a:solidFill>
                  <a:srgbClr val="FFC000"/>
                </a:solidFill>
                <a:latin typeface="+mn-lt"/>
              </a:rPr>
              <a:t>Foscari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1400" dirty="0" err="1">
                <a:solidFill>
                  <a:srgbClr val="FFC000"/>
                </a:solidFill>
                <a:latin typeface="+mn-lt"/>
              </a:rPr>
              <a:t>Unviersity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 of Venice</a:t>
            </a:r>
            <a:endParaRPr lang="it-IT" sz="1400" dirty="0">
              <a:solidFill>
                <a:srgbClr val="FFC000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3.3 - 	Contributing with Creative Nests to the generation of "Smart </a:t>
            </a:r>
            <a:r>
              <a:rPr lang="en-US" sz="1400" dirty="0" err="1">
                <a:solidFill>
                  <a:srgbClr val="294BA9"/>
                </a:solidFill>
                <a:latin typeface="+mn-lt"/>
              </a:rPr>
              <a:t>Athmosphere</a:t>
            </a:r>
            <a:r>
              <a:rPr lang="en-US" sz="1400" dirty="0">
                <a:solidFill>
                  <a:srgbClr val="294BA9"/>
                </a:solidFill>
                <a:latin typeface="+mn-lt"/>
              </a:rPr>
              <a:t>"  	09/2018-07/2020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	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Responsible partner: Institute of Culture of the Municipality of Barcelona </a:t>
            </a:r>
            <a:endParaRPr lang="it-IT" sz="1400" dirty="0">
              <a:solidFill>
                <a:srgbClr val="FFC000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3.4 - 	Strengthening CIs' networking and cooperation attitude 12/2018-07/2020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	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Responsible partner: The Culture and Heritage Industries Cluster </a:t>
            </a:r>
            <a:endParaRPr lang="it-IT" sz="1400" dirty="0">
              <a:solidFill>
                <a:srgbClr val="FFC000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3.5 - 	Enhancing managerial capabilities of cultural engines 03/2019-07/2020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	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Responsible partner: PRIMI - Regional Pole Image Internet Multimedia </a:t>
            </a:r>
            <a:endParaRPr lang="it-IT" sz="1400" dirty="0">
              <a:solidFill>
                <a:srgbClr val="FFC000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3.6 - 	Support in Financial and Funding Opportunities 03/2019-07/2020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	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Responsible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partner: 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Barcelona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Activa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SA SPM </a:t>
            </a: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3.7 - 	Promotion of Cooperation to enhance Internationalization 11/2019-07/2020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	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Responsible partner: </a:t>
            </a:r>
            <a:r>
              <a:rPr lang="en-US" sz="1400" dirty="0" err="1">
                <a:solidFill>
                  <a:srgbClr val="FFC000"/>
                </a:solidFill>
                <a:latin typeface="+mn-lt"/>
              </a:rPr>
              <a:t>Technopolis</a:t>
            </a:r>
            <a:r>
              <a:rPr lang="en-US" sz="1400" dirty="0">
                <a:solidFill>
                  <a:srgbClr val="FFC000"/>
                </a:solidFill>
                <a:latin typeface="+mn-lt"/>
              </a:rPr>
              <a:t> of the Municipality of Athens SA</a:t>
            </a:r>
            <a:r>
              <a:rPr lang="en-US" sz="1400" dirty="0">
                <a:solidFill>
                  <a:srgbClr val="294BA9"/>
                </a:solidFill>
                <a:latin typeface="+mn-lt"/>
              </a:rPr>
              <a:t> 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3.8 – 	Evaluation of Pilot Activities 05/2018-07/2020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	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Responsible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partner: 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Barcelona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Activa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SA SPM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</a:p>
          <a:p>
            <a:r>
              <a:rPr lang="it-IT" sz="1400" dirty="0">
                <a:latin typeface="+mn-lt"/>
              </a:rPr>
              <a:t> </a:t>
            </a:r>
          </a:p>
          <a:p>
            <a:r>
              <a:rPr lang="it-IT" b="1" dirty="0"/>
              <a:t> </a:t>
            </a:r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64424D02-8F28-4146-8B15-E367E11C404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9936"/>
            <a:ext cx="1512168" cy="52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7338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dirty="0">
                <a:latin typeface="+mn-lt"/>
              </a:rPr>
              <a:t/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/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WP 4 – Transferring 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(starting date 05/2019 – ending date 07/2020)</a:t>
            </a:r>
            <a:r>
              <a:rPr lang="it-IT" sz="1800" dirty="0">
                <a:latin typeface="+mn-lt"/>
              </a:rPr>
              <a:t/>
            </a:r>
            <a:br>
              <a:rPr lang="it-IT" sz="1800" dirty="0">
                <a:latin typeface="+mn-lt"/>
              </a:rPr>
            </a:br>
            <a:r>
              <a:rPr lang="it-IT" sz="1800" dirty="0">
                <a:latin typeface="+mn-lt"/>
              </a:rPr>
              <a:t>WP leader - </a:t>
            </a:r>
            <a:r>
              <a:rPr lang="it-IT" sz="1800" dirty="0" err="1">
                <a:latin typeface="+mn-lt"/>
              </a:rPr>
              <a:t>Autonomous</a:t>
            </a:r>
            <a:r>
              <a:rPr lang="it-IT" sz="1800" dirty="0">
                <a:latin typeface="+mn-lt"/>
              </a:rPr>
              <a:t> </a:t>
            </a:r>
            <a:r>
              <a:rPr lang="it-IT" sz="1800" dirty="0" err="1">
                <a:latin typeface="+mn-lt"/>
              </a:rPr>
              <a:t>Region</a:t>
            </a:r>
            <a:r>
              <a:rPr lang="it-IT" sz="1800" dirty="0">
                <a:latin typeface="+mn-lt"/>
              </a:rPr>
              <a:t> Friuli Venezia Giulia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755576" y="1700808"/>
            <a:ext cx="792088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Activities: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4.1 - 	Coordinating the transferring phase 05/2019 – 08/2019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	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Responsible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partner: 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Autonomous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Region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Friuli Venezia Giulia</a:t>
            </a: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4.2 - 	Strengthening the marketing potentials of </a:t>
            </a:r>
            <a:r>
              <a:rPr lang="en-US" sz="1400" dirty="0" err="1">
                <a:solidFill>
                  <a:srgbClr val="294BA9"/>
                </a:solidFill>
                <a:latin typeface="+mn-lt"/>
              </a:rPr>
              <a:t>Cis</a:t>
            </a:r>
            <a:r>
              <a:rPr lang="en-US" sz="1400" dirty="0">
                <a:solidFill>
                  <a:srgbClr val="294BA9"/>
                </a:solidFill>
                <a:latin typeface="+mn-lt"/>
              </a:rPr>
              <a:t> 05/2019 – 01/2020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FFC000"/>
                </a:solidFill>
                <a:latin typeface="+mn-lt"/>
              </a:rPr>
              <a:t>	Responsible partner: DEVELOPMENT AGENCY ZAGREB – TPZ Ltd. </a:t>
            </a:r>
            <a:endParaRPr lang="it-IT" sz="1400" dirty="0">
              <a:solidFill>
                <a:srgbClr val="FFC000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4.3 – 	Action plan 07/2019 – 11/2019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FFC000"/>
                </a:solidFill>
                <a:latin typeface="+mn-lt"/>
              </a:rPr>
              <a:t>	Responsible partner: Veneto Region</a:t>
            </a:r>
            <a:endParaRPr lang="it-IT" sz="1400" dirty="0">
              <a:solidFill>
                <a:srgbClr val="FFC000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4.4 - 	Sustainability of Creative Nests and the MED Creative Cluster </a:t>
            </a: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	11/2019-	07/2020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FFC000"/>
                </a:solidFill>
                <a:latin typeface="+mn-lt"/>
              </a:rPr>
              <a:t>	Responsible partner: Agency for Territorial Marketing Ltd. </a:t>
            </a:r>
            <a:endParaRPr lang="it-IT" sz="1400" dirty="0">
              <a:solidFill>
                <a:srgbClr val="FFC000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4.5 - 	Transferring activities to strengthen the impact of SMATH project </a:t>
            </a: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	02/2020-07/2020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FFC000"/>
                </a:solidFill>
                <a:latin typeface="+mn-lt"/>
              </a:rPr>
              <a:t>	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Responsible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partner: 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Autonomous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FFC000"/>
                </a:solidFill>
                <a:latin typeface="+mn-lt"/>
              </a:rPr>
              <a:t>Region</a:t>
            </a:r>
            <a:r>
              <a:rPr lang="it-IT" sz="1400" dirty="0">
                <a:solidFill>
                  <a:srgbClr val="FFC000"/>
                </a:solidFill>
                <a:latin typeface="+mn-lt"/>
              </a:rPr>
              <a:t> Friuli Venezia Giulia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212B9558-FE77-944E-9E1F-68F7A3EE5F0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09936"/>
            <a:ext cx="1512168" cy="52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6794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7871" y="188640"/>
            <a:ext cx="8229600" cy="1143000"/>
          </a:xfrm>
        </p:spPr>
        <p:txBody>
          <a:bodyPr/>
          <a:lstStyle/>
          <a:p>
            <a:pPr algn="ctr"/>
            <a:r>
              <a:rPr lang="it-IT" sz="1800" dirty="0"/>
              <a:t>SMATH reporting procedure</a:t>
            </a:r>
          </a:p>
        </p:txBody>
      </p:sp>
      <p:sp>
        <p:nvSpPr>
          <p:cNvPr id="7" name="Rettangolo 6"/>
          <p:cNvSpPr/>
          <p:nvPr/>
        </p:nvSpPr>
        <p:spPr>
          <a:xfrm>
            <a:off x="883396" y="1186841"/>
            <a:ext cx="763855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u="sng" dirty="0">
                <a:solidFill>
                  <a:srgbClr val="294BA9"/>
                </a:solidFill>
              </a:rPr>
              <a:t>Costs for project implementation</a:t>
            </a:r>
            <a:r>
              <a:rPr lang="en-US" sz="1600" dirty="0">
                <a:solidFill>
                  <a:srgbClr val="294BA9"/>
                </a:solidFill>
              </a:rPr>
              <a:t>: </a:t>
            </a:r>
          </a:p>
          <a:p>
            <a:endParaRPr lang="en-US" sz="1600" dirty="0">
              <a:solidFill>
                <a:srgbClr val="294BA9"/>
              </a:solidFill>
            </a:endParaRPr>
          </a:p>
          <a:p>
            <a:r>
              <a:rPr lang="en-US" sz="1600" b="1" dirty="0">
                <a:solidFill>
                  <a:srgbClr val="294BA9"/>
                </a:solidFill>
              </a:rPr>
              <a:t>Start</a:t>
            </a:r>
            <a:r>
              <a:rPr lang="en-US" sz="1600" dirty="0">
                <a:solidFill>
                  <a:srgbClr val="294BA9"/>
                </a:solidFill>
              </a:rPr>
              <a:t>: 	</a:t>
            </a:r>
            <a:r>
              <a:rPr lang="en-US" sz="1600" dirty="0">
                <a:solidFill>
                  <a:srgbClr val="FF0000"/>
                </a:solidFill>
              </a:rPr>
              <a:t>16 January 2018	  </a:t>
            </a:r>
            <a:r>
              <a:rPr lang="en-US" sz="1600" dirty="0">
                <a:solidFill>
                  <a:srgbClr val="294BA9"/>
                </a:solidFill>
              </a:rPr>
              <a:t>approval by Programme SC 		</a:t>
            </a:r>
          </a:p>
          <a:p>
            <a:r>
              <a:rPr lang="en-US" sz="1600" b="1" dirty="0">
                <a:solidFill>
                  <a:srgbClr val="294BA9"/>
                </a:solidFill>
              </a:rPr>
              <a:t>End</a:t>
            </a:r>
            <a:r>
              <a:rPr lang="en-US" sz="1600" dirty="0">
                <a:solidFill>
                  <a:srgbClr val="294BA9"/>
                </a:solidFill>
              </a:rPr>
              <a:t>: 	</a:t>
            </a:r>
            <a:r>
              <a:rPr lang="en-US" sz="1600" dirty="0">
                <a:solidFill>
                  <a:srgbClr val="FF0000"/>
                </a:solidFill>
              </a:rPr>
              <a:t>30 September 2020	  </a:t>
            </a:r>
            <a:r>
              <a:rPr lang="en-US" sz="1600" dirty="0">
                <a:solidFill>
                  <a:srgbClr val="294BA9"/>
                </a:solidFill>
              </a:rPr>
              <a:t>official ending date + 2 months only for payment </a:t>
            </a: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r>
              <a:rPr lang="en-US" sz="1600" u="sng" dirty="0">
                <a:solidFill>
                  <a:srgbClr val="294BA9"/>
                </a:solidFill>
              </a:rPr>
              <a:t>Reporting periods</a:t>
            </a:r>
            <a:r>
              <a:rPr lang="en-US" sz="1600" dirty="0">
                <a:solidFill>
                  <a:srgbClr val="294BA9"/>
                </a:solidFill>
              </a:rPr>
              <a:t>:</a:t>
            </a: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r>
              <a:rPr lang="en-US" sz="1600" dirty="0">
                <a:solidFill>
                  <a:srgbClr val="294BA9"/>
                </a:solidFill>
              </a:rPr>
              <a:t>Progress Report and Payment claim must be submitted to the JS within 3 months after the end of each implementation period </a:t>
            </a:r>
            <a:r>
              <a:rPr lang="en-US" sz="1600" dirty="0">
                <a:solidFill>
                  <a:srgbClr val="FF0000"/>
                </a:solidFill>
              </a:rPr>
              <a:t>(NO delays accepted</a:t>
            </a:r>
            <a:r>
              <a:rPr lang="en-US" sz="1600" dirty="0"/>
              <a:t>)</a:t>
            </a: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294BA9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2839273"/>
              </p:ext>
            </p:extLst>
          </p:nvPr>
        </p:nvGraphicFramePr>
        <p:xfrm>
          <a:off x="890292" y="3068960"/>
          <a:ext cx="5787603" cy="1717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57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01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Implementation period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Submission date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01/02/2018-31/08/2018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30/11/2018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7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01/09/2018-28/02/2019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31/05/2019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7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01/03/2019-31/08/2019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30/11/2019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7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01/09/2019-29/02/2020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31/05/2020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7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01/03/2020-31/07/2020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30/10/2020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6F653B71-6652-F44F-AAA7-87DED28E0A3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09936"/>
            <a:ext cx="1512168" cy="52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58531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dirty="0">
                <a:latin typeface="+mn-lt"/>
                <a:cs typeface="ＭＳ Ｐゴシック" charset="0"/>
              </a:rPr>
              <a:t/>
            </a:r>
            <a:br>
              <a:rPr lang="en-US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WP 1 – Project Management </a:t>
            </a:r>
            <a:br>
              <a:rPr lang="en-US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(activities and deliverables)</a:t>
            </a:r>
            <a:r>
              <a:rPr lang="it-IT" sz="1800" dirty="0">
                <a:latin typeface="+mn-lt"/>
                <a:cs typeface="ＭＳ Ｐゴシック" charset="0"/>
              </a:rPr>
              <a:t/>
            </a:r>
            <a:br>
              <a:rPr lang="it-IT" sz="1800" dirty="0">
                <a:latin typeface="+mn-lt"/>
                <a:cs typeface="ＭＳ Ｐゴシック" charset="0"/>
              </a:rPr>
            </a:br>
            <a:r>
              <a:rPr lang="en-US" sz="1800" dirty="0">
                <a:latin typeface="+mn-lt"/>
                <a:cs typeface="ＭＳ Ｐゴシック" charset="0"/>
              </a:rPr>
              <a:t>WP leader – </a:t>
            </a:r>
            <a:r>
              <a:rPr lang="it-IT" sz="1800" dirty="0">
                <a:latin typeface="+mn-lt"/>
                <a:cs typeface="ＭＳ Ｐゴシック" charset="0"/>
              </a:rPr>
              <a:t>Veneto </a:t>
            </a:r>
            <a:r>
              <a:rPr lang="it-IT" sz="1800" dirty="0" err="1">
                <a:latin typeface="+mn-lt"/>
                <a:cs typeface="ＭＳ Ｐゴシック" charset="0"/>
              </a:rPr>
              <a:t>Region</a:t>
            </a:r>
            <a:r>
              <a:rPr lang="it-IT" sz="1800" dirty="0">
                <a:latin typeface="+mn-lt"/>
                <a:cs typeface="ＭＳ Ｐゴシック" charset="0"/>
              </a:rPr>
              <a:t> </a:t>
            </a:r>
          </a:p>
        </p:txBody>
      </p:sp>
      <p:sp>
        <p:nvSpPr>
          <p:cNvPr id="4" name="Rettangolo 3"/>
          <p:cNvSpPr/>
          <p:nvPr/>
        </p:nvSpPr>
        <p:spPr>
          <a:xfrm>
            <a:off x="611560" y="1582341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Activities: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1.1 – 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Project Management,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Coordination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Administration</a:t>
            </a: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	1.1.1 – Project management guide</a:t>
            </a: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	1.1.2 –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Quality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standard guide</a:t>
            </a: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	1.1.3 –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Risk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management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plan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	1.1.4 – Progress and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financial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reports</a:t>
            </a: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	1.1.5 -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Guidelines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for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Steering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,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Monitoring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Technical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committees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’</a:t>
            </a: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	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procedures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	1.1.6 - Project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Steering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,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Monitoring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&amp; Technical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Committee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Meetings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1.2 –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Project's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evaluation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	1.2.1 – Evaluation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methodology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	1.2.2 -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Internal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evaluation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reports</a:t>
            </a:r>
          </a:p>
          <a:p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 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endParaRPr lang="en-US" sz="1400" dirty="0">
              <a:solidFill>
                <a:srgbClr val="294BA9"/>
              </a:solidFill>
              <a:latin typeface="+mn-lt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557E5599-1C2E-D145-B361-073DD868CE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9936"/>
            <a:ext cx="1512168" cy="52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9981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dirty="0">
                <a:cs typeface="ＭＳ Ｐゴシック" charset="0"/>
              </a:rPr>
              <a:t/>
            </a:r>
            <a:br>
              <a:rPr lang="en-US" sz="1800" dirty="0">
                <a:cs typeface="ＭＳ Ｐゴシック" charset="0"/>
              </a:rPr>
            </a:br>
            <a:r>
              <a:rPr lang="en-US" sz="1800" dirty="0">
                <a:cs typeface="ＭＳ Ｐゴシック" charset="0"/>
              </a:rPr>
              <a:t>WP 1 – Project Management </a:t>
            </a:r>
            <a:br>
              <a:rPr lang="en-US" sz="1800" dirty="0">
                <a:cs typeface="ＭＳ Ｐゴシック" charset="0"/>
              </a:rPr>
            </a:br>
            <a:r>
              <a:rPr lang="en-US" sz="1800" dirty="0">
                <a:cs typeface="ＭＳ Ｐゴシック" charset="0"/>
              </a:rPr>
              <a:t>(activities and deliverables)</a:t>
            </a:r>
            <a:r>
              <a:rPr lang="it-IT" sz="1800" dirty="0">
                <a:cs typeface="ＭＳ Ｐゴシック" charset="0"/>
              </a:rPr>
              <a:t/>
            </a:r>
            <a:br>
              <a:rPr lang="it-IT" sz="1800" dirty="0">
                <a:cs typeface="ＭＳ Ｐゴシック" charset="0"/>
              </a:rPr>
            </a:br>
            <a:r>
              <a:rPr lang="en-US" sz="1800" dirty="0">
                <a:cs typeface="ＭＳ Ｐゴシック" charset="0"/>
              </a:rPr>
              <a:t>WP leader – </a:t>
            </a:r>
            <a:r>
              <a:rPr lang="it-IT" sz="1800" dirty="0">
                <a:cs typeface="ＭＳ Ｐゴシック" charset="0"/>
              </a:rPr>
              <a:t>Veneto </a:t>
            </a:r>
            <a:r>
              <a:rPr lang="it-IT" sz="1800" dirty="0" err="1">
                <a:cs typeface="ＭＳ Ｐゴシック" charset="0"/>
              </a:rPr>
              <a:t>Region</a:t>
            </a:r>
            <a:r>
              <a:rPr lang="it-IT" sz="1800" dirty="0">
                <a:cs typeface="ＭＳ Ｐゴシック" charset="0"/>
              </a:rPr>
              <a:t> </a:t>
            </a:r>
            <a:endParaRPr lang="it-IT" sz="1800" dirty="0">
              <a:latin typeface="+mn-lt"/>
              <a:cs typeface="ＭＳ Ｐゴシック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11560" y="1582341"/>
            <a:ext cx="813690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294BA9"/>
                </a:solidFill>
                <a:latin typeface="+mj-lt"/>
              </a:rPr>
              <a:t>D1.1.1 – Project management guide</a:t>
            </a: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A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support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tool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to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initiate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fundamental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guidelines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related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to MED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Programme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procedures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(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e.g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reporting,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expenditures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, FLC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procedures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),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outline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management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structures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,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tools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&amp;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functions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,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daily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management and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communication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procedures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.</a:t>
            </a:r>
          </a:p>
          <a:p>
            <a:pPr lvl="0"/>
            <a:r>
              <a:rPr lang="it-IT" sz="1400" b="1" dirty="0">
                <a:solidFill>
                  <a:srgbClr val="294BA9"/>
                </a:solidFill>
                <a:latin typeface="+mj-lt"/>
              </a:rPr>
              <a:t>D1.1.2 – </a:t>
            </a:r>
            <a:r>
              <a:rPr lang="it-IT" sz="1400" b="1" dirty="0" err="1">
                <a:solidFill>
                  <a:srgbClr val="294BA9"/>
                </a:solidFill>
                <a:latin typeface="+mj-lt"/>
              </a:rPr>
              <a:t>Quality</a:t>
            </a:r>
            <a:r>
              <a:rPr lang="it-IT" sz="1400" b="1" dirty="0">
                <a:solidFill>
                  <a:srgbClr val="294BA9"/>
                </a:solidFill>
                <a:latin typeface="+mj-lt"/>
              </a:rPr>
              <a:t> standard guide</a:t>
            </a: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The Q.S.G.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will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be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delivered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beginning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of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project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tonprovide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specific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guidelines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ensuring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relevant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implementation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of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designed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activities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in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order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to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provide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sound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outputs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serving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scope of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projects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’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goals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.</a:t>
            </a:r>
          </a:p>
          <a:p>
            <a:r>
              <a:rPr lang="it-IT" sz="1400" b="1" dirty="0">
                <a:solidFill>
                  <a:srgbClr val="294BA9"/>
                </a:solidFill>
                <a:latin typeface="+mn-lt"/>
              </a:rPr>
              <a:t>D1.1.3 –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Risk</a:t>
            </a:r>
            <a:r>
              <a:rPr lang="it-IT" sz="1400" b="1" dirty="0">
                <a:solidFill>
                  <a:srgbClr val="294BA9"/>
                </a:solidFill>
                <a:latin typeface="+mn-lt"/>
              </a:rPr>
              <a:t> Management Plan </a:t>
            </a: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A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risk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management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plan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will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be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elaborated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constantly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monitored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to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prevent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project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to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fail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results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envisaged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to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meet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expectations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.</a:t>
            </a:r>
          </a:p>
          <a:p>
            <a:r>
              <a:rPr lang="it-IT" sz="1400" b="1" dirty="0">
                <a:solidFill>
                  <a:srgbClr val="294BA9"/>
                </a:solidFill>
                <a:latin typeface="+mn-lt"/>
              </a:rPr>
              <a:t>D1.1.4 – Progress and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financial</a:t>
            </a:r>
            <a:r>
              <a:rPr lang="it-IT" sz="1400" b="1" dirty="0">
                <a:solidFill>
                  <a:srgbClr val="294BA9"/>
                </a:solidFill>
                <a:latin typeface="+mn-lt"/>
              </a:rPr>
              <a:t> reports</a:t>
            </a: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The Progress and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financial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Reports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will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be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submitted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end of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each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semester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including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information of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financial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technical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interest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.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Their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preparation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submission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LP’s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obligation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with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contribution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of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other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partners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.</a:t>
            </a:r>
          </a:p>
          <a:p>
            <a:endParaRPr lang="it-IT" sz="1400" b="1" dirty="0">
              <a:solidFill>
                <a:srgbClr val="294BA9"/>
              </a:solidFill>
              <a:latin typeface="+mn-lt"/>
            </a:endParaRPr>
          </a:p>
          <a:p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 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endParaRPr lang="en-US" sz="1400" dirty="0">
              <a:solidFill>
                <a:srgbClr val="294BA9"/>
              </a:solidFill>
              <a:latin typeface="+mn-lt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557E5599-1C2E-D145-B361-073DD868CE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9936"/>
            <a:ext cx="1512168" cy="52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636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dirty="0">
                <a:cs typeface="ＭＳ Ｐゴシック" charset="0"/>
              </a:rPr>
              <a:t/>
            </a:r>
            <a:br>
              <a:rPr lang="en-US" sz="1800" dirty="0">
                <a:cs typeface="ＭＳ Ｐゴシック" charset="0"/>
              </a:rPr>
            </a:br>
            <a:r>
              <a:rPr lang="en-US" sz="1800" dirty="0">
                <a:cs typeface="ＭＳ Ｐゴシック" charset="0"/>
              </a:rPr>
              <a:t>WP 1 – Project Management </a:t>
            </a:r>
            <a:br>
              <a:rPr lang="en-US" sz="1800" dirty="0">
                <a:cs typeface="ＭＳ Ｐゴシック" charset="0"/>
              </a:rPr>
            </a:br>
            <a:r>
              <a:rPr lang="en-US" sz="1800" dirty="0">
                <a:cs typeface="ＭＳ Ｐゴシック" charset="0"/>
              </a:rPr>
              <a:t>(activities and deliverables)</a:t>
            </a:r>
            <a:r>
              <a:rPr lang="it-IT" sz="1800" dirty="0">
                <a:cs typeface="ＭＳ Ｐゴシック" charset="0"/>
              </a:rPr>
              <a:t/>
            </a:r>
            <a:br>
              <a:rPr lang="it-IT" sz="1800" dirty="0">
                <a:cs typeface="ＭＳ Ｐゴシック" charset="0"/>
              </a:rPr>
            </a:br>
            <a:r>
              <a:rPr lang="en-US" sz="1800" dirty="0">
                <a:cs typeface="ＭＳ Ｐゴシック" charset="0"/>
              </a:rPr>
              <a:t>WP leader – </a:t>
            </a:r>
            <a:r>
              <a:rPr lang="it-IT" sz="1800" dirty="0">
                <a:cs typeface="ＭＳ Ｐゴシック" charset="0"/>
              </a:rPr>
              <a:t>Veneto </a:t>
            </a:r>
            <a:r>
              <a:rPr lang="it-IT" sz="1800" dirty="0" err="1">
                <a:cs typeface="ＭＳ Ｐゴシック" charset="0"/>
              </a:rPr>
              <a:t>Region</a:t>
            </a:r>
            <a:r>
              <a:rPr lang="it-IT" sz="1800" dirty="0">
                <a:cs typeface="ＭＳ Ｐゴシック" charset="0"/>
              </a:rPr>
              <a:t> </a:t>
            </a:r>
            <a:endParaRPr lang="it-IT" sz="1800" dirty="0">
              <a:latin typeface="+mn-lt"/>
              <a:cs typeface="ＭＳ Ｐゴシック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11560" y="1582341"/>
            <a:ext cx="813690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294BA9"/>
                </a:solidFill>
                <a:latin typeface="+mj-lt"/>
              </a:rPr>
              <a:t>D1.1.5 –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Guidelines</a:t>
            </a:r>
            <a:r>
              <a:rPr lang="it-IT" sz="1400" b="1" dirty="0">
                <a:solidFill>
                  <a:srgbClr val="294BA9"/>
                </a:solidFill>
                <a:latin typeface="+mn-lt"/>
              </a:rPr>
              <a:t> for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Steering</a:t>
            </a:r>
            <a:r>
              <a:rPr lang="it-IT" sz="1400" b="1" dirty="0">
                <a:solidFill>
                  <a:srgbClr val="294BA9"/>
                </a:solidFill>
                <a:latin typeface="+mn-lt"/>
              </a:rPr>
              <a:t>,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Monitoring</a:t>
            </a:r>
            <a:r>
              <a:rPr lang="it-IT" sz="1400" b="1" dirty="0">
                <a:solidFill>
                  <a:srgbClr val="294BA9"/>
                </a:solidFill>
                <a:latin typeface="+mn-lt"/>
              </a:rPr>
              <a:t> and Technical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committees</a:t>
            </a:r>
            <a:r>
              <a:rPr lang="it-IT" sz="1400" b="1" dirty="0">
                <a:solidFill>
                  <a:srgbClr val="294BA9"/>
                </a:solidFill>
                <a:latin typeface="+mn-lt"/>
              </a:rPr>
              <a:t>’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procedures</a:t>
            </a:r>
            <a:endParaRPr lang="it-IT" sz="1400" b="1" dirty="0">
              <a:solidFill>
                <a:srgbClr val="294BA9"/>
              </a:solidFill>
              <a:latin typeface="+mn-lt"/>
            </a:endParaRP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The LP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responsible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of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drafting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Guidelines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for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Steering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,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Monitoring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Technical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committees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’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procedures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that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will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define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specific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regulations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roles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.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Guidelines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will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be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validated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during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2nd Meeting.</a:t>
            </a:r>
          </a:p>
          <a:p>
            <a:r>
              <a:rPr lang="it-IT" sz="1400" b="1" dirty="0">
                <a:solidFill>
                  <a:srgbClr val="294BA9"/>
                </a:solidFill>
                <a:latin typeface="+mn-lt"/>
              </a:rPr>
              <a:t>1.1.6 - Project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Steering</a:t>
            </a:r>
            <a:r>
              <a:rPr lang="it-IT" sz="1400" b="1" dirty="0">
                <a:solidFill>
                  <a:srgbClr val="294BA9"/>
                </a:solidFill>
                <a:latin typeface="+mn-lt"/>
              </a:rPr>
              <a:t>,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Monitoring</a:t>
            </a:r>
            <a:r>
              <a:rPr lang="it-IT" sz="1400" b="1" dirty="0">
                <a:solidFill>
                  <a:srgbClr val="294BA9"/>
                </a:solidFill>
                <a:latin typeface="+mn-lt"/>
              </a:rPr>
              <a:t> &amp; Technical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Committee</a:t>
            </a:r>
            <a:r>
              <a:rPr lang="it-IT" sz="1400" b="1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Meetings</a:t>
            </a:r>
            <a:endParaRPr lang="it-IT" sz="1400" b="1" dirty="0">
              <a:solidFill>
                <a:srgbClr val="294BA9"/>
              </a:solidFill>
              <a:latin typeface="+mn-lt"/>
            </a:endParaRP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Minutes from Project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Steering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,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Monitoring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Technical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Committee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Meetings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that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will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take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place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approximately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every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6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months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to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assure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coordination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of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implementation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issues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corrective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actions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according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to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internal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evaluation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system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.</a:t>
            </a:r>
          </a:p>
          <a:p>
            <a:r>
              <a:rPr lang="it-IT" sz="1400" b="1" dirty="0">
                <a:solidFill>
                  <a:srgbClr val="294BA9"/>
                </a:solidFill>
                <a:latin typeface="+mn-lt"/>
              </a:rPr>
              <a:t>D1.2.1 – Evaluation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methodology</a:t>
            </a:r>
            <a:endParaRPr lang="it-IT" sz="1400" b="1" dirty="0">
              <a:solidFill>
                <a:srgbClr val="294BA9"/>
              </a:solidFill>
              <a:latin typeface="+mn-lt"/>
            </a:endParaRP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The LP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will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prepare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methodology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that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will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include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both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internal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external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type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of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evaluation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process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aiming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clarifying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relevant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aspects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of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this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important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task of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project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that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will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assess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effectiveness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of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its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progress and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results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it-IT" sz="1400" b="1" dirty="0">
                <a:solidFill>
                  <a:srgbClr val="294BA9"/>
                </a:solidFill>
                <a:latin typeface="+mn-lt"/>
              </a:rPr>
              <a:t>D1.2.2 –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Internal</a:t>
            </a:r>
            <a:r>
              <a:rPr lang="it-IT" sz="1400" b="1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b="1" dirty="0" err="1">
                <a:solidFill>
                  <a:srgbClr val="294BA9"/>
                </a:solidFill>
                <a:latin typeface="+mn-lt"/>
              </a:rPr>
              <a:t>evaluation</a:t>
            </a:r>
            <a:r>
              <a:rPr lang="it-IT" sz="1400" b="1" dirty="0">
                <a:solidFill>
                  <a:srgbClr val="294BA9"/>
                </a:solidFill>
                <a:latin typeface="+mn-lt"/>
              </a:rPr>
              <a:t> reports</a:t>
            </a:r>
          </a:p>
          <a:p>
            <a:r>
              <a:rPr lang="it-IT" sz="1400" dirty="0">
                <a:solidFill>
                  <a:srgbClr val="294BA9"/>
                </a:solidFill>
                <a:latin typeface="+mn-lt"/>
              </a:rPr>
              <a:t>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PPs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will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apply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an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internal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type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of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evaluation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of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project’s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progress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that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will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be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depicted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in 3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evaluation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reports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elaborated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according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to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specifications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of the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respective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 </a:t>
            </a:r>
            <a:r>
              <a:rPr lang="it-IT" sz="1400" dirty="0" err="1">
                <a:solidFill>
                  <a:srgbClr val="294BA9"/>
                </a:solidFill>
                <a:latin typeface="+mn-lt"/>
              </a:rPr>
              <a:t>methodology</a:t>
            </a:r>
            <a:r>
              <a:rPr lang="it-IT" sz="1400" dirty="0">
                <a:solidFill>
                  <a:srgbClr val="294BA9"/>
                </a:solidFill>
                <a:latin typeface="+mn-lt"/>
              </a:rPr>
              <a:t>.</a:t>
            </a:r>
          </a:p>
          <a:p>
            <a:endParaRPr lang="it-IT" sz="1400" b="1" dirty="0">
              <a:solidFill>
                <a:srgbClr val="294BA9"/>
              </a:solidFill>
              <a:latin typeface="+mn-lt"/>
            </a:endParaRPr>
          </a:p>
          <a:p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r>
              <a:rPr lang="en-US" sz="1400" dirty="0">
                <a:solidFill>
                  <a:srgbClr val="294BA9"/>
                </a:solidFill>
                <a:latin typeface="+mn-lt"/>
              </a:rPr>
              <a:t> </a:t>
            </a:r>
            <a:endParaRPr lang="it-IT" sz="1400" dirty="0">
              <a:solidFill>
                <a:srgbClr val="294BA9"/>
              </a:solidFill>
              <a:latin typeface="+mn-lt"/>
            </a:endParaRPr>
          </a:p>
          <a:p>
            <a:endParaRPr lang="en-US" sz="1400" dirty="0">
              <a:solidFill>
                <a:srgbClr val="294BA9"/>
              </a:solidFill>
              <a:latin typeface="+mn-lt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557E5599-1C2E-D145-B361-073DD868CE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9936"/>
            <a:ext cx="1512168" cy="52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219061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_med">
  <a:themeElements>
    <a:clrScheme name="Thème Office 13">
      <a:dk1>
        <a:srgbClr val="808080"/>
      </a:dk1>
      <a:lt1>
        <a:srgbClr val="FFFFFF"/>
      </a:lt1>
      <a:dk2>
        <a:srgbClr val="008BD2"/>
      </a:dk2>
      <a:lt2>
        <a:srgbClr val="808080"/>
      </a:lt2>
      <a:accent1>
        <a:srgbClr val="008BD2"/>
      </a:accent1>
      <a:accent2>
        <a:srgbClr val="FFDD00"/>
      </a:accent2>
      <a:accent3>
        <a:srgbClr val="FFFFFF"/>
      </a:accent3>
      <a:accent4>
        <a:srgbClr val="6C6C6C"/>
      </a:accent4>
      <a:accent5>
        <a:srgbClr val="AAC4E5"/>
      </a:accent5>
      <a:accent6>
        <a:srgbClr val="E7C800"/>
      </a:accent6>
      <a:hlink>
        <a:srgbClr val="C0A686"/>
      </a:hlink>
      <a:folHlink>
        <a:srgbClr val="164194"/>
      </a:folHlink>
    </a:clrScheme>
    <a:fontScheme name="Personnalisé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3">
        <a:dk1>
          <a:srgbClr val="808080"/>
        </a:dk1>
        <a:lt1>
          <a:srgbClr val="FFFFFF"/>
        </a:lt1>
        <a:dk2>
          <a:srgbClr val="008BD2"/>
        </a:dk2>
        <a:lt2>
          <a:srgbClr val="808080"/>
        </a:lt2>
        <a:accent1>
          <a:srgbClr val="008BD2"/>
        </a:accent1>
        <a:accent2>
          <a:srgbClr val="FFDD00"/>
        </a:accent2>
        <a:accent3>
          <a:srgbClr val="FFFFFF"/>
        </a:accent3>
        <a:accent4>
          <a:srgbClr val="6C6C6C"/>
        </a:accent4>
        <a:accent5>
          <a:srgbClr val="AAC4E5"/>
        </a:accent5>
        <a:accent6>
          <a:srgbClr val="E7C800"/>
        </a:accent6>
        <a:hlink>
          <a:srgbClr val="C0A686"/>
        </a:hlink>
        <a:folHlink>
          <a:srgbClr val="1641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2281</TotalTime>
  <Words>394</Words>
  <Application>Microsoft Macintosh PowerPoint</Application>
  <PresentationFormat>Presentazione su schermo (4:3)</PresentationFormat>
  <Paragraphs>144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blank_med</vt:lpstr>
      <vt:lpstr>Diapositiva 1</vt:lpstr>
      <vt:lpstr> WP 1 – Project Management  (starting date 02/2018 - ending date 07/2020) WP leader – Veneto Region </vt:lpstr>
      <vt:lpstr> WP 2 – Communication  (starting date 02/2018 - ending date 07/2020) WP leader - Technopolis of the Municipality of Athens SA </vt:lpstr>
      <vt:lpstr>    WP 3 – Testing  (starting date 03/2018 – ending date 07/2020) WP leader – Ca’ Foscari University of Venice   </vt:lpstr>
      <vt:lpstr>  WP 4 – Transferring  (starting date 05/2019 – ending date 07/2020) WP leader - Autonomous Region Friuli Venezia Giulia </vt:lpstr>
      <vt:lpstr>SMATH reporting procedure</vt:lpstr>
      <vt:lpstr> WP 1 – Project Management  (activities and deliverables) WP leader – Veneto Region </vt:lpstr>
      <vt:lpstr> WP 1 – Project Management  (activities and deliverables) WP leader – Veneto Region </vt:lpstr>
      <vt:lpstr> WP 1 – Project Management  (activities and deliverables) WP leader – Veneto Region </vt:lpstr>
      <vt:lpstr>Diapositiva 10</vt:lpstr>
    </vt:vector>
  </TitlesOfParts>
  <Company>CR PACA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Power Point Sous-titre</dc:title>
  <dc:creator>Mélanie PHAN</dc:creator>
  <cp:lastModifiedBy>MARA TOGNON</cp:lastModifiedBy>
  <cp:revision>131</cp:revision>
  <cp:lastPrinted>2018-04-26T12:07:12Z</cp:lastPrinted>
  <dcterms:created xsi:type="dcterms:W3CDTF">2012-02-17T13:58:30Z</dcterms:created>
  <dcterms:modified xsi:type="dcterms:W3CDTF">2018-06-14T07:36:01Z</dcterms:modified>
</cp:coreProperties>
</file>