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64" r:id="rId3"/>
    <p:sldId id="261" r:id="rId4"/>
    <p:sldId id="263" r:id="rId5"/>
    <p:sldId id="271" r:id="rId6"/>
    <p:sldId id="272" r:id="rId7"/>
    <p:sldId id="268" r:id="rId8"/>
    <p:sldId id="267" r:id="rId9"/>
    <p:sldId id="265" r:id="rId10"/>
    <p:sldId id="270" r:id="rId11"/>
    <p:sldId id="269" r:id="rId12"/>
  </p:sldIdLst>
  <p:sldSz cx="9144000" cy="6858000" type="screen4x3"/>
  <p:notesSz cx="6724650" cy="97742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4683" autoAdjust="0"/>
  </p:normalViewPr>
  <p:slideViewPr>
    <p:cSldViewPr>
      <p:cViewPr>
        <p:scale>
          <a:sx n="80" d="100"/>
          <a:sy n="80" d="100"/>
        </p:scale>
        <p:origin x="-108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4ECA7-8962-4CEE-8DA2-BEE51AA880B1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3C610-82F6-4E21-B6C4-4AE60CCC145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1925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0657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559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504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815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9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2171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1247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8892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9188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4900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6246E6-AD31-4253-BEE0-65D15BD6DA9E}" type="datetimeFigureOut">
              <a:rPr lang="it-IT" smtClean="0"/>
              <a:pPr/>
              <a:t>14/06/2018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69A093-C791-4B8F-9A8D-29036BCE84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0432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44951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188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SMATH </a:t>
            </a:r>
            <a:r>
              <a:rPr lang="it-IT" b="1" dirty="0" err="1" smtClean="0">
                <a:solidFill>
                  <a:schemeClr val="tx2"/>
                </a:solidFill>
              </a:rPr>
              <a:t>project</a:t>
            </a:r>
            <a:r>
              <a:rPr lang="it-IT" b="1" dirty="0" smtClean="0">
                <a:solidFill>
                  <a:schemeClr val="tx2"/>
                </a:solidFill>
              </a:rPr>
              <a:t> kick-off meeting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175260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ETC in Veneto </a:t>
            </a:r>
            <a:r>
              <a:rPr lang="it-IT" dirty="0" err="1" smtClean="0">
                <a:solidFill>
                  <a:schemeClr val="tx2"/>
                </a:solidFill>
              </a:rPr>
              <a:t>Region</a:t>
            </a:r>
            <a:r>
              <a:rPr lang="it-IT" dirty="0" smtClean="0">
                <a:solidFill>
                  <a:schemeClr val="tx2"/>
                </a:solidFill>
              </a:rPr>
              <a:t> – focus on MED </a:t>
            </a:r>
            <a:r>
              <a:rPr lang="it-IT" dirty="0" err="1" smtClean="0">
                <a:solidFill>
                  <a:schemeClr val="tx2"/>
                </a:solidFill>
              </a:rPr>
              <a:t>Programme</a:t>
            </a:r>
            <a:endParaRPr lang="it-IT" dirty="0" smtClean="0">
              <a:solidFill>
                <a:schemeClr val="tx2"/>
              </a:solidFill>
            </a:endParaRPr>
          </a:p>
          <a:p>
            <a:r>
              <a:rPr lang="it-IT" sz="2800" i="1" dirty="0" err="1" smtClean="0">
                <a:solidFill>
                  <a:schemeClr val="tx2"/>
                </a:solidFill>
              </a:rPr>
              <a:t>Venice</a:t>
            </a:r>
            <a:r>
              <a:rPr lang="it-IT" sz="2800" i="1" dirty="0" smtClean="0">
                <a:solidFill>
                  <a:schemeClr val="tx2"/>
                </a:solidFill>
              </a:rPr>
              <a:t>, 15 </a:t>
            </a:r>
            <a:r>
              <a:rPr lang="it-IT" sz="2800" i="1" dirty="0" err="1" smtClean="0">
                <a:solidFill>
                  <a:schemeClr val="tx2"/>
                </a:solidFill>
              </a:rPr>
              <a:t>June</a:t>
            </a:r>
            <a:r>
              <a:rPr lang="it-IT" sz="2800" i="1" dirty="0" smtClean="0">
                <a:solidFill>
                  <a:schemeClr val="tx2"/>
                </a:solidFill>
              </a:rPr>
              <a:t> 2018</a:t>
            </a:r>
            <a:endParaRPr lang="it-IT" sz="2800" i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8640"/>
            <a:ext cx="2449513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835696" y="537321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Anna Franco</a:t>
            </a:r>
            <a:endParaRPr lang="it-IT" dirty="0" smtClean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Territorial Cooperation and </a:t>
            </a:r>
            <a:r>
              <a:rPr lang="en-US" dirty="0" err="1">
                <a:solidFill>
                  <a:schemeClr val="tx2"/>
                </a:solidFill>
              </a:rPr>
              <a:t>Macroregional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Stategies</a:t>
            </a:r>
            <a:r>
              <a:rPr lang="en-US" dirty="0">
                <a:solidFill>
                  <a:schemeClr val="tx2"/>
                </a:solidFill>
              </a:rPr>
              <a:t> Unit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75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82750"/>
            <a:ext cx="8229600" cy="706090"/>
          </a:xfrm>
        </p:spPr>
        <p:txBody>
          <a:bodyPr/>
          <a:lstStyle/>
          <a:p>
            <a:r>
              <a:rPr lang="it-IT" sz="3200" dirty="0" smtClean="0">
                <a:solidFill>
                  <a:schemeClr val="tx2"/>
                </a:solidFill>
              </a:rPr>
              <a:t>Total budget ERDF </a:t>
            </a:r>
            <a:r>
              <a:rPr lang="it-IT" sz="3200" dirty="0" err="1" smtClean="0">
                <a:solidFill>
                  <a:schemeClr val="tx2"/>
                </a:solidFill>
              </a:rPr>
              <a:t>allocated</a:t>
            </a:r>
            <a:r>
              <a:rPr lang="it-IT" sz="3200" dirty="0" smtClean="0">
                <a:solidFill>
                  <a:schemeClr val="tx2"/>
                </a:solidFill>
              </a:rPr>
              <a:t> so far</a:t>
            </a:r>
            <a:endParaRPr lang="it-IT" sz="3200" dirty="0">
              <a:solidFill>
                <a:schemeClr val="tx2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3678212"/>
              </p:ext>
            </p:extLst>
          </p:nvPr>
        </p:nvGraphicFramePr>
        <p:xfrm>
          <a:off x="1043608" y="2564904"/>
          <a:ext cx="7056784" cy="2123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3528392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ERDF</a:t>
                      </a:r>
                      <a:r>
                        <a:rPr lang="it-IT" baseline="0" dirty="0" smtClean="0"/>
                        <a:t> in €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Total budget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at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Programme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level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2"/>
                          </a:solidFill>
                        </a:rPr>
                        <a:t>224.322.525</a:t>
                      </a: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Allocated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so far to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projects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other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than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TA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2"/>
                          </a:solidFill>
                        </a:rPr>
                        <a:t>162.768.105</a:t>
                      </a: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Allocated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to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Italy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2"/>
                          </a:solidFill>
                        </a:rPr>
                        <a:t>46.694.792</a:t>
                      </a: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Allocated</a:t>
                      </a:r>
                      <a:r>
                        <a:rPr lang="it-IT" dirty="0" smtClean="0">
                          <a:solidFill>
                            <a:schemeClr val="tx2"/>
                          </a:solidFill>
                        </a:rPr>
                        <a:t> to Veneto </a:t>
                      </a:r>
                      <a:r>
                        <a:rPr lang="it-IT" dirty="0" err="1" smtClean="0">
                          <a:solidFill>
                            <a:schemeClr val="tx2"/>
                          </a:solidFill>
                        </a:rPr>
                        <a:t>Region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chemeClr val="tx2"/>
                          </a:solidFill>
                        </a:rPr>
                        <a:t>1.744.970</a:t>
                      </a:r>
                      <a:endParaRPr lang="it-IT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19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22910"/>
            <a:ext cx="8229600" cy="706090"/>
          </a:xfrm>
        </p:spPr>
        <p:txBody>
          <a:bodyPr/>
          <a:lstStyle/>
          <a:p>
            <a:r>
              <a:rPr lang="it-IT" sz="3200" dirty="0" err="1" smtClean="0">
                <a:solidFill>
                  <a:schemeClr val="tx2"/>
                </a:solidFill>
              </a:rPr>
              <a:t>Thank</a:t>
            </a:r>
            <a:r>
              <a:rPr lang="it-IT" sz="3200" dirty="0" smtClean="0">
                <a:solidFill>
                  <a:schemeClr val="tx2"/>
                </a:solidFill>
              </a:rPr>
              <a:t> </a:t>
            </a:r>
            <a:r>
              <a:rPr lang="it-IT" sz="3200" dirty="0" err="1" smtClean="0">
                <a:solidFill>
                  <a:schemeClr val="tx2"/>
                </a:solidFill>
              </a:rPr>
              <a:t>you</a:t>
            </a:r>
            <a:r>
              <a:rPr lang="it-IT" sz="3200" dirty="0" smtClean="0">
                <a:solidFill>
                  <a:schemeClr val="tx2"/>
                </a:solidFill>
              </a:rPr>
              <a:t> for </a:t>
            </a:r>
            <a:r>
              <a:rPr lang="it-IT" sz="3200" dirty="0" err="1" smtClean="0">
                <a:solidFill>
                  <a:schemeClr val="tx2"/>
                </a:solidFill>
              </a:rPr>
              <a:t>your</a:t>
            </a:r>
            <a:r>
              <a:rPr lang="it-IT" sz="3200" dirty="0" smtClean="0">
                <a:solidFill>
                  <a:schemeClr val="tx2"/>
                </a:solidFill>
              </a:rPr>
              <a:t> </a:t>
            </a:r>
            <a:r>
              <a:rPr lang="it-IT" sz="3200" dirty="0" err="1" smtClean="0">
                <a:solidFill>
                  <a:schemeClr val="tx2"/>
                </a:solidFill>
              </a:rPr>
              <a:t>attention</a:t>
            </a:r>
            <a:r>
              <a:rPr lang="it-IT" sz="3200" dirty="0" smtClean="0">
                <a:solidFill>
                  <a:schemeClr val="tx2"/>
                </a:solidFill>
              </a:rPr>
              <a:t>!</a:t>
            </a:r>
            <a:endParaRPr lang="it-IT" sz="3200" dirty="0">
              <a:solidFill>
                <a:schemeClr val="tx2"/>
              </a:solidFill>
            </a:endParaRPr>
          </a:p>
        </p:txBody>
      </p:sp>
      <p:sp>
        <p:nvSpPr>
          <p:cNvPr id="42" name="Titolo 1"/>
          <p:cNvSpPr txBox="1">
            <a:spLocks/>
          </p:cNvSpPr>
          <p:nvPr/>
        </p:nvSpPr>
        <p:spPr>
          <a:xfrm>
            <a:off x="467544" y="3442990"/>
            <a:ext cx="8229600" cy="7060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>
                <a:solidFill>
                  <a:schemeClr val="tx2"/>
                </a:solidFill>
              </a:rPr>
              <a:t>a</a:t>
            </a:r>
            <a:r>
              <a:rPr lang="it-IT" sz="2000" dirty="0" smtClean="0">
                <a:solidFill>
                  <a:schemeClr val="tx2"/>
                </a:solidFill>
              </a:rPr>
              <a:t>nna.franco@regione.veneto.it</a:t>
            </a:r>
            <a:endParaRPr lang="it-IT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4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6856" y="836712"/>
            <a:ext cx="8229600" cy="576064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tx2"/>
                </a:solidFill>
              </a:rPr>
              <a:t>Veneto </a:t>
            </a:r>
            <a:r>
              <a:rPr lang="it-IT" sz="2800" b="1" dirty="0" err="1" smtClean="0">
                <a:solidFill>
                  <a:schemeClr val="tx2"/>
                </a:solidFill>
              </a:rPr>
              <a:t>Region</a:t>
            </a:r>
            <a:r>
              <a:rPr lang="it-IT" sz="2800" b="1" dirty="0" smtClean="0">
                <a:solidFill>
                  <a:schemeClr val="tx2"/>
                </a:solidFill>
              </a:rPr>
              <a:t> – ETC </a:t>
            </a:r>
            <a:r>
              <a:rPr lang="it-IT" sz="2800" b="1" dirty="0" err="1" smtClean="0">
                <a:solidFill>
                  <a:schemeClr val="tx2"/>
                </a:solidFill>
              </a:rPr>
              <a:t>internal</a:t>
            </a:r>
            <a:r>
              <a:rPr lang="it-IT" sz="2800" b="1" dirty="0" smtClean="0">
                <a:solidFill>
                  <a:schemeClr val="tx2"/>
                </a:solidFill>
              </a:rPr>
              <a:t> </a:t>
            </a:r>
            <a:r>
              <a:rPr lang="it-IT" sz="2800" b="1" dirty="0" err="1" smtClean="0">
                <a:solidFill>
                  <a:schemeClr val="tx2"/>
                </a:solidFill>
              </a:rPr>
              <a:t>organization</a:t>
            </a:r>
            <a:endParaRPr lang="it-IT" sz="2800" dirty="0"/>
          </a:p>
        </p:txBody>
      </p:sp>
      <p:sp>
        <p:nvSpPr>
          <p:cNvPr id="23" name="Figura a mano libera 22"/>
          <p:cNvSpPr/>
          <p:nvPr/>
        </p:nvSpPr>
        <p:spPr>
          <a:xfrm>
            <a:off x="3563888" y="2916372"/>
            <a:ext cx="1963637" cy="1016684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solidFill>
                  <a:schemeClr val="tx1"/>
                </a:solidFill>
              </a:rPr>
              <a:t>Territorial Cooperation and </a:t>
            </a:r>
            <a:r>
              <a:rPr lang="en-US" sz="1200" kern="1200" dirty="0" err="1" smtClean="0">
                <a:solidFill>
                  <a:schemeClr val="tx1"/>
                </a:solidFill>
              </a:rPr>
              <a:t>Macroregional</a:t>
            </a:r>
            <a:r>
              <a:rPr lang="en-US" sz="1200" kern="1200" dirty="0" smtClean="0">
                <a:solidFill>
                  <a:schemeClr val="tx1"/>
                </a:solidFill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</a:rPr>
              <a:t>Stategies</a:t>
            </a:r>
            <a:r>
              <a:rPr lang="en-US" sz="1200" kern="1200" dirty="0" smtClean="0">
                <a:solidFill>
                  <a:schemeClr val="tx1"/>
                </a:solidFill>
              </a:rPr>
              <a:t> Unit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(TC)</a:t>
            </a:r>
            <a:endParaRPr lang="it-IT" sz="1200" kern="1200" dirty="0">
              <a:solidFill>
                <a:schemeClr val="tx1"/>
              </a:solidFill>
            </a:endParaRPr>
          </a:p>
        </p:txBody>
      </p:sp>
      <p:sp>
        <p:nvSpPr>
          <p:cNvPr id="49" name="Figura a mano libera 48"/>
          <p:cNvSpPr>
            <a:spLocks noChangeAspect="1"/>
          </p:cNvSpPr>
          <p:nvPr/>
        </p:nvSpPr>
        <p:spPr>
          <a:xfrm>
            <a:off x="1979712" y="50131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err="1" smtClean="0"/>
              <a:t>Research</a:t>
            </a:r>
            <a:r>
              <a:rPr lang="it-IT" sz="1000" kern="1200" dirty="0" smtClean="0"/>
              <a:t> and </a:t>
            </a:r>
            <a:r>
              <a:rPr lang="it-IT" sz="1000" kern="1200" dirty="0" err="1" smtClean="0"/>
              <a:t>Innovation</a:t>
            </a:r>
            <a:r>
              <a:rPr lang="it-IT" sz="1000" kern="1200" dirty="0" smtClean="0"/>
              <a:t> Unit</a:t>
            </a:r>
            <a:endParaRPr lang="it-IT" sz="1000" kern="1200" dirty="0"/>
          </a:p>
        </p:txBody>
      </p:sp>
      <p:sp>
        <p:nvSpPr>
          <p:cNvPr id="50" name="Figura a mano libera 49"/>
          <p:cNvSpPr>
            <a:spLocks noChangeAspect="1"/>
          </p:cNvSpPr>
          <p:nvPr/>
        </p:nvSpPr>
        <p:spPr>
          <a:xfrm>
            <a:off x="3059832" y="50131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dirty="0" err="1" smtClean="0"/>
              <a:t>Turism</a:t>
            </a:r>
            <a:endParaRPr lang="it-IT" sz="1100" kern="1200" dirty="0"/>
          </a:p>
        </p:txBody>
      </p:sp>
      <p:sp>
        <p:nvSpPr>
          <p:cNvPr id="51" name="Figura a mano libera 50"/>
          <p:cNvSpPr>
            <a:spLocks noChangeAspect="1"/>
          </p:cNvSpPr>
          <p:nvPr/>
        </p:nvSpPr>
        <p:spPr>
          <a:xfrm>
            <a:off x="4139952" y="50131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900" kern="1200" dirty="0" err="1" smtClean="0"/>
              <a:t>Territorial</a:t>
            </a:r>
            <a:r>
              <a:rPr lang="it-IT" sz="900" kern="1200" dirty="0" smtClean="0"/>
              <a:t> and </a:t>
            </a:r>
            <a:r>
              <a:rPr lang="it-IT" sz="900" kern="1200" dirty="0" err="1" smtClean="0"/>
              <a:t>strategic</a:t>
            </a:r>
            <a:r>
              <a:rPr lang="it-IT" sz="900" kern="1200" dirty="0" smtClean="0"/>
              <a:t> planning</a:t>
            </a:r>
            <a:endParaRPr lang="it-IT" sz="900" kern="1200" dirty="0"/>
          </a:p>
        </p:txBody>
      </p:sp>
      <p:sp>
        <p:nvSpPr>
          <p:cNvPr id="52" name="Figura a mano libera 51"/>
          <p:cNvSpPr>
            <a:spLocks noChangeAspect="1"/>
          </p:cNvSpPr>
          <p:nvPr/>
        </p:nvSpPr>
        <p:spPr>
          <a:xfrm>
            <a:off x="5220072" y="50131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kern="1200" dirty="0" smtClean="0"/>
              <a:t>Culture</a:t>
            </a:r>
            <a:endParaRPr lang="it-IT" sz="1100" kern="1200" dirty="0"/>
          </a:p>
        </p:txBody>
      </p:sp>
      <p:sp>
        <p:nvSpPr>
          <p:cNvPr id="53" name="Figura a mano libera 52"/>
          <p:cNvSpPr>
            <a:spLocks noChangeAspect="1"/>
          </p:cNvSpPr>
          <p:nvPr/>
        </p:nvSpPr>
        <p:spPr>
          <a:xfrm>
            <a:off x="6264288" y="50131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100" kern="1200" dirty="0" err="1" smtClean="0"/>
              <a:t>Other</a:t>
            </a:r>
            <a:r>
              <a:rPr lang="it-IT" sz="1100" kern="1200" dirty="0" smtClean="0"/>
              <a:t> </a:t>
            </a:r>
            <a:r>
              <a:rPr lang="it-IT" sz="1100" kern="1200" dirty="0" err="1" smtClean="0"/>
              <a:t>Units</a:t>
            </a:r>
            <a:endParaRPr lang="it-IT" sz="1100" kern="1200" dirty="0"/>
          </a:p>
        </p:txBody>
      </p:sp>
      <p:sp>
        <p:nvSpPr>
          <p:cNvPr id="54" name="Figura a mano libera 53"/>
          <p:cNvSpPr>
            <a:spLocks noChangeAspect="1"/>
          </p:cNvSpPr>
          <p:nvPr/>
        </p:nvSpPr>
        <p:spPr>
          <a:xfrm>
            <a:off x="1475656" y="32129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smtClean="0"/>
              <a:t>Human </a:t>
            </a:r>
            <a:r>
              <a:rPr lang="it-IT" sz="1000" kern="1200" dirty="0" err="1" smtClean="0"/>
              <a:t>Resources</a:t>
            </a:r>
            <a:endParaRPr lang="it-IT" sz="1000" kern="1200" dirty="0"/>
          </a:p>
        </p:txBody>
      </p:sp>
      <p:sp>
        <p:nvSpPr>
          <p:cNvPr id="56" name="Figura a mano libera 55"/>
          <p:cNvSpPr>
            <a:spLocks noChangeAspect="1"/>
          </p:cNvSpPr>
          <p:nvPr/>
        </p:nvSpPr>
        <p:spPr>
          <a:xfrm>
            <a:off x="6705924" y="3212976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smtClean="0"/>
              <a:t>Legislative Affairs</a:t>
            </a:r>
            <a:endParaRPr lang="it-IT" sz="1000" kern="1200" dirty="0"/>
          </a:p>
        </p:txBody>
      </p:sp>
      <p:sp>
        <p:nvSpPr>
          <p:cNvPr id="64" name="Figura a mano libera 63"/>
          <p:cNvSpPr>
            <a:spLocks noChangeAspect="1"/>
          </p:cNvSpPr>
          <p:nvPr/>
        </p:nvSpPr>
        <p:spPr>
          <a:xfrm>
            <a:off x="4095706" y="1844824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err="1" smtClean="0"/>
              <a:t>Regional</a:t>
            </a:r>
            <a:r>
              <a:rPr lang="it-IT" sz="1000" kern="1200" dirty="0" smtClean="0"/>
              <a:t> </a:t>
            </a:r>
          </a:p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err="1" smtClean="0"/>
              <a:t>Council</a:t>
            </a:r>
            <a:endParaRPr lang="it-IT" sz="1000" kern="1200" dirty="0"/>
          </a:p>
        </p:txBody>
      </p:sp>
      <p:sp>
        <p:nvSpPr>
          <p:cNvPr id="65" name="Freccia a destra 64"/>
          <p:cNvSpPr/>
          <p:nvPr/>
        </p:nvSpPr>
        <p:spPr>
          <a:xfrm rot="5400000">
            <a:off x="4331316" y="2509568"/>
            <a:ext cx="517270" cy="1854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Figura a mano libera 65"/>
          <p:cNvSpPr>
            <a:spLocks noChangeAspect="1"/>
          </p:cNvSpPr>
          <p:nvPr/>
        </p:nvSpPr>
        <p:spPr>
          <a:xfrm>
            <a:off x="8053569" y="4204121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smtClean="0"/>
              <a:t>Accounting </a:t>
            </a:r>
            <a:endParaRPr lang="it-IT" sz="1000" kern="1200" dirty="0"/>
          </a:p>
        </p:txBody>
      </p:sp>
      <p:sp>
        <p:nvSpPr>
          <p:cNvPr id="78" name="CasellaDiTesto 77"/>
          <p:cNvSpPr txBox="1"/>
          <p:nvPr/>
        </p:nvSpPr>
        <p:spPr>
          <a:xfrm>
            <a:off x="7220477" y="2564904"/>
            <a:ext cx="16561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 smtClean="0"/>
              <a:t>They</a:t>
            </a:r>
            <a:r>
              <a:rPr lang="it-IT" sz="1100" dirty="0" smtClean="0"/>
              <a:t> </a:t>
            </a:r>
            <a:r>
              <a:rPr lang="it-IT" sz="1100" dirty="0" err="1" smtClean="0"/>
              <a:t>give</a:t>
            </a:r>
            <a:r>
              <a:rPr lang="it-IT" sz="1100" dirty="0" smtClean="0"/>
              <a:t> </a:t>
            </a:r>
            <a:r>
              <a:rPr lang="it-IT" sz="1100" i="1" dirty="0" err="1" smtClean="0"/>
              <a:t>Units</a:t>
            </a:r>
            <a:r>
              <a:rPr lang="it-IT" sz="1100" dirty="0" smtClean="0"/>
              <a:t> </a:t>
            </a:r>
            <a:r>
              <a:rPr lang="it-IT" sz="1100" dirty="0" err="1" smtClean="0"/>
              <a:t>advice</a:t>
            </a:r>
            <a:r>
              <a:rPr lang="it-IT" sz="1100" dirty="0" smtClean="0"/>
              <a:t> on partnership </a:t>
            </a:r>
            <a:r>
              <a:rPr lang="it-IT" sz="1100" dirty="0" err="1" smtClean="0"/>
              <a:t>agreements</a:t>
            </a:r>
            <a:r>
              <a:rPr lang="it-IT" sz="1100" dirty="0" smtClean="0"/>
              <a:t> or </a:t>
            </a:r>
            <a:r>
              <a:rPr lang="it-IT" sz="1100" dirty="0" err="1" smtClean="0"/>
              <a:t>other</a:t>
            </a:r>
            <a:r>
              <a:rPr lang="it-IT" sz="1100" dirty="0" smtClean="0"/>
              <a:t> </a:t>
            </a:r>
            <a:r>
              <a:rPr lang="it-IT" sz="1100" dirty="0" err="1" smtClean="0"/>
              <a:t>legal</a:t>
            </a:r>
            <a:r>
              <a:rPr lang="it-IT" sz="1100" dirty="0" smtClean="0"/>
              <a:t> </a:t>
            </a:r>
            <a:r>
              <a:rPr lang="it-IT" sz="1100" dirty="0" err="1" smtClean="0"/>
              <a:t>documents</a:t>
            </a:r>
            <a:endParaRPr lang="it-IT" sz="1100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269472" y="2560846"/>
            <a:ext cx="16561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 smtClean="0"/>
              <a:t>They</a:t>
            </a:r>
            <a:r>
              <a:rPr lang="it-IT" sz="1100" dirty="0" smtClean="0"/>
              <a:t> </a:t>
            </a:r>
            <a:r>
              <a:rPr lang="it-IT" sz="1100" dirty="0" err="1" smtClean="0"/>
              <a:t>provide</a:t>
            </a:r>
            <a:r>
              <a:rPr lang="it-IT" sz="1100" dirty="0" smtClean="0"/>
              <a:t> </a:t>
            </a:r>
            <a:r>
              <a:rPr lang="it-IT" sz="1100" i="1" dirty="0" err="1" smtClean="0"/>
              <a:t>Units</a:t>
            </a:r>
            <a:r>
              <a:rPr lang="it-IT" sz="1100" dirty="0" smtClean="0"/>
              <a:t> with human </a:t>
            </a:r>
            <a:r>
              <a:rPr lang="it-IT" sz="1100" dirty="0" err="1" smtClean="0"/>
              <a:t>resources</a:t>
            </a:r>
            <a:r>
              <a:rPr lang="it-IT" sz="1100" dirty="0" smtClean="0"/>
              <a:t> </a:t>
            </a:r>
            <a:r>
              <a:rPr lang="it-IT" sz="1100" dirty="0" err="1" smtClean="0"/>
              <a:t>devoted</a:t>
            </a:r>
            <a:r>
              <a:rPr lang="it-IT" sz="1100" dirty="0" smtClean="0"/>
              <a:t> to </a:t>
            </a:r>
            <a:r>
              <a:rPr lang="it-IT" sz="1100" dirty="0" err="1" smtClean="0"/>
              <a:t>projects</a:t>
            </a:r>
            <a:endParaRPr lang="it-IT" sz="1100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2571641" y="1844824"/>
            <a:ext cx="126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 smtClean="0"/>
              <a:t>It</a:t>
            </a:r>
            <a:r>
              <a:rPr lang="it-IT" sz="1100" dirty="0" smtClean="0"/>
              <a:t> sets </a:t>
            </a:r>
            <a:r>
              <a:rPr lang="it-IT" sz="1100" dirty="0" err="1" smtClean="0"/>
              <a:t>policies</a:t>
            </a:r>
            <a:r>
              <a:rPr lang="it-IT" sz="1100" dirty="0" smtClean="0"/>
              <a:t> and </a:t>
            </a:r>
            <a:r>
              <a:rPr lang="it-IT" sz="1100" dirty="0" err="1" smtClean="0"/>
              <a:t>strategies</a:t>
            </a:r>
            <a:endParaRPr lang="it-IT" sz="1100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7380312" y="4713094"/>
            <a:ext cx="15820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dirty="0" err="1" smtClean="0"/>
              <a:t>They</a:t>
            </a:r>
            <a:r>
              <a:rPr lang="it-IT" sz="1100" dirty="0" smtClean="0"/>
              <a:t> put in </a:t>
            </a:r>
            <a:r>
              <a:rPr lang="it-IT" sz="1100" dirty="0" err="1" smtClean="0"/>
              <a:t>place</a:t>
            </a:r>
            <a:r>
              <a:rPr lang="it-IT" sz="1100" dirty="0" smtClean="0"/>
              <a:t> separate </a:t>
            </a:r>
            <a:r>
              <a:rPr lang="it-IT" sz="1100" dirty="0" err="1" smtClean="0"/>
              <a:t>accounting</a:t>
            </a:r>
            <a:r>
              <a:rPr lang="it-IT" sz="1100" dirty="0" smtClean="0"/>
              <a:t> </a:t>
            </a:r>
            <a:r>
              <a:rPr lang="it-IT" sz="1100" dirty="0" err="1" smtClean="0"/>
              <a:t>systems</a:t>
            </a:r>
            <a:r>
              <a:rPr lang="it-IT" sz="1100" dirty="0" smtClean="0"/>
              <a:t> for </a:t>
            </a:r>
            <a:r>
              <a:rPr lang="it-IT" sz="1100" dirty="0" err="1" smtClean="0"/>
              <a:t>each</a:t>
            </a:r>
            <a:r>
              <a:rPr lang="it-IT" sz="1100" dirty="0" smtClean="0"/>
              <a:t> </a:t>
            </a:r>
            <a:r>
              <a:rPr lang="it-IT" sz="1100" dirty="0" err="1" smtClean="0"/>
              <a:t>project</a:t>
            </a:r>
            <a:endParaRPr lang="it-IT" sz="1100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3131839" y="5661248"/>
            <a:ext cx="28882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i="1" dirty="0" smtClean="0"/>
              <a:t>TC Unit </a:t>
            </a:r>
            <a:r>
              <a:rPr lang="it-IT" sz="1100" dirty="0" err="1" smtClean="0"/>
              <a:t>gives</a:t>
            </a:r>
            <a:r>
              <a:rPr lang="it-IT" sz="1100" dirty="0" smtClean="0"/>
              <a:t> </a:t>
            </a:r>
            <a:r>
              <a:rPr lang="it-IT" sz="1100" dirty="0" err="1" smtClean="0"/>
              <a:t>advice</a:t>
            </a:r>
            <a:r>
              <a:rPr lang="it-IT" sz="1100" dirty="0" smtClean="0"/>
              <a:t> on </a:t>
            </a:r>
            <a:r>
              <a:rPr lang="it-IT" sz="1100" dirty="0" err="1" smtClean="0"/>
              <a:t>Programmes</a:t>
            </a:r>
            <a:r>
              <a:rPr lang="it-IT" sz="1100" dirty="0" smtClean="0"/>
              <a:t> and </a:t>
            </a:r>
            <a:r>
              <a:rPr lang="it-IT" sz="1100" dirty="0" err="1" smtClean="0"/>
              <a:t>thematic</a:t>
            </a:r>
            <a:r>
              <a:rPr lang="it-IT" sz="1100" dirty="0" smtClean="0"/>
              <a:t> </a:t>
            </a:r>
            <a:r>
              <a:rPr lang="it-IT" sz="1100" dirty="0" err="1" smtClean="0"/>
              <a:t>Units</a:t>
            </a:r>
            <a:r>
              <a:rPr lang="it-IT" sz="1100" dirty="0" smtClean="0"/>
              <a:t> </a:t>
            </a:r>
            <a:r>
              <a:rPr lang="it-IT" sz="1100" dirty="0" err="1" smtClean="0"/>
              <a:t>provide</a:t>
            </a:r>
            <a:r>
              <a:rPr lang="it-IT" sz="1100" dirty="0" smtClean="0"/>
              <a:t> </a:t>
            </a:r>
            <a:r>
              <a:rPr lang="it-IT" sz="1100" i="1" dirty="0" smtClean="0"/>
              <a:t>TC Unit </a:t>
            </a:r>
            <a:r>
              <a:rPr lang="it-IT" sz="1100" dirty="0" smtClean="0"/>
              <a:t>with </a:t>
            </a:r>
            <a:r>
              <a:rPr lang="it-IT" sz="1100" dirty="0" err="1" smtClean="0"/>
              <a:t>thematic</a:t>
            </a:r>
            <a:r>
              <a:rPr lang="it-IT" sz="1100" dirty="0" smtClean="0"/>
              <a:t> information</a:t>
            </a:r>
            <a:endParaRPr lang="it-IT" sz="1100" dirty="0"/>
          </a:p>
        </p:txBody>
      </p:sp>
      <p:sp>
        <p:nvSpPr>
          <p:cNvPr id="36" name="Figura a mano libera 35"/>
          <p:cNvSpPr>
            <a:spLocks noChangeAspect="1"/>
          </p:cNvSpPr>
          <p:nvPr/>
        </p:nvSpPr>
        <p:spPr>
          <a:xfrm>
            <a:off x="359632" y="4331172"/>
            <a:ext cx="900000" cy="465980"/>
          </a:xfrm>
          <a:custGeom>
            <a:avLst/>
            <a:gdLst>
              <a:gd name="connsiteX0" fmla="*/ 0 w 1342025"/>
              <a:gd name="connsiteY0" fmla="*/ 0 h 694841"/>
              <a:gd name="connsiteX1" fmla="*/ 1342025 w 1342025"/>
              <a:gd name="connsiteY1" fmla="*/ 0 h 694841"/>
              <a:gd name="connsiteX2" fmla="*/ 1342025 w 1342025"/>
              <a:gd name="connsiteY2" fmla="*/ 694841 h 694841"/>
              <a:gd name="connsiteX3" fmla="*/ 0 w 1342025"/>
              <a:gd name="connsiteY3" fmla="*/ 694841 h 694841"/>
              <a:gd name="connsiteX4" fmla="*/ 0 w 1342025"/>
              <a:gd name="connsiteY4" fmla="*/ 0 h 69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2025" h="694841">
                <a:moveTo>
                  <a:pt x="0" y="0"/>
                </a:moveTo>
                <a:lnTo>
                  <a:pt x="1342025" y="0"/>
                </a:lnTo>
                <a:lnTo>
                  <a:pt x="1342025" y="694841"/>
                </a:lnTo>
                <a:lnTo>
                  <a:pt x="0" y="6948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85" tIns="6985" rIns="6985" bIns="98050" numCol="1" spcCol="1270" anchor="ctr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000" kern="1200" dirty="0" err="1" smtClean="0"/>
              <a:t>Buxelles</a:t>
            </a:r>
            <a:r>
              <a:rPr lang="it-IT" sz="1000" kern="1200" dirty="0" smtClean="0"/>
              <a:t> Unit</a:t>
            </a:r>
            <a:endParaRPr lang="it-IT" sz="1000" kern="1200" dirty="0"/>
          </a:p>
        </p:txBody>
      </p:sp>
      <p:cxnSp>
        <p:nvCxnSpPr>
          <p:cNvPr id="5" name="Connettore 2 4"/>
          <p:cNvCxnSpPr/>
          <p:nvPr/>
        </p:nvCxnSpPr>
        <p:spPr>
          <a:xfrm flipV="1">
            <a:off x="2429712" y="4016839"/>
            <a:ext cx="1530120" cy="924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3563888" y="4016839"/>
            <a:ext cx="648072" cy="924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572000" y="4016839"/>
            <a:ext cx="0" cy="924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4932040" y="4016839"/>
            <a:ext cx="738032" cy="924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220072" y="4016839"/>
            <a:ext cx="1296144" cy="92432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2627784" y="342471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1925656" y="3717032"/>
            <a:ext cx="846144" cy="720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>
            <a:off x="5868144" y="342471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 flipH="1">
            <a:off x="6264288" y="3789040"/>
            <a:ext cx="827992" cy="542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142009" y="4946084"/>
            <a:ext cx="15820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 smtClean="0"/>
              <a:t>They</a:t>
            </a:r>
            <a:r>
              <a:rPr lang="it-IT" sz="1100" dirty="0" smtClean="0"/>
              <a:t> </a:t>
            </a:r>
            <a:r>
              <a:rPr lang="it-IT" sz="1100" dirty="0" err="1" smtClean="0"/>
              <a:t>participate</a:t>
            </a:r>
            <a:r>
              <a:rPr lang="it-IT" sz="1100" dirty="0" smtClean="0"/>
              <a:t> </a:t>
            </a:r>
            <a:r>
              <a:rPr lang="it-IT" sz="1100" dirty="0" err="1" smtClean="0"/>
              <a:t>into</a:t>
            </a:r>
            <a:r>
              <a:rPr lang="it-IT" sz="1100" dirty="0"/>
              <a:t> </a:t>
            </a:r>
            <a:r>
              <a:rPr lang="it-IT" sz="1100" dirty="0" err="1" smtClean="0"/>
              <a:t>European</a:t>
            </a:r>
            <a:r>
              <a:rPr lang="it-IT" sz="1100" dirty="0" smtClean="0"/>
              <a:t> networks, </a:t>
            </a:r>
            <a:r>
              <a:rPr lang="it-IT" sz="1100" dirty="0" err="1" smtClean="0"/>
              <a:t>they</a:t>
            </a:r>
            <a:r>
              <a:rPr lang="it-IT" sz="1100" dirty="0" smtClean="0"/>
              <a:t> </a:t>
            </a:r>
            <a:r>
              <a:rPr lang="it-IT" sz="1100" dirty="0" err="1" smtClean="0"/>
              <a:t>collect</a:t>
            </a:r>
            <a:r>
              <a:rPr lang="it-IT" sz="1100" dirty="0" smtClean="0"/>
              <a:t> </a:t>
            </a:r>
            <a:r>
              <a:rPr lang="it-IT" sz="1100" dirty="0" err="1" smtClean="0"/>
              <a:t>thematic</a:t>
            </a:r>
            <a:r>
              <a:rPr lang="it-IT" sz="1100" dirty="0" smtClean="0"/>
              <a:t> information, </a:t>
            </a:r>
            <a:r>
              <a:rPr lang="it-IT" sz="1100" dirty="0" err="1" smtClean="0"/>
              <a:t>they</a:t>
            </a:r>
            <a:r>
              <a:rPr lang="it-IT" sz="1100" dirty="0" smtClean="0"/>
              <a:t> help in </a:t>
            </a:r>
            <a:r>
              <a:rPr lang="it-IT" sz="1100" dirty="0" err="1" smtClean="0"/>
              <a:t>searching</a:t>
            </a:r>
            <a:r>
              <a:rPr lang="it-IT" sz="1100" dirty="0" smtClean="0"/>
              <a:t> </a:t>
            </a:r>
            <a:r>
              <a:rPr lang="it-IT" sz="1100" dirty="0" err="1" smtClean="0"/>
              <a:t>partners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xmlns="" val="20902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5232" y="934462"/>
            <a:ext cx="7715200" cy="550322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chemeClr val="tx2"/>
                </a:solidFill>
              </a:rPr>
              <a:t>Territorial Cooperation and </a:t>
            </a:r>
            <a:r>
              <a:rPr lang="en-US" sz="2400" dirty="0" err="1">
                <a:solidFill>
                  <a:schemeClr val="tx2"/>
                </a:solidFill>
              </a:rPr>
              <a:t>Macroregional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Stategies</a:t>
            </a:r>
            <a:r>
              <a:rPr lang="en-US" sz="2400" dirty="0">
                <a:solidFill>
                  <a:schemeClr val="tx2"/>
                </a:solidFill>
              </a:rPr>
              <a:t> Unit</a:t>
            </a:r>
            <a:endParaRPr lang="it-IT" sz="2400" dirty="0">
              <a:solidFill>
                <a:schemeClr val="tx2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1115616" y="1990593"/>
            <a:ext cx="6984776" cy="4460989"/>
            <a:chOff x="1331640" y="1990593"/>
            <a:chExt cx="6984776" cy="4460989"/>
          </a:xfrm>
        </p:grpSpPr>
        <p:sp>
          <p:nvSpPr>
            <p:cNvPr id="10" name="Figura a mano libera 9"/>
            <p:cNvSpPr/>
            <p:nvPr/>
          </p:nvSpPr>
          <p:spPr>
            <a:xfrm rot="2535279">
              <a:off x="3596470" y="5137405"/>
              <a:ext cx="681330" cy="5932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9663"/>
                  </a:moveTo>
                  <a:lnTo>
                    <a:pt x="681330" y="2966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igura a mano libera 10"/>
            <p:cNvSpPr/>
            <p:nvPr/>
          </p:nvSpPr>
          <p:spPr>
            <a:xfrm>
              <a:off x="3684987" y="4191424"/>
              <a:ext cx="768878" cy="5932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9663"/>
                  </a:moveTo>
                  <a:lnTo>
                    <a:pt x="768878" y="2966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igura a mano libera 11"/>
            <p:cNvSpPr/>
            <p:nvPr/>
          </p:nvSpPr>
          <p:spPr>
            <a:xfrm rot="19354433">
              <a:off x="3581602" y="3282314"/>
              <a:ext cx="1004405" cy="5932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9663"/>
                  </a:moveTo>
                  <a:lnTo>
                    <a:pt x="1004405" y="29663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Ovale 12"/>
            <p:cNvSpPr/>
            <p:nvPr/>
          </p:nvSpPr>
          <p:spPr>
            <a:xfrm>
              <a:off x="1331640" y="3093765"/>
              <a:ext cx="2254645" cy="2254645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igura a mano libera 13"/>
            <p:cNvSpPr/>
            <p:nvPr/>
          </p:nvSpPr>
          <p:spPr>
            <a:xfrm>
              <a:off x="4350661" y="1990593"/>
              <a:ext cx="1270333" cy="1262167"/>
            </a:xfrm>
            <a:custGeom>
              <a:avLst/>
              <a:gdLst>
                <a:gd name="connsiteX0" fmla="*/ 0 w 1270333"/>
                <a:gd name="connsiteY0" fmla="*/ 631084 h 1262167"/>
                <a:gd name="connsiteX1" fmla="*/ 635167 w 1270333"/>
                <a:gd name="connsiteY1" fmla="*/ 0 h 1262167"/>
                <a:gd name="connsiteX2" fmla="*/ 1270334 w 1270333"/>
                <a:gd name="connsiteY2" fmla="*/ 631084 h 1262167"/>
                <a:gd name="connsiteX3" fmla="*/ 635167 w 1270333"/>
                <a:gd name="connsiteY3" fmla="*/ 1262168 h 1262167"/>
                <a:gd name="connsiteX4" fmla="*/ 0 w 1270333"/>
                <a:gd name="connsiteY4" fmla="*/ 631084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0333" h="1262167">
                  <a:moveTo>
                    <a:pt x="0" y="631084"/>
                  </a:moveTo>
                  <a:cubicBezTo>
                    <a:pt x="0" y="282546"/>
                    <a:pt x="284374" y="0"/>
                    <a:pt x="635167" y="0"/>
                  </a:cubicBezTo>
                  <a:cubicBezTo>
                    <a:pt x="985960" y="0"/>
                    <a:pt x="1270334" y="282546"/>
                    <a:pt x="1270334" y="631084"/>
                  </a:cubicBezTo>
                  <a:cubicBezTo>
                    <a:pt x="1270334" y="979622"/>
                    <a:pt x="985960" y="1262168"/>
                    <a:pt x="635167" y="1262168"/>
                  </a:cubicBezTo>
                  <a:cubicBezTo>
                    <a:pt x="284374" y="1262168"/>
                    <a:pt x="0" y="979622"/>
                    <a:pt x="0" y="6310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291" tIns="193095" rIns="194291" bIns="19309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00" kern="1200" dirty="0" smtClean="0"/>
                <a:t>For </a:t>
              </a:r>
              <a:r>
                <a:rPr lang="it-IT" sz="1300" kern="1200" dirty="0" err="1" smtClean="0"/>
                <a:t>internal</a:t>
              </a:r>
              <a:r>
                <a:rPr lang="it-IT" sz="1300" kern="1200" dirty="0" smtClean="0"/>
                <a:t> </a:t>
              </a:r>
              <a:r>
                <a:rPr lang="it-IT" sz="1300" kern="1200" dirty="0" err="1" smtClean="0"/>
                <a:t>Structures</a:t>
              </a:r>
              <a:endParaRPr lang="it-IT" sz="1300" kern="1200" dirty="0"/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5834852" y="1990593"/>
              <a:ext cx="2337548" cy="1262167"/>
            </a:xfrm>
            <a:custGeom>
              <a:avLst/>
              <a:gdLst>
                <a:gd name="connsiteX0" fmla="*/ 0 w 1905500"/>
                <a:gd name="connsiteY0" fmla="*/ 0 h 1262167"/>
                <a:gd name="connsiteX1" fmla="*/ 1905500 w 1905500"/>
                <a:gd name="connsiteY1" fmla="*/ 0 h 1262167"/>
                <a:gd name="connsiteX2" fmla="*/ 1905500 w 1905500"/>
                <a:gd name="connsiteY2" fmla="*/ 1262167 h 1262167"/>
                <a:gd name="connsiteX3" fmla="*/ 0 w 1905500"/>
                <a:gd name="connsiteY3" fmla="*/ 1262167 h 1262167"/>
                <a:gd name="connsiteX4" fmla="*/ 0 w 1905500"/>
                <a:gd name="connsiteY4" fmla="*/ 0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5500" h="1262167">
                  <a:moveTo>
                    <a:pt x="0" y="0"/>
                  </a:moveTo>
                  <a:lnTo>
                    <a:pt x="1905500" y="0"/>
                  </a:lnTo>
                  <a:lnTo>
                    <a:pt x="1905500" y="1262167"/>
                  </a:lnTo>
                  <a:lnTo>
                    <a:pt x="0" y="12621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smtClean="0">
                  <a:solidFill>
                    <a:schemeClr val="tx2"/>
                  </a:solidFill>
                </a:rPr>
                <a:t>Information</a:t>
              </a:r>
              <a:endParaRPr lang="it-IT" sz="1400" kern="1200" dirty="0">
                <a:solidFill>
                  <a:schemeClr val="tx2"/>
                </a:solidFill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err="1" smtClean="0">
                  <a:solidFill>
                    <a:schemeClr val="tx2"/>
                  </a:solidFill>
                </a:rPr>
                <a:t>Coordination</a:t>
              </a:r>
              <a:endParaRPr lang="it-IT" sz="1400" kern="1200" dirty="0">
                <a:solidFill>
                  <a:schemeClr val="tx2"/>
                </a:solidFill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err="1" smtClean="0">
                  <a:solidFill>
                    <a:schemeClr val="tx2"/>
                  </a:solidFill>
                </a:rPr>
                <a:t>Monitoring</a:t>
              </a:r>
              <a:endParaRPr lang="it-IT" sz="1400" kern="1200" dirty="0">
                <a:solidFill>
                  <a:schemeClr val="tx2"/>
                </a:solidFill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smtClean="0">
                  <a:solidFill>
                    <a:schemeClr val="tx2"/>
                  </a:solidFill>
                </a:rPr>
                <a:t>Technical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support</a:t>
              </a:r>
              <a:endParaRPr lang="it-IT" sz="14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4453865" y="3590004"/>
              <a:ext cx="1262167" cy="1262167"/>
            </a:xfrm>
            <a:custGeom>
              <a:avLst/>
              <a:gdLst>
                <a:gd name="connsiteX0" fmla="*/ 0 w 1262167"/>
                <a:gd name="connsiteY0" fmla="*/ 631084 h 1262167"/>
                <a:gd name="connsiteX1" fmla="*/ 631084 w 1262167"/>
                <a:gd name="connsiteY1" fmla="*/ 0 h 1262167"/>
                <a:gd name="connsiteX2" fmla="*/ 1262168 w 1262167"/>
                <a:gd name="connsiteY2" fmla="*/ 631084 h 1262167"/>
                <a:gd name="connsiteX3" fmla="*/ 631084 w 1262167"/>
                <a:gd name="connsiteY3" fmla="*/ 1262168 h 1262167"/>
                <a:gd name="connsiteX4" fmla="*/ 0 w 1262167"/>
                <a:gd name="connsiteY4" fmla="*/ 631084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2167" h="1262167">
                  <a:moveTo>
                    <a:pt x="0" y="631084"/>
                  </a:moveTo>
                  <a:cubicBezTo>
                    <a:pt x="0" y="282546"/>
                    <a:pt x="282546" y="0"/>
                    <a:pt x="631084" y="0"/>
                  </a:cubicBezTo>
                  <a:cubicBezTo>
                    <a:pt x="979622" y="0"/>
                    <a:pt x="1262168" y="282546"/>
                    <a:pt x="1262168" y="631084"/>
                  </a:cubicBezTo>
                  <a:cubicBezTo>
                    <a:pt x="1262168" y="979622"/>
                    <a:pt x="979622" y="1262168"/>
                    <a:pt x="631084" y="1262168"/>
                  </a:cubicBezTo>
                  <a:cubicBezTo>
                    <a:pt x="282546" y="1262168"/>
                    <a:pt x="0" y="979622"/>
                    <a:pt x="0" y="6310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095" tIns="193095" rIns="193095" bIns="19309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00" kern="1200" dirty="0" smtClean="0"/>
                <a:t>For </a:t>
              </a:r>
              <a:r>
                <a:rPr lang="it-IT" sz="1300" kern="1200" dirty="0" err="1" smtClean="0"/>
                <a:t>beneficiaries</a:t>
              </a:r>
              <a:endParaRPr lang="it-IT" sz="1300" kern="1200" dirty="0" smtClean="0"/>
            </a:p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00" dirty="0" smtClean="0"/>
                <a:t>and </a:t>
              </a:r>
              <a:r>
                <a:rPr lang="it-IT" sz="1300" dirty="0" err="1" smtClean="0"/>
                <a:t>potntial</a:t>
              </a:r>
              <a:r>
                <a:rPr lang="it-IT" sz="1300" dirty="0" smtClean="0"/>
                <a:t> </a:t>
              </a:r>
              <a:r>
                <a:rPr lang="it-IT" sz="1300" dirty="0" err="1" smtClean="0"/>
                <a:t>applicants</a:t>
              </a:r>
              <a:endParaRPr lang="it-IT" sz="1300" kern="1200" dirty="0"/>
            </a:p>
          </p:txBody>
        </p:sp>
        <p:sp>
          <p:nvSpPr>
            <p:cNvPr id="17" name="Figura a mano libera 16"/>
            <p:cNvSpPr/>
            <p:nvPr/>
          </p:nvSpPr>
          <p:spPr>
            <a:xfrm>
              <a:off x="5842249" y="3590004"/>
              <a:ext cx="2402159" cy="1262167"/>
            </a:xfrm>
            <a:custGeom>
              <a:avLst/>
              <a:gdLst>
                <a:gd name="connsiteX0" fmla="*/ 0 w 1893251"/>
                <a:gd name="connsiteY0" fmla="*/ 0 h 1262167"/>
                <a:gd name="connsiteX1" fmla="*/ 1893251 w 1893251"/>
                <a:gd name="connsiteY1" fmla="*/ 0 h 1262167"/>
                <a:gd name="connsiteX2" fmla="*/ 1893251 w 1893251"/>
                <a:gd name="connsiteY2" fmla="*/ 1262167 h 1262167"/>
                <a:gd name="connsiteX3" fmla="*/ 0 w 1893251"/>
                <a:gd name="connsiteY3" fmla="*/ 1262167 h 1262167"/>
                <a:gd name="connsiteX4" fmla="*/ 0 w 1893251"/>
                <a:gd name="connsiteY4" fmla="*/ 0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251" h="1262167">
                  <a:moveTo>
                    <a:pt x="0" y="0"/>
                  </a:moveTo>
                  <a:lnTo>
                    <a:pt x="1893251" y="0"/>
                  </a:lnTo>
                  <a:lnTo>
                    <a:pt x="1893251" y="1262167"/>
                  </a:lnTo>
                  <a:lnTo>
                    <a:pt x="0" y="12621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it-IT" sz="1400" kern="1200" dirty="0" smtClean="0">
                  <a:solidFill>
                    <a:schemeClr val="tx2"/>
                  </a:solidFill>
                </a:rPr>
                <a:t>Information and promotion of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territorial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cooperation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opportunities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to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local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authorities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and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other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organizations</a:t>
              </a:r>
              <a:endParaRPr lang="it-IT" sz="14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8" name="Figura a mano libera 17"/>
            <p:cNvSpPr/>
            <p:nvPr/>
          </p:nvSpPr>
          <p:spPr>
            <a:xfrm>
              <a:off x="4025304" y="5189415"/>
              <a:ext cx="1262167" cy="1262167"/>
            </a:xfrm>
            <a:custGeom>
              <a:avLst/>
              <a:gdLst>
                <a:gd name="connsiteX0" fmla="*/ 0 w 1262167"/>
                <a:gd name="connsiteY0" fmla="*/ 631084 h 1262167"/>
                <a:gd name="connsiteX1" fmla="*/ 631084 w 1262167"/>
                <a:gd name="connsiteY1" fmla="*/ 0 h 1262167"/>
                <a:gd name="connsiteX2" fmla="*/ 1262168 w 1262167"/>
                <a:gd name="connsiteY2" fmla="*/ 631084 h 1262167"/>
                <a:gd name="connsiteX3" fmla="*/ 631084 w 1262167"/>
                <a:gd name="connsiteY3" fmla="*/ 1262168 h 1262167"/>
                <a:gd name="connsiteX4" fmla="*/ 0 w 1262167"/>
                <a:gd name="connsiteY4" fmla="*/ 631084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62167" h="1262167">
                  <a:moveTo>
                    <a:pt x="0" y="631084"/>
                  </a:moveTo>
                  <a:cubicBezTo>
                    <a:pt x="0" y="282546"/>
                    <a:pt x="282546" y="0"/>
                    <a:pt x="631084" y="0"/>
                  </a:cubicBezTo>
                  <a:cubicBezTo>
                    <a:pt x="979622" y="0"/>
                    <a:pt x="1262168" y="282546"/>
                    <a:pt x="1262168" y="631084"/>
                  </a:cubicBezTo>
                  <a:cubicBezTo>
                    <a:pt x="1262168" y="979622"/>
                    <a:pt x="979622" y="1262168"/>
                    <a:pt x="631084" y="1262168"/>
                  </a:cubicBezTo>
                  <a:cubicBezTo>
                    <a:pt x="282546" y="1262168"/>
                    <a:pt x="0" y="979622"/>
                    <a:pt x="0" y="6310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095" tIns="193095" rIns="193095" bIns="19309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300" kern="1200" dirty="0" smtClean="0"/>
                <a:t>For the </a:t>
              </a:r>
              <a:r>
                <a:rPr lang="it-IT" sz="1300" kern="1200" dirty="0" err="1" smtClean="0"/>
                <a:t>national</a:t>
              </a:r>
              <a:r>
                <a:rPr lang="it-IT" sz="1300" kern="1200" dirty="0" smtClean="0"/>
                <a:t> </a:t>
              </a:r>
              <a:r>
                <a:rPr lang="it-IT" sz="1300" kern="1200" dirty="0" err="1" smtClean="0"/>
                <a:t>managing</a:t>
              </a:r>
              <a:r>
                <a:rPr lang="it-IT" sz="1300" kern="1200" dirty="0" smtClean="0"/>
                <a:t> </a:t>
              </a:r>
              <a:r>
                <a:rPr lang="it-IT" sz="1300" kern="1200" dirty="0" err="1" smtClean="0"/>
                <a:t>system</a:t>
              </a:r>
              <a:endParaRPr lang="it-IT" sz="1300" kern="1200" dirty="0"/>
            </a:p>
          </p:txBody>
        </p:sp>
        <p:sp>
          <p:nvSpPr>
            <p:cNvPr id="19" name="Figura a mano libera 18"/>
            <p:cNvSpPr/>
            <p:nvPr/>
          </p:nvSpPr>
          <p:spPr>
            <a:xfrm>
              <a:off x="5413689" y="5189415"/>
              <a:ext cx="2902727" cy="1262167"/>
            </a:xfrm>
            <a:custGeom>
              <a:avLst/>
              <a:gdLst>
                <a:gd name="connsiteX0" fmla="*/ 0 w 1893251"/>
                <a:gd name="connsiteY0" fmla="*/ 0 h 1262167"/>
                <a:gd name="connsiteX1" fmla="*/ 1893251 w 1893251"/>
                <a:gd name="connsiteY1" fmla="*/ 0 h 1262167"/>
                <a:gd name="connsiteX2" fmla="*/ 1893251 w 1893251"/>
                <a:gd name="connsiteY2" fmla="*/ 1262167 h 1262167"/>
                <a:gd name="connsiteX3" fmla="*/ 0 w 1893251"/>
                <a:gd name="connsiteY3" fmla="*/ 1262167 h 1262167"/>
                <a:gd name="connsiteX4" fmla="*/ 0 w 1893251"/>
                <a:gd name="connsiteY4" fmla="*/ 0 h 126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251" h="1262167">
                  <a:moveTo>
                    <a:pt x="0" y="0"/>
                  </a:moveTo>
                  <a:lnTo>
                    <a:pt x="1893251" y="0"/>
                  </a:lnTo>
                  <a:lnTo>
                    <a:pt x="1893251" y="1262167"/>
                  </a:lnTo>
                  <a:lnTo>
                    <a:pt x="0" y="1262167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err="1" smtClean="0">
                  <a:solidFill>
                    <a:schemeClr val="tx2"/>
                  </a:solidFill>
                </a:rPr>
                <a:t>Voting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member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dirty="0" smtClean="0">
                  <a:solidFill>
                    <a:schemeClr val="tx2"/>
                  </a:solidFill>
                </a:rPr>
                <a:t>in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national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committees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kern="1200" dirty="0" smtClean="0">
                  <a:solidFill>
                    <a:schemeClr val="tx2"/>
                  </a:solidFill>
                </a:rPr>
                <a:t>Co-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chairing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the Central Europe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national</a:t>
              </a:r>
              <a:r>
                <a:rPr lang="it-IT" sz="1400" kern="1200" dirty="0" smtClean="0">
                  <a:solidFill>
                    <a:schemeClr val="tx2"/>
                  </a:solidFill>
                </a:rPr>
                <a:t> </a:t>
              </a:r>
              <a:r>
                <a:rPr lang="it-IT" sz="1400" kern="1200" dirty="0" err="1" smtClean="0">
                  <a:solidFill>
                    <a:schemeClr val="tx2"/>
                  </a:solidFill>
                </a:rPr>
                <a:t>committee</a:t>
              </a:r>
              <a:endParaRPr lang="it-IT" sz="1400" kern="1200" dirty="0" smtClean="0">
                <a:solidFill>
                  <a:schemeClr val="tx2"/>
                </a:solidFill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it-IT" sz="1400" dirty="0" err="1" smtClean="0">
                  <a:solidFill>
                    <a:schemeClr val="tx2"/>
                  </a:solidFill>
                </a:rPr>
                <a:t>Interreg</a:t>
              </a:r>
              <a:r>
                <a:rPr lang="it-IT" sz="1400" dirty="0" smtClean="0">
                  <a:solidFill>
                    <a:schemeClr val="tx2"/>
                  </a:solidFill>
                </a:rPr>
                <a:t> CENTRAL EUROPE National </a:t>
              </a:r>
              <a:r>
                <a:rPr lang="it-IT" sz="1400" dirty="0" err="1" smtClean="0">
                  <a:solidFill>
                    <a:schemeClr val="tx2"/>
                  </a:solidFill>
                </a:rPr>
                <a:t>Contact</a:t>
              </a:r>
              <a:r>
                <a:rPr lang="it-IT" sz="1400" dirty="0" smtClean="0">
                  <a:solidFill>
                    <a:schemeClr val="tx2"/>
                  </a:solidFill>
                </a:rPr>
                <a:t> Point</a:t>
              </a:r>
              <a:endParaRPr lang="it-IT" sz="1400" kern="1200" dirty="0">
                <a:solidFill>
                  <a:schemeClr val="tx2"/>
                </a:solidFill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1619672" y="3647926"/>
            <a:ext cx="1224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 smtClean="0">
                <a:solidFill>
                  <a:schemeClr val="tx2"/>
                </a:solidFill>
              </a:rPr>
              <a:t>What</a:t>
            </a:r>
            <a:r>
              <a:rPr lang="it-IT" sz="3200" b="1" dirty="0" smtClean="0">
                <a:solidFill>
                  <a:schemeClr val="tx2"/>
                </a:solidFill>
              </a:rPr>
              <a:t> </a:t>
            </a:r>
            <a:r>
              <a:rPr lang="it-IT" sz="3200" b="1" dirty="0" err="1" smtClean="0">
                <a:solidFill>
                  <a:schemeClr val="tx2"/>
                </a:solidFill>
              </a:rPr>
              <a:t>we</a:t>
            </a:r>
            <a:r>
              <a:rPr lang="it-IT" sz="3200" b="1" dirty="0" smtClean="0">
                <a:solidFill>
                  <a:schemeClr val="tx2"/>
                </a:solidFill>
              </a:rPr>
              <a:t> do</a:t>
            </a:r>
            <a:endParaRPr lang="it-IT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87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88294"/>
            <a:ext cx="8229600" cy="984522"/>
          </a:xfrm>
        </p:spPr>
        <p:txBody>
          <a:bodyPr/>
          <a:lstStyle/>
          <a:p>
            <a:r>
              <a:rPr lang="it-IT" sz="3200" dirty="0" smtClean="0">
                <a:solidFill>
                  <a:schemeClr val="tx2"/>
                </a:solidFill>
              </a:rPr>
              <a:t>Veneto </a:t>
            </a:r>
            <a:r>
              <a:rPr lang="it-IT" sz="3200" dirty="0" err="1" smtClean="0">
                <a:solidFill>
                  <a:schemeClr val="tx2"/>
                </a:solidFill>
              </a:rPr>
              <a:t>Region</a:t>
            </a:r>
            <a:r>
              <a:rPr lang="it-IT" sz="3200" dirty="0" smtClean="0">
                <a:solidFill>
                  <a:schemeClr val="tx2"/>
                </a:solidFill>
              </a:rPr>
              <a:t> </a:t>
            </a:r>
            <a:r>
              <a:rPr lang="it-IT" sz="3200" dirty="0" err="1" smtClean="0">
                <a:solidFill>
                  <a:schemeClr val="tx2"/>
                </a:solidFill>
              </a:rPr>
              <a:t>dedicated</a:t>
            </a:r>
            <a:r>
              <a:rPr lang="it-IT" sz="3200" dirty="0">
                <a:solidFill>
                  <a:schemeClr val="tx2"/>
                </a:solidFill>
              </a:rPr>
              <a:t> website</a:t>
            </a:r>
            <a:r>
              <a:rPr lang="it-IT" sz="3600" dirty="0">
                <a:solidFill>
                  <a:schemeClr val="tx2"/>
                </a:solidFill>
              </a:rPr>
              <a:t/>
            </a:r>
            <a:br>
              <a:rPr lang="it-IT" sz="3600" dirty="0">
                <a:solidFill>
                  <a:schemeClr val="tx2"/>
                </a:solidFill>
              </a:rPr>
            </a:br>
            <a:r>
              <a:rPr lang="it-IT" sz="2000" dirty="0">
                <a:solidFill>
                  <a:schemeClr val="tx2"/>
                </a:solidFill>
              </a:rPr>
              <a:t>http://coopterritoriale.regione.veneto.it/Med/</a:t>
            </a:r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2140436"/>
            <a:ext cx="6120000" cy="3232780"/>
          </a:xfrm>
        </p:spPr>
      </p:pic>
      <p:sp>
        <p:nvSpPr>
          <p:cNvPr id="8" name="CasellaDiTesto 7"/>
          <p:cNvSpPr txBox="1"/>
          <p:nvPr/>
        </p:nvSpPr>
        <p:spPr>
          <a:xfrm>
            <a:off x="611560" y="5858688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err="1">
                <a:solidFill>
                  <a:schemeClr val="tx2"/>
                </a:solidFill>
              </a:rPr>
              <a:t>W</a:t>
            </a:r>
            <a:r>
              <a:rPr lang="it-IT" sz="1400" b="1" dirty="0" err="1" smtClean="0">
                <a:solidFill>
                  <a:schemeClr val="tx2"/>
                </a:solidFill>
              </a:rPr>
              <a:t>e</a:t>
            </a:r>
            <a:r>
              <a:rPr lang="it-IT" sz="1400" b="1" dirty="0" smtClean="0">
                <a:solidFill>
                  <a:schemeClr val="tx2"/>
                </a:solidFill>
              </a:rPr>
              <a:t> coordinate a Partnership of </a:t>
            </a:r>
            <a:r>
              <a:rPr lang="it-IT" sz="1400" b="1" dirty="0" err="1" smtClean="0">
                <a:solidFill>
                  <a:schemeClr val="tx2"/>
                </a:solidFill>
              </a:rPr>
              <a:t>stakeholders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coming</a:t>
            </a:r>
            <a:r>
              <a:rPr lang="it-IT" sz="1400" dirty="0" smtClean="0">
                <a:solidFill>
                  <a:schemeClr val="tx2"/>
                </a:solidFill>
              </a:rPr>
              <a:t> from public </a:t>
            </a:r>
            <a:r>
              <a:rPr lang="it-IT" sz="1400" dirty="0" err="1" smtClean="0">
                <a:solidFill>
                  <a:schemeClr val="tx2"/>
                </a:solidFill>
              </a:rPr>
              <a:t>administrations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at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different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levels</a:t>
            </a:r>
            <a:r>
              <a:rPr lang="it-IT" sz="1400" dirty="0" smtClean="0">
                <a:solidFill>
                  <a:schemeClr val="tx2"/>
                </a:solidFill>
              </a:rPr>
              <a:t>, business </a:t>
            </a:r>
            <a:r>
              <a:rPr lang="it-IT" sz="1400" dirty="0" err="1" smtClean="0">
                <a:solidFill>
                  <a:schemeClr val="tx2"/>
                </a:solidFill>
              </a:rPr>
              <a:t>support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organizations</a:t>
            </a:r>
            <a:r>
              <a:rPr lang="it-IT" sz="1400" dirty="0" smtClean="0">
                <a:solidFill>
                  <a:schemeClr val="tx2"/>
                </a:solidFill>
              </a:rPr>
              <a:t> and </a:t>
            </a:r>
            <a:r>
              <a:rPr lang="it-IT" sz="1400" dirty="0" err="1" smtClean="0">
                <a:solidFill>
                  <a:schemeClr val="tx2"/>
                </a:solidFill>
              </a:rPr>
              <a:t>civil</a:t>
            </a:r>
            <a:r>
              <a:rPr lang="it-IT" sz="1400" dirty="0" smtClean="0">
                <a:solidFill>
                  <a:schemeClr val="tx2"/>
                </a:solidFill>
              </a:rPr>
              <a:t> society (</a:t>
            </a:r>
            <a:r>
              <a:rPr lang="it-IT" sz="1400" dirty="0" err="1" smtClean="0">
                <a:solidFill>
                  <a:schemeClr val="tx2"/>
                </a:solidFill>
              </a:rPr>
              <a:t>pursuant</a:t>
            </a:r>
            <a:r>
              <a:rPr lang="it-IT" sz="1400" dirty="0" smtClean="0">
                <a:solidFill>
                  <a:schemeClr val="tx2"/>
                </a:solidFill>
              </a:rPr>
              <a:t> to art. 5, Reg. (UE) 1303/2013 and to the </a:t>
            </a:r>
            <a:r>
              <a:rPr lang="it-IT" sz="1400" dirty="0" err="1" smtClean="0">
                <a:solidFill>
                  <a:schemeClr val="tx2"/>
                </a:solidFill>
              </a:rPr>
              <a:t>European</a:t>
            </a:r>
            <a:r>
              <a:rPr lang="it-IT" sz="1400" dirty="0" smtClean="0">
                <a:solidFill>
                  <a:schemeClr val="tx2"/>
                </a:solidFill>
              </a:rPr>
              <a:t> code of </a:t>
            </a:r>
            <a:r>
              <a:rPr lang="it-IT" sz="1400" dirty="0" err="1" smtClean="0">
                <a:solidFill>
                  <a:schemeClr val="tx2"/>
                </a:solidFill>
              </a:rPr>
              <a:t>conduct</a:t>
            </a:r>
            <a:r>
              <a:rPr lang="it-IT" sz="1400" dirty="0" smtClean="0">
                <a:solidFill>
                  <a:schemeClr val="tx2"/>
                </a:solidFill>
              </a:rPr>
              <a:t> on partnership in the </a:t>
            </a:r>
            <a:r>
              <a:rPr lang="it-IT" sz="1400" dirty="0" err="1" smtClean="0">
                <a:solidFill>
                  <a:schemeClr val="tx2"/>
                </a:solidFill>
              </a:rPr>
              <a:t>framework</a:t>
            </a:r>
            <a:r>
              <a:rPr lang="it-IT" sz="1400" dirty="0" smtClean="0">
                <a:solidFill>
                  <a:schemeClr val="tx2"/>
                </a:solidFill>
              </a:rPr>
              <a:t> of ESIF – </a:t>
            </a:r>
            <a:r>
              <a:rPr lang="it-IT" sz="1400" dirty="0" err="1" smtClean="0">
                <a:solidFill>
                  <a:schemeClr val="tx2"/>
                </a:solidFill>
              </a:rPr>
              <a:t>European</a:t>
            </a:r>
            <a:r>
              <a:rPr lang="it-IT" sz="1400" dirty="0" smtClean="0">
                <a:solidFill>
                  <a:schemeClr val="tx2"/>
                </a:solidFill>
              </a:rPr>
              <a:t> </a:t>
            </a:r>
            <a:r>
              <a:rPr lang="it-IT" sz="1400" dirty="0" err="1" smtClean="0">
                <a:solidFill>
                  <a:schemeClr val="tx2"/>
                </a:solidFill>
              </a:rPr>
              <a:t>Commission</a:t>
            </a:r>
            <a:r>
              <a:rPr lang="it-IT" sz="1400" dirty="0" smtClean="0">
                <a:solidFill>
                  <a:schemeClr val="tx2"/>
                </a:solidFill>
              </a:rPr>
              <a:t>, 2014).</a:t>
            </a:r>
            <a:endParaRPr lang="it-IT" sz="1400" dirty="0">
              <a:solidFill>
                <a:schemeClr val="tx2"/>
              </a:solidFill>
            </a:endParaRPr>
          </a:p>
        </p:txBody>
      </p:sp>
      <p:sp>
        <p:nvSpPr>
          <p:cNvPr id="10" name="Elaborazione alternativa 9"/>
          <p:cNvSpPr/>
          <p:nvPr/>
        </p:nvSpPr>
        <p:spPr>
          <a:xfrm>
            <a:off x="415499" y="1772816"/>
            <a:ext cx="1996261" cy="172819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r>
              <a:rPr lang="it-IT" sz="1600" dirty="0" err="1">
                <a:solidFill>
                  <a:schemeClr val="tx2"/>
                </a:solidFill>
              </a:rPr>
              <a:t>We</a:t>
            </a:r>
            <a:r>
              <a:rPr lang="it-IT" sz="1600" dirty="0">
                <a:solidFill>
                  <a:schemeClr val="tx2"/>
                </a:solidFill>
              </a:rPr>
              <a:t> generate </a:t>
            </a:r>
            <a:r>
              <a:rPr lang="it-IT" b="1" dirty="0" err="1">
                <a:solidFill>
                  <a:schemeClr val="tx2"/>
                </a:solidFill>
              </a:rPr>
              <a:t>original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contents</a:t>
            </a:r>
            <a:r>
              <a:rPr lang="it-IT" b="1" dirty="0">
                <a:solidFill>
                  <a:schemeClr val="tx2"/>
                </a:solidFill>
              </a:rPr>
              <a:t> in </a:t>
            </a:r>
            <a:r>
              <a:rPr lang="it-IT" b="1" dirty="0" err="1">
                <a:solidFill>
                  <a:schemeClr val="tx2"/>
                </a:solidFill>
              </a:rPr>
              <a:t>Italian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sz="1600" dirty="0" err="1">
                <a:solidFill>
                  <a:schemeClr val="tx2"/>
                </a:solidFill>
              </a:rPr>
              <a:t>language</a:t>
            </a:r>
            <a:r>
              <a:rPr lang="it-IT" sz="1600" dirty="0">
                <a:solidFill>
                  <a:schemeClr val="tx2"/>
                </a:solidFill>
              </a:rPr>
              <a:t> </a:t>
            </a:r>
            <a:r>
              <a:rPr lang="it-IT" sz="1600" dirty="0" err="1">
                <a:solidFill>
                  <a:schemeClr val="tx2"/>
                </a:solidFill>
              </a:rPr>
              <a:t>about</a:t>
            </a:r>
            <a:r>
              <a:rPr lang="it-IT" sz="1600" dirty="0">
                <a:solidFill>
                  <a:schemeClr val="tx2"/>
                </a:solidFill>
              </a:rPr>
              <a:t> </a:t>
            </a:r>
            <a:r>
              <a:rPr lang="it-IT" sz="1600" dirty="0" err="1" smtClean="0">
                <a:solidFill>
                  <a:schemeClr val="tx2"/>
                </a:solidFill>
              </a:rPr>
              <a:t>Programmes</a:t>
            </a:r>
            <a:r>
              <a:rPr lang="it-IT" sz="1600" dirty="0" smtClean="0">
                <a:solidFill>
                  <a:schemeClr val="tx2"/>
                </a:solidFill>
              </a:rPr>
              <a:t>’ </a:t>
            </a:r>
            <a:r>
              <a:rPr lang="it-IT" sz="1600" dirty="0">
                <a:solidFill>
                  <a:schemeClr val="tx2"/>
                </a:solidFill>
              </a:rPr>
              <a:t>news. </a:t>
            </a:r>
          </a:p>
        </p:txBody>
      </p:sp>
      <p:sp>
        <p:nvSpPr>
          <p:cNvPr id="11" name="Elaborazione alternativa 10"/>
          <p:cNvSpPr/>
          <p:nvPr/>
        </p:nvSpPr>
        <p:spPr>
          <a:xfrm>
            <a:off x="415499" y="3717032"/>
            <a:ext cx="1996261" cy="1728192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r>
              <a:rPr lang="it-IT" b="1" dirty="0">
                <a:solidFill>
                  <a:schemeClr val="tx2"/>
                </a:solidFill>
              </a:rPr>
              <a:t>T</a:t>
            </a:r>
            <a:r>
              <a:rPr lang="it-IT" b="1" dirty="0" smtClean="0">
                <a:solidFill>
                  <a:schemeClr val="tx2"/>
                </a:solidFill>
              </a:rPr>
              <a:t>ARGET: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 smtClean="0">
                <a:solidFill>
                  <a:schemeClr val="tx2"/>
                </a:solidFill>
              </a:rPr>
              <a:t>Italian</a:t>
            </a:r>
            <a:r>
              <a:rPr lang="it-IT" sz="1600" dirty="0" smtClean="0">
                <a:solidFill>
                  <a:schemeClr val="tx2"/>
                </a:solidFill>
              </a:rPr>
              <a:t> </a:t>
            </a:r>
            <a:r>
              <a:rPr lang="it-IT" sz="1600" dirty="0" err="1" smtClean="0">
                <a:solidFill>
                  <a:schemeClr val="tx2"/>
                </a:solidFill>
              </a:rPr>
              <a:t>beneficiaries</a:t>
            </a:r>
            <a:r>
              <a:rPr lang="it-IT" sz="1600" dirty="0" smtClean="0">
                <a:solidFill>
                  <a:schemeClr val="tx2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 smtClean="0">
                <a:solidFill>
                  <a:schemeClr val="tx2"/>
                </a:solidFill>
              </a:rPr>
              <a:t>potential</a:t>
            </a:r>
            <a:r>
              <a:rPr lang="it-IT" sz="1600" dirty="0" smtClean="0">
                <a:solidFill>
                  <a:schemeClr val="tx2"/>
                </a:solidFill>
              </a:rPr>
              <a:t> </a:t>
            </a:r>
            <a:r>
              <a:rPr lang="it-IT" sz="1600" dirty="0" err="1" smtClean="0">
                <a:solidFill>
                  <a:schemeClr val="tx2"/>
                </a:solidFill>
              </a:rPr>
              <a:t>applicants</a:t>
            </a:r>
            <a:r>
              <a:rPr lang="it-IT" sz="1600" dirty="0" smtClean="0">
                <a:solidFill>
                  <a:schemeClr val="tx2"/>
                </a:solidFill>
              </a:rPr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chemeClr val="tx2"/>
                </a:solidFill>
              </a:rPr>
              <a:t>general public.</a:t>
            </a:r>
            <a:endParaRPr lang="it-IT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88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31170"/>
            <a:ext cx="8229600" cy="640442"/>
          </a:xfrm>
        </p:spPr>
        <p:txBody>
          <a:bodyPr/>
          <a:lstStyle/>
          <a:p>
            <a:r>
              <a:rPr lang="it-IT" sz="3200" dirty="0" smtClean="0">
                <a:solidFill>
                  <a:schemeClr val="tx2"/>
                </a:solidFill>
              </a:rPr>
              <a:t>Veneto </a:t>
            </a:r>
            <a:r>
              <a:rPr lang="it-IT" sz="3200" dirty="0" err="1" smtClean="0">
                <a:solidFill>
                  <a:schemeClr val="tx2"/>
                </a:solidFill>
              </a:rPr>
              <a:t>Region</a:t>
            </a:r>
            <a:r>
              <a:rPr lang="it-IT" sz="3200" dirty="0" smtClean="0">
                <a:solidFill>
                  <a:schemeClr val="tx2"/>
                </a:solidFill>
              </a:rPr>
              <a:t> </a:t>
            </a:r>
            <a:r>
              <a:rPr lang="it-IT" sz="3200" dirty="0" err="1" smtClean="0">
                <a:solidFill>
                  <a:schemeClr val="tx2"/>
                </a:solidFill>
              </a:rPr>
              <a:t>into</a:t>
            </a:r>
            <a:r>
              <a:rPr lang="it-IT" sz="3200" dirty="0" smtClean="0">
                <a:solidFill>
                  <a:schemeClr val="tx2"/>
                </a:solidFill>
              </a:rPr>
              <a:t> ETC </a:t>
            </a:r>
            <a:r>
              <a:rPr lang="it-IT" sz="3200" dirty="0" err="1" smtClean="0">
                <a:solidFill>
                  <a:schemeClr val="tx2"/>
                </a:solidFill>
              </a:rPr>
              <a:t>Programmes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41223" y="2071678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chemeClr val="tx2"/>
                </a:solidFill>
              </a:rPr>
              <a:t>Cross-border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cooperation</a:t>
            </a:r>
            <a:r>
              <a:rPr lang="it-IT" sz="2000" dirty="0" smtClean="0">
                <a:solidFill>
                  <a:schemeClr val="tx2"/>
                </a:solidFill>
              </a:rPr>
              <a:t>: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41223" y="3786190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chemeClr val="tx2"/>
                </a:solidFill>
              </a:rPr>
              <a:t>Transnational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cooperation</a:t>
            </a:r>
            <a:r>
              <a:rPr lang="it-IT" sz="2000" dirty="0" smtClean="0">
                <a:solidFill>
                  <a:schemeClr val="tx2"/>
                </a:solidFill>
              </a:rPr>
              <a:t>: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1223" y="5743534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chemeClr val="tx2"/>
                </a:solidFill>
              </a:rPr>
              <a:t>Interregional</a:t>
            </a:r>
            <a:r>
              <a:rPr lang="it-IT" sz="2000" dirty="0" smtClean="0">
                <a:solidFill>
                  <a:schemeClr val="tx2"/>
                </a:solidFill>
              </a:rPr>
              <a:t> </a:t>
            </a:r>
            <a:r>
              <a:rPr lang="it-IT" sz="2000" dirty="0" err="1" smtClean="0">
                <a:solidFill>
                  <a:schemeClr val="tx2"/>
                </a:solidFill>
              </a:rPr>
              <a:t>cooperation</a:t>
            </a:r>
            <a:r>
              <a:rPr lang="it-IT" sz="2000" dirty="0" smtClean="0">
                <a:solidFill>
                  <a:schemeClr val="tx2"/>
                </a:solidFill>
              </a:rPr>
              <a:t>: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1026" name="AutoShape 2" descr="Risultati immagini per italy croat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5" name="Immagine 14" descr="interreg_italia austr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1734535"/>
            <a:ext cx="1800000" cy="837209"/>
          </a:xfrm>
          <a:prstGeom prst="rect">
            <a:avLst/>
          </a:prstGeom>
        </p:spPr>
      </p:pic>
      <p:pic>
        <p:nvPicPr>
          <p:cNvPr id="16" name="Immagine 15" descr="Interreg_Italy_Croatia_cmy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3966" y="1785926"/>
            <a:ext cx="1800000" cy="600678"/>
          </a:xfrm>
          <a:prstGeom prst="rect">
            <a:avLst/>
          </a:prstGeom>
        </p:spPr>
      </p:pic>
      <p:pic>
        <p:nvPicPr>
          <p:cNvPr id="17" name="Immagine 16" descr="interreg-italia-sloven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57818" y="2214554"/>
            <a:ext cx="1800000" cy="801193"/>
          </a:xfrm>
          <a:prstGeom prst="rect">
            <a:avLst/>
          </a:prstGeom>
        </p:spPr>
      </p:pic>
      <p:pic>
        <p:nvPicPr>
          <p:cNvPr id="18" name="Immagine 17" descr="Interreg-Europ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5214950"/>
            <a:ext cx="2160000" cy="1448130"/>
          </a:xfrm>
          <a:prstGeom prst="rect">
            <a:avLst/>
          </a:prstGeom>
        </p:spPr>
      </p:pic>
      <p:pic>
        <p:nvPicPr>
          <p:cNvPr id="21" name="Immagine 20" descr="alpine spac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4357694"/>
            <a:ext cx="1800000" cy="495722"/>
          </a:xfrm>
          <a:prstGeom prst="rect">
            <a:avLst/>
          </a:prstGeom>
        </p:spPr>
      </p:pic>
      <p:grpSp>
        <p:nvGrpSpPr>
          <p:cNvPr id="23" name="Gruppo 22"/>
          <p:cNvGrpSpPr/>
          <p:nvPr/>
        </p:nvGrpSpPr>
        <p:grpSpPr>
          <a:xfrm>
            <a:off x="3714744" y="2928934"/>
            <a:ext cx="4514644" cy="2038748"/>
            <a:chOff x="3714744" y="3143248"/>
            <a:chExt cx="4514644" cy="2038748"/>
          </a:xfrm>
        </p:grpSpPr>
        <p:pic>
          <p:nvPicPr>
            <p:cNvPr id="19" name="Immagine 18" descr="interreg_med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714744" y="3143248"/>
              <a:ext cx="2160000" cy="1620000"/>
            </a:xfrm>
            <a:prstGeom prst="rect">
              <a:avLst/>
            </a:prstGeom>
          </p:spPr>
        </p:pic>
        <p:pic>
          <p:nvPicPr>
            <p:cNvPr id="20" name="Immagine 19" descr="central europe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429388" y="3714752"/>
              <a:ext cx="1800000" cy="440899"/>
            </a:xfrm>
            <a:prstGeom prst="rect">
              <a:avLst/>
            </a:prstGeom>
          </p:spPr>
        </p:pic>
        <p:pic>
          <p:nvPicPr>
            <p:cNvPr id="22" name="Immagine 21" descr="interreg_ADRION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15008" y="4429132"/>
              <a:ext cx="1800000" cy="7528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2288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31170"/>
            <a:ext cx="8229600" cy="640442"/>
          </a:xfrm>
        </p:spPr>
        <p:txBody>
          <a:bodyPr/>
          <a:lstStyle/>
          <a:p>
            <a:r>
              <a:rPr lang="it-IT" sz="3200" dirty="0" smtClean="0">
                <a:solidFill>
                  <a:schemeClr val="tx2"/>
                </a:solidFill>
              </a:rPr>
              <a:t>Veneto </a:t>
            </a:r>
            <a:r>
              <a:rPr lang="it-IT" sz="3200" dirty="0" err="1" smtClean="0">
                <a:solidFill>
                  <a:schemeClr val="tx2"/>
                </a:solidFill>
              </a:rPr>
              <a:t>Region</a:t>
            </a:r>
            <a:r>
              <a:rPr lang="it-IT" sz="3200" dirty="0" smtClean="0">
                <a:solidFill>
                  <a:schemeClr val="tx2"/>
                </a:solidFill>
              </a:rPr>
              <a:t> </a:t>
            </a:r>
            <a:r>
              <a:rPr lang="it-IT" sz="3200" dirty="0" err="1" smtClean="0">
                <a:solidFill>
                  <a:schemeClr val="tx2"/>
                </a:solidFill>
              </a:rPr>
              <a:t>into</a:t>
            </a:r>
            <a:r>
              <a:rPr lang="it-IT" sz="3200" dirty="0" smtClean="0">
                <a:solidFill>
                  <a:schemeClr val="tx2"/>
                </a:solidFill>
              </a:rPr>
              <a:t> ETC </a:t>
            </a:r>
            <a:r>
              <a:rPr lang="it-IT" sz="3200" dirty="0" err="1" smtClean="0">
                <a:solidFill>
                  <a:schemeClr val="tx2"/>
                </a:solidFill>
              </a:rPr>
              <a:t>Programmes</a:t>
            </a:r>
            <a:endParaRPr lang="it-IT" sz="2000" dirty="0">
              <a:solidFill>
                <a:schemeClr val="tx2"/>
              </a:solidFill>
            </a:endParaRPr>
          </a:p>
        </p:txBody>
      </p:sp>
      <p:sp>
        <p:nvSpPr>
          <p:cNvPr id="1026" name="AutoShape 2" descr="Risultati immagini per italy croatia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aphicFrame>
        <p:nvGraphicFramePr>
          <p:cNvPr id="23" name="Tabella 22"/>
          <p:cNvGraphicFramePr>
            <a:graphicFrameLocks noGrp="1"/>
          </p:cNvGraphicFramePr>
          <p:nvPr/>
        </p:nvGraphicFramePr>
        <p:xfrm>
          <a:off x="1524000" y="2611446"/>
          <a:ext cx="6096000" cy="288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44462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</a:rPr>
                        <a:t>RUNNING PROJECTS</a:t>
                      </a:r>
                      <a:endParaRPr lang="it-IT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 BUDGET</a:t>
                      </a:r>
                      <a:endParaRPr lang="it-IT" dirty="0"/>
                    </a:p>
                  </a:txBody>
                  <a:tcPr anchor="ctr"/>
                </a:tc>
              </a:tr>
              <a:tr h="1444628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2"/>
                          </a:solidFill>
                        </a:rPr>
                        <a:t>30</a:t>
                      </a:r>
                      <a:endParaRPr lang="it-IT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chemeClr val="tx2"/>
                          </a:solidFill>
                        </a:rPr>
                        <a:t>€ 6.451.550,21</a:t>
                      </a:r>
                      <a:endParaRPr lang="it-IT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288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7"/>
          <p:cNvSpPr txBox="1">
            <a:spLocks noChangeArrowheads="1"/>
          </p:cNvSpPr>
          <p:nvPr/>
        </p:nvSpPr>
        <p:spPr bwMode="auto">
          <a:xfrm>
            <a:off x="395536" y="572107"/>
            <a:ext cx="864096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13 States and 57 regions 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from the </a:t>
            </a: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Mediterranean area</a:t>
            </a:r>
          </a:p>
          <a:p>
            <a:pPr marL="361950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122 </a:t>
            </a:r>
            <a:r>
              <a:rPr lang="en-GB" altLang="fr-FR" sz="1800" dirty="0">
                <a:solidFill>
                  <a:schemeClr val="tx2"/>
                </a:solidFill>
                <a:latin typeface="Calibri" panose="020F0502020204030204" pitchFamily="34" charset="0"/>
              </a:rPr>
              <a:t>M inhabitants (25% 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EU28)</a:t>
            </a:r>
          </a:p>
          <a:p>
            <a:pPr marL="361950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860 </a:t>
            </a:r>
            <a:r>
              <a:rPr lang="en-GB" altLang="fr-FR" sz="1800" dirty="0">
                <a:solidFill>
                  <a:schemeClr val="tx2"/>
                </a:solidFill>
                <a:latin typeface="Calibri" panose="020F0502020204030204" pitchFamily="34" charset="0"/>
              </a:rPr>
              <a:t>000 km² (20% 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EU28)</a:t>
            </a:r>
          </a:p>
          <a:p>
            <a:pPr marL="361950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15 </a:t>
            </a:r>
            <a:r>
              <a:rPr lang="en-GB" altLang="fr-FR" sz="1800" dirty="0">
                <a:solidFill>
                  <a:schemeClr val="tx2"/>
                </a:solidFill>
                <a:latin typeface="Calibri" panose="020F0502020204030204" pitchFamily="34" charset="0"/>
              </a:rPr>
              <a:t>000 km maritime 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coastline</a:t>
            </a:r>
          </a:p>
          <a:p>
            <a:pPr marL="0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10 EU Member States + 3 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EU </a:t>
            </a: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candidate/potential</a:t>
            </a:r>
            <a:r>
              <a:rPr lang="en-GB" altLang="fr-FR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candidate </a:t>
            </a: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IPA countries</a:t>
            </a:r>
            <a:endParaRPr lang="en-GB" altLang="fr-FR" sz="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0" lvl="1" indent="0" eaLnBrk="1" hangingPunct="1">
              <a:lnSpc>
                <a:spcPts val="2000"/>
              </a:lnSpc>
              <a:spcBef>
                <a:spcPct val="0"/>
              </a:spcBef>
              <a:buClr>
                <a:srgbClr val="C00000"/>
              </a:buClr>
              <a:buNone/>
              <a:defRPr/>
            </a:pPr>
            <a:r>
              <a:rPr lang="en-GB" altLang="fr-FR" sz="1800" b="1" dirty="0">
                <a:solidFill>
                  <a:schemeClr val="tx2"/>
                </a:solidFill>
                <a:latin typeface="Calibri" panose="020F0502020204030204" pitchFamily="34" charset="0"/>
              </a:rPr>
              <a:t>Total budget: ~ 276 M </a:t>
            </a:r>
            <a:r>
              <a:rPr lang="en-GB" altLang="fr-FR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€ -  </a:t>
            </a:r>
            <a:r>
              <a:rPr lang="en-GB" sz="18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85% ERDF/IPA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GB" sz="1800" dirty="0">
                <a:solidFill>
                  <a:schemeClr val="tx2"/>
                </a:solidFill>
                <a:latin typeface="Calibri" panose="020F0502020204030204" pitchFamily="34" charset="0"/>
              </a:rPr>
              <a:t>co-financing </a:t>
            </a:r>
            <a:r>
              <a:rPr lang="en-GB" sz="1800" dirty="0" smtClean="0">
                <a:solidFill>
                  <a:schemeClr val="tx2"/>
                </a:solidFill>
                <a:latin typeface="Calibri" panose="020F0502020204030204" pitchFamily="34" charset="0"/>
              </a:rPr>
              <a:t>rate + private co-financing</a:t>
            </a:r>
            <a:endParaRPr lang="en-GB" altLang="fr-FR" sz="8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 marL="457200" lvl="1" indent="0" eaLnBrk="1" hangingPunct="1">
              <a:spcBef>
                <a:spcPct val="0"/>
              </a:spcBef>
              <a:buClr>
                <a:srgbClr val="C00000"/>
              </a:buClr>
              <a:buFontTx/>
              <a:buNone/>
              <a:defRPr/>
            </a:pPr>
            <a:endParaRPr lang="en-GB" altLang="fr-FR" sz="1600" dirty="0" smtClean="0">
              <a:solidFill>
                <a:srgbClr val="006699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51520" y="59482"/>
            <a:ext cx="864096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 baseline="0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003399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Montserrat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lnSpc>
                <a:spcPts val="1700"/>
              </a:lnSpc>
              <a:spcAft>
                <a:spcPts val="600"/>
              </a:spcAft>
            </a:pPr>
            <a:r>
              <a:rPr lang="en-US" altLang="fr-FR" sz="3200" b="0" dirty="0" smtClean="0">
                <a:solidFill>
                  <a:schemeClr val="tx2"/>
                </a:solidFill>
                <a:latin typeface="+mn-lt"/>
              </a:rPr>
              <a:t>Some figures  </a:t>
            </a:r>
            <a:endParaRPr lang="en-US" altLang="fr-FR" sz="3200" b="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6677" y="2315162"/>
            <a:ext cx="7155723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124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/>
          <p:cNvSpPr/>
          <p:nvPr/>
        </p:nvSpPr>
        <p:spPr>
          <a:xfrm>
            <a:off x="529859" y="2632054"/>
            <a:ext cx="648072" cy="3040009"/>
          </a:xfrm>
          <a:prstGeom prst="rect">
            <a:avLst/>
          </a:prstGeom>
          <a:solidFill>
            <a:srgbClr val="3C74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723230"/>
            <a:ext cx="9130434" cy="617538"/>
          </a:xfrm>
        </p:spPr>
        <p:txBody>
          <a:bodyPr/>
          <a:lstStyle/>
          <a:p>
            <a:pPr algn="ctr">
              <a:defRPr/>
            </a:pPr>
            <a:r>
              <a:rPr lang="en-GB" altLang="fr-FR" sz="3200" kern="1200" dirty="0" smtClean="0">
                <a:solidFill>
                  <a:srgbClr val="465F92"/>
                </a:solidFill>
                <a:latin typeface="+mn-lt"/>
                <a:ea typeface="Times New Roman" panose="02020603050405020304" pitchFamily="18" charset="0"/>
                <a:cs typeface="+mn-cs"/>
              </a:rPr>
              <a:t>MED Architecture</a:t>
            </a:r>
            <a:endParaRPr lang="en-GB" altLang="fr-FR" sz="3200" kern="1200" dirty="0">
              <a:solidFill>
                <a:srgbClr val="465F92"/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40501" y="1419587"/>
            <a:ext cx="9028613" cy="5321781"/>
            <a:chOff x="40501" y="931116"/>
            <a:chExt cx="9028613" cy="5321781"/>
          </a:xfrm>
        </p:grpSpPr>
        <p:grpSp>
          <p:nvGrpSpPr>
            <p:cNvPr id="14" name="Gruppo 13"/>
            <p:cNvGrpSpPr/>
            <p:nvPr/>
          </p:nvGrpSpPr>
          <p:grpSpPr>
            <a:xfrm>
              <a:off x="5024216" y="1838657"/>
              <a:ext cx="4044898" cy="4414240"/>
              <a:chOff x="5024216" y="1838657"/>
              <a:chExt cx="4044898" cy="4414240"/>
            </a:xfrm>
          </p:grpSpPr>
          <p:sp>
            <p:nvSpPr>
              <p:cNvPr id="37" name="ZoneTexte 36"/>
              <p:cNvSpPr txBox="1"/>
              <p:nvPr/>
            </p:nvSpPr>
            <p:spPr>
              <a:xfrm>
                <a:off x="7706441" y="2335124"/>
                <a:ext cx="12939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rgbClr val="FDC608"/>
                    </a:solidFill>
                    <a:latin typeface="+mn-lt"/>
                  </a:rPr>
                  <a:t>Innovation</a:t>
                </a:r>
                <a:endParaRPr lang="en-GB" sz="1400" b="1" dirty="0">
                  <a:solidFill>
                    <a:srgbClr val="FDC608"/>
                  </a:solidFill>
                  <a:latin typeface="+mn-lt"/>
                </a:endParaRPr>
              </a:p>
            </p:txBody>
          </p:sp>
          <p:sp>
            <p:nvSpPr>
              <p:cNvPr id="38" name="ZoneTexte 37"/>
              <p:cNvSpPr txBox="1"/>
              <p:nvPr/>
            </p:nvSpPr>
            <p:spPr>
              <a:xfrm>
                <a:off x="7630899" y="3762597"/>
                <a:ext cx="14382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rgbClr val="159961"/>
                    </a:solidFill>
                    <a:latin typeface="+mn-lt"/>
                  </a:rPr>
                  <a:t>Low-carbon </a:t>
                </a:r>
              </a:p>
              <a:p>
                <a:pPr algn="ctr"/>
                <a:r>
                  <a:rPr lang="en-GB" sz="1400" b="1" dirty="0" smtClean="0">
                    <a:solidFill>
                      <a:srgbClr val="159961"/>
                    </a:solidFill>
                    <a:latin typeface="+mn-lt"/>
                  </a:rPr>
                  <a:t>economy</a:t>
                </a:r>
                <a:endParaRPr lang="en-GB" sz="1400" b="1" dirty="0">
                  <a:solidFill>
                    <a:srgbClr val="159961"/>
                  </a:solidFill>
                  <a:latin typeface="+mn-lt"/>
                </a:endParaRPr>
              </a:p>
            </p:txBody>
          </p:sp>
          <p:sp>
            <p:nvSpPr>
              <p:cNvPr id="39" name="ZoneTexte 38"/>
              <p:cNvSpPr txBox="1"/>
              <p:nvPr/>
            </p:nvSpPr>
            <p:spPr>
              <a:xfrm>
                <a:off x="7589694" y="5223689"/>
                <a:ext cx="1455848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400" b="1" dirty="0" smtClean="0">
                    <a:solidFill>
                      <a:srgbClr val="78991B"/>
                    </a:solidFill>
                    <a:latin typeface="+mn-lt"/>
                  </a:rPr>
                  <a:t>Natural</a:t>
                </a:r>
              </a:p>
              <a:p>
                <a:pPr algn="ctr"/>
                <a:r>
                  <a:rPr lang="en-GB" sz="1400" b="1" dirty="0" smtClean="0">
                    <a:solidFill>
                      <a:srgbClr val="78991B"/>
                    </a:solidFill>
                    <a:latin typeface="+mn-lt"/>
                  </a:rPr>
                  <a:t>and cultural </a:t>
                </a:r>
              </a:p>
              <a:p>
                <a:pPr algn="ctr"/>
                <a:r>
                  <a:rPr lang="en-GB" sz="1400" b="1" dirty="0" smtClean="0">
                    <a:solidFill>
                      <a:srgbClr val="78991B"/>
                    </a:solidFill>
                    <a:latin typeface="+mn-lt"/>
                  </a:rPr>
                  <a:t>Resources</a:t>
                </a:r>
              </a:p>
            </p:txBody>
          </p:sp>
          <p:grpSp>
            <p:nvGrpSpPr>
              <p:cNvPr id="4" name="Groupe 3"/>
              <p:cNvGrpSpPr/>
              <p:nvPr/>
            </p:nvGrpSpPr>
            <p:grpSpPr>
              <a:xfrm>
                <a:off x="6148829" y="3332045"/>
                <a:ext cx="1440865" cy="1415560"/>
                <a:chOff x="6183308" y="3279239"/>
                <a:chExt cx="1440865" cy="1415560"/>
              </a:xfrm>
            </p:grpSpPr>
            <p:sp>
              <p:nvSpPr>
                <p:cNvPr id="27" name="Ellipse 26"/>
                <p:cNvSpPr/>
                <p:nvPr/>
              </p:nvSpPr>
              <p:spPr>
                <a:xfrm>
                  <a:off x="6404076" y="3751993"/>
                  <a:ext cx="1015699" cy="50006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159961">
                        <a:shade val="30000"/>
                        <a:satMod val="115000"/>
                      </a:srgbClr>
                    </a:gs>
                    <a:gs pos="50000">
                      <a:srgbClr val="159961">
                        <a:shade val="67500"/>
                        <a:satMod val="115000"/>
                      </a:srgbClr>
                    </a:gs>
                    <a:gs pos="100000">
                      <a:srgbClr val="159961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800" b="1" dirty="0" smtClean="0"/>
                    <a:t>1/2/3</a:t>
                  </a:r>
                  <a:endParaRPr lang="en-GB" sz="800" b="1" dirty="0"/>
                </a:p>
              </p:txBody>
            </p:sp>
            <p:sp>
              <p:nvSpPr>
                <p:cNvPr id="58" name="Ellipse 57"/>
                <p:cNvSpPr/>
                <p:nvPr/>
              </p:nvSpPr>
              <p:spPr>
                <a:xfrm>
                  <a:off x="6183308" y="3279239"/>
                  <a:ext cx="1440865" cy="1415560"/>
                </a:xfrm>
                <a:prstGeom prst="ellipse">
                  <a:avLst/>
                </a:prstGeom>
                <a:noFill/>
                <a:ln>
                  <a:solidFill>
                    <a:srgbClr val="15996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</p:grpSp>
          <p:grpSp>
            <p:nvGrpSpPr>
              <p:cNvPr id="16" name="Groupe 15"/>
              <p:cNvGrpSpPr/>
              <p:nvPr/>
            </p:nvGrpSpPr>
            <p:grpSpPr>
              <a:xfrm>
                <a:off x="6506693" y="2082402"/>
                <a:ext cx="849087" cy="940477"/>
                <a:chOff x="10014983" y="2662056"/>
                <a:chExt cx="537472" cy="940477"/>
              </a:xfrm>
            </p:grpSpPr>
            <p:sp>
              <p:nvSpPr>
                <p:cNvPr id="19" name="Ellipse 18"/>
                <p:cNvSpPr/>
                <p:nvPr/>
              </p:nvSpPr>
              <p:spPr>
                <a:xfrm>
                  <a:off x="10014983" y="2662056"/>
                  <a:ext cx="537472" cy="285750"/>
                </a:xfrm>
                <a:prstGeom prst="ellipse">
                  <a:avLst/>
                </a:prstGeom>
                <a:solidFill>
                  <a:srgbClr val="FDC608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100" dirty="0" smtClean="0">
                      <a:solidFill>
                        <a:srgbClr val="465F92"/>
                      </a:solidFill>
                    </a:rPr>
                    <a:t>2/3</a:t>
                  </a:r>
                  <a:endParaRPr lang="en-GB" sz="1100" dirty="0">
                    <a:solidFill>
                      <a:srgbClr val="465F92"/>
                    </a:solidFill>
                  </a:endParaRPr>
                </a:p>
              </p:txBody>
            </p:sp>
            <p:sp>
              <p:nvSpPr>
                <p:cNvPr id="22" name="Ellipse 21"/>
                <p:cNvSpPr/>
                <p:nvPr/>
              </p:nvSpPr>
              <p:spPr>
                <a:xfrm>
                  <a:off x="10030310" y="3102471"/>
                  <a:ext cx="500062" cy="500062"/>
                </a:xfrm>
                <a:prstGeom prst="ellipse">
                  <a:avLst/>
                </a:prstGeom>
                <a:solidFill>
                  <a:srgbClr val="FDC608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800" b="1" dirty="0" smtClean="0">
                      <a:solidFill>
                        <a:srgbClr val="465F92"/>
                      </a:solidFill>
                    </a:rPr>
                    <a:t>1/2/3</a:t>
                  </a:r>
                  <a:endParaRPr lang="en-GB" sz="800" b="1" dirty="0">
                    <a:solidFill>
                      <a:srgbClr val="465F92"/>
                    </a:solidFill>
                  </a:endParaRPr>
                </a:p>
              </p:txBody>
            </p:sp>
          </p:grpSp>
          <p:grpSp>
            <p:nvGrpSpPr>
              <p:cNvPr id="6" name="Groupe 5"/>
              <p:cNvGrpSpPr/>
              <p:nvPr/>
            </p:nvGrpSpPr>
            <p:grpSpPr>
              <a:xfrm>
                <a:off x="6463926" y="5039056"/>
                <a:ext cx="907378" cy="1106982"/>
                <a:chOff x="6859050" y="5350780"/>
                <a:chExt cx="907378" cy="1106982"/>
              </a:xfrm>
            </p:grpSpPr>
            <p:sp>
              <p:nvSpPr>
                <p:cNvPr id="34" name="Ellipse 33"/>
                <p:cNvSpPr/>
                <p:nvPr/>
              </p:nvSpPr>
              <p:spPr>
                <a:xfrm>
                  <a:off x="6859050" y="5957700"/>
                  <a:ext cx="907378" cy="50006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8C222">
                        <a:shade val="30000"/>
                        <a:satMod val="115000"/>
                      </a:srgbClr>
                    </a:gs>
                    <a:gs pos="50000">
                      <a:srgbClr val="98C222">
                        <a:shade val="67500"/>
                        <a:satMod val="115000"/>
                      </a:srgbClr>
                    </a:gs>
                    <a:gs pos="100000">
                      <a:srgbClr val="98C222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800" b="1" dirty="0" smtClean="0"/>
                    <a:t>1/2/3</a:t>
                  </a:r>
                  <a:endParaRPr lang="en-GB" sz="800" b="1" dirty="0"/>
                </a:p>
              </p:txBody>
            </p:sp>
            <p:sp>
              <p:nvSpPr>
                <p:cNvPr id="36" name="Ellipse 35"/>
                <p:cNvSpPr/>
                <p:nvPr/>
              </p:nvSpPr>
              <p:spPr>
                <a:xfrm>
                  <a:off x="7070995" y="5350780"/>
                  <a:ext cx="500062" cy="50006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98C222">
                        <a:shade val="30000"/>
                        <a:satMod val="115000"/>
                      </a:srgbClr>
                    </a:gs>
                    <a:gs pos="50000">
                      <a:srgbClr val="98C222">
                        <a:shade val="67500"/>
                        <a:satMod val="115000"/>
                      </a:srgbClr>
                    </a:gs>
                    <a:gs pos="100000">
                      <a:srgbClr val="98C222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>
                  <a:noFill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800" b="1" dirty="0"/>
                </a:p>
              </p:txBody>
            </p:sp>
          </p:grpSp>
          <p:sp>
            <p:nvSpPr>
              <p:cNvPr id="43" name="ZoneTexte 42"/>
              <p:cNvSpPr txBox="1"/>
              <p:nvPr/>
            </p:nvSpPr>
            <p:spPr>
              <a:xfrm>
                <a:off x="5192995" y="2578422"/>
                <a:ext cx="7393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rgbClr val="000000"/>
                    </a:solidFill>
                  </a:rPr>
                  <a:t>Results</a:t>
                </a:r>
                <a:endParaRPr lang="en-GB" sz="1200" b="1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5" name="Groupe 44"/>
              <p:cNvGrpSpPr/>
              <p:nvPr/>
            </p:nvGrpSpPr>
            <p:grpSpPr>
              <a:xfrm>
                <a:off x="5024218" y="4069521"/>
                <a:ext cx="1024845" cy="276999"/>
                <a:chOff x="8193192" y="3254144"/>
                <a:chExt cx="1024845" cy="276999"/>
              </a:xfrm>
            </p:grpSpPr>
            <p:cxnSp>
              <p:nvCxnSpPr>
                <p:cNvPr id="46" name="Connecteur droit avec flèche 45"/>
                <p:cNvCxnSpPr/>
                <p:nvPr/>
              </p:nvCxnSpPr>
              <p:spPr>
                <a:xfrm flipH="1">
                  <a:off x="8193192" y="3290708"/>
                  <a:ext cx="1024845" cy="0"/>
                </a:xfrm>
                <a:prstGeom prst="straightConnector1">
                  <a:avLst/>
                </a:prstGeom>
                <a:ln w="25400">
                  <a:solidFill>
                    <a:srgbClr val="000000"/>
                  </a:solidFill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8" name="ZoneTexte 47"/>
                <p:cNvSpPr txBox="1"/>
                <p:nvPr/>
              </p:nvSpPr>
              <p:spPr>
                <a:xfrm>
                  <a:off x="8317332" y="3254144"/>
                  <a:ext cx="73930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200" b="1" dirty="0" smtClean="0">
                      <a:solidFill>
                        <a:srgbClr val="000000"/>
                      </a:solidFill>
                    </a:rPr>
                    <a:t>Results</a:t>
                  </a:r>
                  <a:endParaRPr lang="en-GB" sz="12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3" name="ZoneTexte 52"/>
              <p:cNvSpPr txBox="1"/>
              <p:nvPr/>
            </p:nvSpPr>
            <p:spPr>
              <a:xfrm>
                <a:off x="5162133" y="5427378"/>
                <a:ext cx="7393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200" b="1" dirty="0" smtClean="0">
                    <a:solidFill>
                      <a:srgbClr val="000000"/>
                    </a:solidFill>
                  </a:rPr>
                  <a:t>Results</a:t>
                </a:r>
                <a:endParaRPr lang="en-GB" sz="12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Ellipse 56"/>
              <p:cNvSpPr/>
              <p:nvPr/>
            </p:nvSpPr>
            <p:spPr>
              <a:xfrm>
                <a:off x="6177994" y="1838657"/>
                <a:ext cx="1420957" cy="1356692"/>
              </a:xfrm>
              <a:prstGeom prst="ellipse">
                <a:avLst/>
              </a:prstGeom>
              <a:noFill/>
              <a:ln>
                <a:solidFill>
                  <a:srgbClr val="FDC60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9" name="Ellipse 58"/>
              <p:cNvSpPr/>
              <p:nvPr/>
            </p:nvSpPr>
            <p:spPr>
              <a:xfrm>
                <a:off x="6200177" y="4902360"/>
                <a:ext cx="1459845" cy="1350537"/>
              </a:xfrm>
              <a:prstGeom prst="ellipse">
                <a:avLst/>
              </a:prstGeom>
              <a:noFill/>
              <a:ln>
                <a:solidFill>
                  <a:srgbClr val="98C22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95" name="Connecteur droit avec flèche 94"/>
              <p:cNvCxnSpPr/>
              <p:nvPr/>
            </p:nvCxnSpPr>
            <p:spPr>
              <a:xfrm flipH="1">
                <a:off x="5024216" y="2605197"/>
                <a:ext cx="1024845" cy="0"/>
              </a:xfrm>
              <a:prstGeom prst="straightConnector1">
                <a:avLst/>
              </a:prstGeom>
              <a:ln w="25400">
                <a:solidFill>
                  <a:srgbClr val="0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Connecteur droit avec flèche 99"/>
              <p:cNvCxnSpPr/>
              <p:nvPr/>
            </p:nvCxnSpPr>
            <p:spPr>
              <a:xfrm flipH="1">
                <a:off x="5024217" y="5449729"/>
                <a:ext cx="1024845" cy="0"/>
              </a:xfrm>
              <a:prstGeom prst="straightConnector1">
                <a:avLst/>
              </a:prstGeom>
              <a:ln w="25400">
                <a:solidFill>
                  <a:srgbClr val="0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o 12"/>
            <p:cNvGrpSpPr/>
            <p:nvPr/>
          </p:nvGrpSpPr>
          <p:grpSpPr>
            <a:xfrm>
              <a:off x="40501" y="931116"/>
              <a:ext cx="8691025" cy="4914426"/>
              <a:chOff x="40501" y="931116"/>
              <a:chExt cx="8691025" cy="4914426"/>
            </a:xfrm>
          </p:grpSpPr>
          <p:sp>
            <p:nvSpPr>
              <p:cNvPr id="7" name="ZoneTexte 6"/>
              <p:cNvSpPr txBox="1"/>
              <p:nvPr/>
            </p:nvSpPr>
            <p:spPr>
              <a:xfrm>
                <a:off x="1889649" y="983668"/>
                <a:ext cx="4032448" cy="746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700"/>
                  </a:lnSpc>
                </a:pPr>
                <a:r>
                  <a:rPr lang="en-US" sz="1600" b="1" dirty="0" smtClean="0">
                    <a:solidFill>
                      <a:srgbClr val="C00000"/>
                    </a:solidFill>
                  </a:rPr>
                  <a:t>HORIZONTAL projects</a:t>
                </a:r>
              </a:p>
              <a:p>
                <a:pPr algn="ctr">
                  <a:lnSpc>
                    <a:spcPts val="1700"/>
                  </a:lnSpc>
                </a:pPr>
                <a:r>
                  <a:rPr lang="en-US" sz="1600" b="1" dirty="0" smtClean="0">
                    <a:solidFill>
                      <a:srgbClr val="000000"/>
                    </a:solidFill>
                  </a:rPr>
                  <a:t>Capitalization of classic projects’ Transnational results by theme </a:t>
                </a:r>
              </a:p>
            </p:txBody>
          </p:sp>
          <p:sp>
            <p:nvSpPr>
              <p:cNvPr id="8" name="ZoneTexte 7"/>
              <p:cNvSpPr txBox="1"/>
              <p:nvPr/>
            </p:nvSpPr>
            <p:spPr>
              <a:xfrm>
                <a:off x="40501" y="931116"/>
                <a:ext cx="191384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</a:rPr>
                  <a:t>Mediterranean </a:t>
                </a:r>
                <a:r>
                  <a:rPr lang="en-US" sz="1600" b="1" dirty="0">
                    <a:solidFill>
                      <a:srgbClr val="C00000"/>
                    </a:solidFill>
                  </a:rPr>
                  <a:t>SHARED VISION </a:t>
                </a:r>
                <a:r>
                  <a:rPr lang="en-US" sz="1600" dirty="0">
                    <a:solidFill>
                      <a:srgbClr val="000000"/>
                    </a:solidFill>
                  </a:rPr>
                  <a:t>on </a:t>
                </a:r>
                <a:r>
                  <a:rPr lang="en-US" sz="1600" b="1" dirty="0">
                    <a:solidFill>
                      <a:srgbClr val="000000"/>
                    </a:solidFill>
                  </a:rPr>
                  <a:t>policies &amp; actions </a:t>
                </a:r>
              </a:p>
            </p:txBody>
          </p:sp>
          <p:sp>
            <p:nvSpPr>
              <p:cNvPr id="55" name="ZoneTexte 54"/>
              <p:cNvSpPr txBox="1"/>
              <p:nvPr/>
            </p:nvSpPr>
            <p:spPr>
              <a:xfrm rot="16200000">
                <a:off x="-473511" y="3976655"/>
                <a:ext cx="26564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+mn-lt"/>
                  </a:rPr>
                  <a:t>Axis 4 – PANORAMED</a:t>
                </a:r>
              </a:p>
              <a:p>
                <a:pPr algn="ctr"/>
                <a:r>
                  <a:rPr lang="en-GB" sz="1600" b="1" dirty="0" smtClean="0">
                    <a:solidFill>
                      <a:schemeClr val="bg1"/>
                    </a:solidFill>
                    <a:latin typeface="+mn-lt"/>
                  </a:rPr>
                  <a:t>Strategic projects</a:t>
                </a:r>
              </a:p>
            </p:txBody>
          </p:sp>
          <p:grpSp>
            <p:nvGrpSpPr>
              <p:cNvPr id="98" name="Groupe 97"/>
              <p:cNvGrpSpPr/>
              <p:nvPr/>
            </p:nvGrpSpPr>
            <p:grpSpPr>
              <a:xfrm>
                <a:off x="2422676" y="2075048"/>
                <a:ext cx="2544357" cy="1147014"/>
                <a:chOff x="6335930" y="2603443"/>
                <a:chExt cx="2544357" cy="1147014"/>
              </a:xfrm>
            </p:grpSpPr>
            <p:grpSp>
              <p:nvGrpSpPr>
                <p:cNvPr id="93" name="Groupe 92"/>
                <p:cNvGrpSpPr/>
                <p:nvPr/>
              </p:nvGrpSpPr>
              <p:grpSpPr>
                <a:xfrm>
                  <a:off x="6335932" y="2981224"/>
                  <a:ext cx="2539479" cy="381889"/>
                  <a:chOff x="6335932" y="2981224"/>
                  <a:chExt cx="2539479" cy="381889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6534417" y="3010635"/>
                    <a:ext cx="2340994" cy="317258"/>
                  </a:xfrm>
                  <a:prstGeom prst="rect">
                    <a:avLst/>
                  </a:prstGeom>
                  <a:solidFill>
                    <a:srgbClr val="FDC608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rgbClr val="465F92"/>
                        </a:solidFill>
                      </a:rPr>
                      <a:t>HP Blue Growth</a:t>
                    </a:r>
                    <a:endParaRPr lang="en-GB" sz="1100" b="1" dirty="0">
                      <a:solidFill>
                        <a:srgbClr val="465F92"/>
                      </a:solidFill>
                    </a:endParaRPr>
                  </a:p>
                </p:txBody>
              </p:sp>
              <p:pic>
                <p:nvPicPr>
                  <p:cNvPr id="82" name="Image 81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35932" y="2981224"/>
                    <a:ext cx="381889" cy="381889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4" name="Groupe 93"/>
                <p:cNvGrpSpPr/>
                <p:nvPr/>
              </p:nvGrpSpPr>
              <p:grpSpPr>
                <a:xfrm>
                  <a:off x="6335931" y="2603443"/>
                  <a:ext cx="2533783" cy="381889"/>
                  <a:chOff x="6335931" y="2603443"/>
                  <a:chExt cx="2533783" cy="381889"/>
                </a:xfrm>
              </p:grpSpPr>
              <p:sp>
                <p:nvSpPr>
                  <p:cNvPr id="67" name="Rectangle 66"/>
                  <p:cNvSpPr/>
                  <p:nvPr/>
                </p:nvSpPr>
                <p:spPr>
                  <a:xfrm>
                    <a:off x="6528720" y="2656166"/>
                    <a:ext cx="2340994" cy="317258"/>
                  </a:xfrm>
                  <a:prstGeom prst="rect">
                    <a:avLst/>
                  </a:prstGeom>
                  <a:solidFill>
                    <a:srgbClr val="FDC608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rgbClr val="465F92"/>
                        </a:solidFill>
                      </a:rPr>
                      <a:t>HP Green Growth</a:t>
                    </a:r>
                    <a:endParaRPr lang="en-GB" sz="1100" b="1" dirty="0">
                      <a:solidFill>
                        <a:srgbClr val="465F92"/>
                      </a:solidFill>
                    </a:endParaRPr>
                  </a:p>
                </p:txBody>
              </p:sp>
              <p:pic>
                <p:nvPicPr>
                  <p:cNvPr id="84" name="Image 83"/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35931" y="2603443"/>
                    <a:ext cx="381889" cy="381889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2" name="Groupe 91"/>
                <p:cNvGrpSpPr/>
                <p:nvPr/>
              </p:nvGrpSpPr>
              <p:grpSpPr>
                <a:xfrm>
                  <a:off x="6335930" y="3368568"/>
                  <a:ext cx="2544357" cy="381889"/>
                  <a:chOff x="6335930" y="3368568"/>
                  <a:chExt cx="2544357" cy="381889"/>
                </a:xfrm>
              </p:grpSpPr>
              <p:sp>
                <p:nvSpPr>
                  <p:cNvPr id="71" name="Rectangle 70"/>
                  <p:cNvSpPr/>
                  <p:nvPr/>
                </p:nvSpPr>
                <p:spPr>
                  <a:xfrm>
                    <a:off x="6526877" y="3380221"/>
                    <a:ext cx="2353410" cy="317258"/>
                  </a:xfrm>
                  <a:prstGeom prst="rect">
                    <a:avLst/>
                  </a:prstGeom>
                  <a:solidFill>
                    <a:srgbClr val="FDC608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rgbClr val="465F92"/>
                        </a:solidFill>
                      </a:rPr>
                      <a:t>HP Social &amp; Creative</a:t>
                    </a:r>
                    <a:endParaRPr lang="en-GB" sz="1100" b="1" dirty="0">
                      <a:solidFill>
                        <a:srgbClr val="465F92"/>
                      </a:solidFill>
                    </a:endParaRPr>
                  </a:p>
                </p:txBody>
              </p:sp>
              <p:pic>
                <p:nvPicPr>
                  <p:cNvPr id="86" name="Image 85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35930" y="3368568"/>
                    <a:ext cx="381889" cy="381889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96" name="Groupe 95"/>
              <p:cNvGrpSpPr/>
              <p:nvPr/>
            </p:nvGrpSpPr>
            <p:grpSpPr>
              <a:xfrm>
                <a:off x="2359202" y="5091079"/>
                <a:ext cx="2577502" cy="754463"/>
                <a:chOff x="6326000" y="5487596"/>
                <a:chExt cx="2577502" cy="754463"/>
              </a:xfrm>
            </p:grpSpPr>
            <p:grpSp>
              <p:nvGrpSpPr>
                <p:cNvPr id="90" name="Groupe 89"/>
                <p:cNvGrpSpPr/>
                <p:nvPr/>
              </p:nvGrpSpPr>
              <p:grpSpPr>
                <a:xfrm>
                  <a:off x="6326000" y="5846246"/>
                  <a:ext cx="2577502" cy="395813"/>
                  <a:chOff x="6326000" y="5846246"/>
                  <a:chExt cx="2577502" cy="395813"/>
                </a:xfrm>
              </p:grpSpPr>
              <p:sp>
                <p:nvSpPr>
                  <p:cNvPr id="80" name="Rectangle 79"/>
                  <p:cNvSpPr/>
                  <p:nvPr/>
                </p:nvSpPr>
                <p:spPr>
                  <a:xfrm>
                    <a:off x="6538186" y="5846246"/>
                    <a:ext cx="2365316" cy="395813"/>
                  </a:xfrm>
                  <a:prstGeom prst="rect">
                    <a:avLst/>
                  </a:prstGeom>
                  <a:solidFill>
                    <a:srgbClr val="98C222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chemeClr val="bg1"/>
                        </a:solidFill>
                      </a:rPr>
                      <a:t>HP Biodiversity Protection</a:t>
                    </a:r>
                    <a:endParaRPr lang="en-GB" sz="1100" b="1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81" name="Image 80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26000" y="5868981"/>
                    <a:ext cx="368331" cy="368331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1" name="Groupe 90"/>
                <p:cNvGrpSpPr/>
                <p:nvPr/>
              </p:nvGrpSpPr>
              <p:grpSpPr>
                <a:xfrm>
                  <a:off x="6326000" y="5487596"/>
                  <a:ext cx="2566480" cy="370017"/>
                  <a:chOff x="6326000" y="5487596"/>
                  <a:chExt cx="2566480" cy="370017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6538186" y="5487596"/>
                    <a:ext cx="2354294" cy="317258"/>
                  </a:xfrm>
                  <a:prstGeom prst="rect">
                    <a:avLst/>
                  </a:prstGeom>
                  <a:solidFill>
                    <a:srgbClr val="98C222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chemeClr val="bg1"/>
                        </a:solidFill>
                      </a:rPr>
                      <a:t>HP Sustainable Tourism</a:t>
                    </a:r>
                    <a:endParaRPr lang="en-GB" sz="1100" b="1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87" name="Image 86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326000" y="5489282"/>
                    <a:ext cx="368331" cy="368331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97" name="Groupe 96"/>
              <p:cNvGrpSpPr/>
              <p:nvPr/>
            </p:nvGrpSpPr>
            <p:grpSpPr>
              <a:xfrm>
                <a:off x="2345510" y="3556145"/>
                <a:ext cx="2622500" cy="1102953"/>
                <a:chOff x="6272229" y="4043207"/>
                <a:chExt cx="2622500" cy="1102953"/>
              </a:xfrm>
            </p:grpSpPr>
            <p:grpSp>
              <p:nvGrpSpPr>
                <p:cNvPr id="11" name="Groupe 10"/>
                <p:cNvGrpSpPr/>
                <p:nvPr/>
              </p:nvGrpSpPr>
              <p:grpSpPr>
                <a:xfrm>
                  <a:off x="6272229" y="4043207"/>
                  <a:ext cx="2611812" cy="380759"/>
                  <a:chOff x="6272229" y="4043207"/>
                  <a:chExt cx="2611812" cy="380759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6534416" y="4084032"/>
                    <a:ext cx="2349625" cy="317258"/>
                  </a:xfrm>
                  <a:prstGeom prst="rect">
                    <a:avLst/>
                  </a:prstGeom>
                  <a:solidFill>
                    <a:srgbClr val="159961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chemeClr val="bg1"/>
                        </a:solidFill>
                      </a:rPr>
                      <a:t>HP Efficient Buildings</a:t>
                    </a:r>
                    <a:endParaRPr lang="en-GB" sz="1100" b="1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83" name="Image 82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272229" y="4043207"/>
                    <a:ext cx="380759" cy="380759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" name="Groupe 1"/>
                <p:cNvGrpSpPr/>
                <p:nvPr/>
              </p:nvGrpSpPr>
              <p:grpSpPr>
                <a:xfrm>
                  <a:off x="6279473" y="4765401"/>
                  <a:ext cx="2615256" cy="380759"/>
                  <a:chOff x="6279473" y="4765401"/>
                  <a:chExt cx="2615256" cy="380759"/>
                </a:xfrm>
              </p:grpSpPr>
              <p:sp>
                <p:nvSpPr>
                  <p:cNvPr id="74" name="Rectangle 73"/>
                  <p:cNvSpPr/>
                  <p:nvPr/>
                </p:nvSpPr>
                <p:spPr>
                  <a:xfrm>
                    <a:off x="6534416" y="4797152"/>
                    <a:ext cx="2360313" cy="317258"/>
                  </a:xfrm>
                  <a:prstGeom prst="rect">
                    <a:avLst/>
                  </a:prstGeom>
                  <a:solidFill>
                    <a:srgbClr val="159961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chemeClr val="bg1"/>
                        </a:solidFill>
                      </a:rPr>
                      <a:t>HP Renewable Energy</a:t>
                    </a:r>
                    <a:endParaRPr lang="en-GB" sz="1100" b="1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85" name="Image 84"/>
                  <p:cNvPicPr>
                    <a:picLocks noChangeAspect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279473" y="4765401"/>
                    <a:ext cx="380759" cy="380759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" name="Groupe 2"/>
                <p:cNvGrpSpPr/>
                <p:nvPr/>
              </p:nvGrpSpPr>
              <p:grpSpPr>
                <a:xfrm>
                  <a:off x="6287980" y="4411164"/>
                  <a:ext cx="2602793" cy="380759"/>
                  <a:chOff x="6287980" y="4411164"/>
                  <a:chExt cx="2602793" cy="380759"/>
                </a:xfrm>
              </p:grpSpPr>
              <p:sp>
                <p:nvSpPr>
                  <p:cNvPr id="73" name="Rectangle 72"/>
                  <p:cNvSpPr/>
                  <p:nvPr/>
                </p:nvSpPr>
                <p:spPr>
                  <a:xfrm>
                    <a:off x="6534416" y="4438501"/>
                    <a:ext cx="2356357" cy="317258"/>
                  </a:xfrm>
                  <a:prstGeom prst="rect">
                    <a:avLst/>
                  </a:prstGeom>
                  <a:solidFill>
                    <a:srgbClr val="159961"/>
                  </a:solidFill>
                  <a:ln w="19050">
                    <a:noFill/>
                  </a:ln>
                </p:spPr>
                <p:style>
                  <a:lnRef idx="1">
                    <a:schemeClr val="accent4"/>
                  </a:lnRef>
                  <a:fillRef idx="3">
                    <a:schemeClr val="accent4"/>
                  </a:fillRef>
                  <a:effectRef idx="2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176213"/>
                    <a:r>
                      <a:rPr lang="en-GB" sz="1100" b="1" dirty="0" smtClean="0">
                        <a:solidFill>
                          <a:schemeClr val="bg1"/>
                        </a:solidFill>
                      </a:rPr>
                      <a:t>HP Urban Transport</a:t>
                    </a:r>
                    <a:endParaRPr lang="en-GB" sz="1100" b="1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88" name="Image 87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287980" y="4411164"/>
                    <a:ext cx="380759" cy="380759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107" name="ZoneTexte 106"/>
              <p:cNvSpPr txBox="1"/>
              <p:nvPr/>
            </p:nvSpPr>
            <p:spPr>
              <a:xfrm>
                <a:off x="6030433" y="1055611"/>
                <a:ext cx="2701093" cy="528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700"/>
                  </a:lnSpc>
                </a:pPr>
                <a:r>
                  <a:rPr lang="en-US" sz="1600" b="1" dirty="0" smtClean="0">
                    <a:solidFill>
                      <a:srgbClr val="C00000"/>
                    </a:solidFill>
                  </a:rPr>
                  <a:t>MODULAR</a:t>
                </a:r>
                <a:r>
                  <a:rPr lang="en-US" sz="1600" dirty="0" smtClean="0">
                    <a:solidFill>
                      <a:srgbClr val="C00000"/>
                    </a:solidFill>
                  </a:rPr>
                  <a:t> projects</a:t>
                </a:r>
              </a:p>
              <a:p>
                <a:pPr algn="ctr">
                  <a:lnSpc>
                    <a:spcPts val="1700"/>
                  </a:lnSpc>
                </a:pPr>
                <a:r>
                  <a:rPr lang="en-US" sz="1600" b="1" dirty="0" smtClean="0">
                    <a:solidFill>
                      <a:srgbClr val="000000"/>
                    </a:solidFill>
                  </a:rPr>
                  <a:t>Local results/impact</a:t>
                </a:r>
              </a:p>
            </p:txBody>
          </p:sp>
          <p:grpSp>
            <p:nvGrpSpPr>
              <p:cNvPr id="110" name="Groupe 109"/>
              <p:cNvGrpSpPr/>
              <p:nvPr/>
            </p:nvGrpSpPr>
            <p:grpSpPr>
              <a:xfrm flipH="1">
                <a:off x="529857" y="2318864"/>
                <a:ext cx="648073" cy="648073"/>
                <a:chOff x="-2774093" y="-258624"/>
                <a:chExt cx="3243536" cy="3243536"/>
              </a:xfrm>
            </p:grpSpPr>
            <p:sp>
              <p:nvSpPr>
                <p:cNvPr id="109" name="Ellipse 108"/>
                <p:cNvSpPr/>
                <p:nvPr/>
              </p:nvSpPr>
              <p:spPr>
                <a:xfrm>
                  <a:off x="-2774093" y="-258624"/>
                  <a:ext cx="3243536" cy="3243536"/>
                </a:xfrm>
                <a:prstGeom prst="ellipse">
                  <a:avLst/>
                </a:prstGeom>
                <a:solidFill>
                  <a:srgbClr val="3C748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108" name="Image 107"/>
                <p:cNvPicPr>
                  <a:picLocks noChangeAspect="1"/>
                </p:cNvPicPr>
                <p:nvPr/>
              </p:nvPicPr>
              <p:blipFill>
                <a:blip r:embed="rId10" cstate="print">
                  <a:biLevel thresh="25000"/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2292665" y="-101787"/>
                  <a:ext cx="2229617" cy="2337821"/>
                </a:xfrm>
                <a:prstGeom prst="rect">
                  <a:avLst/>
                </a:prstGeom>
              </p:spPr>
            </p:pic>
          </p:grpSp>
          <p:cxnSp>
            <p:nvCxnSpPr>
              <p:cNvPr id="12" name="Connecteur droit 11"/>
              <p:cNvCxnSpPr/>
              <p:nvPr/>
            </p:nvCxnSpPr>
            <p:spPr>
              <a:xfrm>
                <a:off x="2091540" y="2169651"/>
                <a:ext cx="0" cy="3652000"/>
              </a:xfrm>
              <a:prstGeom prst="line">
                <a:avLst/>
              </a:prstGeom>
              <a:ln w="254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Connecteur droit avec flèche 100"/>
              <p:cNvCxnSpPr/>
              <p:nvPr/>
            </p:nvCxnSpPr>
            <p:spPr>
              <a:xfrm flipH="1">
                <a:off x="1226474" y="3900681"/>
                <a:ext cx="832238" cy="0"/>
              </a:xfrm>
              <a:prstGeom prst="straightConnector1">
                <a:avLst/>
              </a:prstGeom>
              <a:ln w="25400">
                <a:solidFill>
                  <a:srgbClr val="000000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2" name="ZoneTexte 101"/>
              <p:cNvSpPr txBox="1"/>
              <p:nvPr/>
            </p:nvSpPr>
            <p:spPr>
              <a:xfrm>
                <a:off x="1201157" y="3900681"/>
                <a:ext cx="9797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 smtClean="0">
                    <a:solidFill>
                      <a:srgbClr val="000000"/>
                    </a:solidFill>
                  </a:rPr>
                  <a:t>Clustered </a:t>
                </a:r>
                <a:r>
                  <a:rPr lang="en-029" sz="1200" b="1" dirty="0" smtClean="0">
                    <a:solidFill>
                      <a:srgbClr val="000000"/>
                    </a:solidFill>
                  </a:rPr>
                  <a:t> </a:t>
                </a:r>
              </a:p>
              <a:p>
                <a:pPr algn="ctr"/>
                <a:r>
                  <a:rPr lang="en-029" sz="1200" b="1" dirty="0" smtClean="0">
                    <a:solidFill>
                      <a:srgbClr val="000000"/>
                    </a:solidFill>
                  </a:rPr>
                  <a:t>Results</a:t>
                </a:r>
                <a:endParaRPr lang="en-029" sz="1200" b="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" name="Rectangle 9"/>
          <p:cNvSpPr/>
          <p:nvPr/>
        </p:nvSpPr>
        <p:spPr>
          <a:xfrm>
            <a:off x="6719392" y="5652331"/>
            <a:ext cx="3978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2/3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76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78694"/>
            <a:ext cx="8229600" cy="706090"/>
          </a:xfrm>
        </p:spPr>
        <p:txBody>
          <a:bodyPr/>
          <a:lstStyle/>
          <a:p>
            <a:r>
              <a:rPr lang="it-IT" sz="3200" dirty="0" smtClean="0">
                <a:solidFill>
                  <a:schemeClr val="tx2"/>
                </a:solidFill>
              </a:rPr>
              <a:t>Veneto </a:t>
            </a:r>
            <a:r>
              <a:rPr lang="it-IT" sz="3200" dirty="0" err="1" smtClean="0">
                <a:solidFill>
                  <a:schemeClr val="tx2"/>
                </a:solidFill>
              </a:rPr>
              <a:t>Region</a:t>
            </a:r>
            <a:r>
              <a:rPr lang="it-IT" sz="3200" dirty="0" smtClean="0">
                <a:solidFill>
                  <a:schemeClr val="tx2"/>
                </a:solidFill>
              </a:rPr>
              <a:t> in MED</a:t>
            </a:r>
            <a:endParaRPr lang="it-IT" sz="3200" dirty="0">
              <a:solidFill>
                <a:schemeClr val="tx2"/>
              </a:solidFill>
            </a:endParaRPr>
          </a:p>
        </p:txBody>
      </p:sp>
      <p:grpSp>
        <p:nvGrpSpPr>
          <p:cNvPr id="23" name="Groupe 92"/>
          <p:cNvGrpSpPr/>
          <p:nvPr/>
        </p:nvGrpSpPr>
        <p:grpSpPr>
          <a:xfrm>
            <a:off x="1038859" y="2482305"/>
            <a:ext cx="3317117" cy="498831"/>
            <a:chOff x="6335932" y="2981224"/>
            <a:chExt cx="2539479" cy="381889"/>
          </a:xfrm>
        </p:grpSpPr>
        <p:sp>
          <p:nvSpPr>
            <p:cNvPr id="30" name="Rectangle 69"/>
            <p:cNvSpPr/>
            <p:nvPr/>
          </p:nvSpPr>
          <p:spPr>
            <a:xfrm>
              <a:off x="6534417" y="3010635"/>
              <a:ext cx="2340994" cy="317258"/>
            </a:xfrm>
            <a:prstGeom prst="rect">
              <a:avLst/>
            </a:prstGeom>
            <a:solidFill>
              <a:srgbClr val="FDC608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rgbClr val="465F92"/>
                  </a:solidFill>
                </a:rPr>
                <a:t>Blue Growth</a:t>
              </a:r>
              <a:endParaRPr lang="en-GB" sz="1100" b="1" dirty="0">
                <a:solidFill>
                  <a:srgbClr val="465F92"/>
                </a:solidFill>
              </a:endParaRPr>
            </a:p>
          </p:txBody>
        </p:sp>
        <p:pic>
          <p:nvPicPr>
            <p:cNvPr id="31" name="Image 8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35932" y="2981224"/>
              <a:ext cx="381889" cy="381889"/>
            </a:xfrm>
            <a:prstGeom prst="rect">
              <a:avLst/>
            </a:prstGeom>
          </p:spPr>
        </p:pic>
      </p:grpSp>
      <p:grpSp>
        <p:nvGrpSpPr>
          <p:cNvPr id="24" name="Groupe 93"/>
          <p:cNvGrpSpPr/>
          <p:nvPr/>
        </p:nvGrpSpPr>
        <p:grpSpPr>
          <a:xfrm>
            <a:off x="1043608" y="1988840"/>
            <a:ext cx="3309677" cy="498831"/>
            <a:chOff x="6335931" y="2603443"/>
            <a:chExt cx="2533783" cy="381889"/>
          </a:xfrm>
        </p:grpSpPr>
        <p:sp>
          <p:nvSpPr>
            <p:cNvPr id="28" name="Rectangle 66"/>
            <p:cNvSpPr/>
            <p:nvPr/>
          </p:nvSpPr>
          <p:spPr>
            <a:xfrm>
              <a:off x="6528720" y="2656166"/>
              <a:ext cx="2340994" cy="317258"/>
            </a:xfrm>
            <a:prstGeom prst="rect">
              <a:avLst/>
            </a:prstGeom>
            <a:solidFill>
              <a:srgbClr val="FDC608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rgbClr val="465F92"/>
                  </a:solidFill>
                </a:rPr>
                <a:t>Green Growth</a:t>
              </a:r>
              <a:endParaRPr lang="en-GB" sz="1100" b="1" dirty="0">
                <a:solidFill>
                  <a:srgbClr val="465F92"/>
                </a:solidFill>
              </a:endParaRPr>
            </a:p>
          </p:txBody>
        </p:sp>
        <p:pic>
          <p:nvPicPr>
            <p:cNvPr id="29" name="Image 8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35931" y="2603443"/>
              <a:ext cx="381889" cy="381889"/>
            </a:xfrm>
            <a:prstGeom prst="rect">
              <a:avLst/>
            </a:prstGeom>
          </p:spPr>
        </p:pic>
      </p:grpSp>
      <p:grpSp>
        <p:nvGrpSpPr>
          <p:cNvPr id="25" name="Groupe 91"/>
          <p:cNvGrpSpPr/>
          <p:nvPr/>
        </p:nvGrpSpPr>
        <p:grpSpPr>
          <a:xfrm>
            <a:off x="1032487" y="2988261"/>
            <a:ext cx="3323489" cy="498831"/>
            <a:chOff x="6335930" y="3368568"/>
            <a:chExt cx="2544357" cy="381889"/>
          </a:xfrm>
        </p:grpSpPr>
        <p:sp>
          <p:nvSpPr>
            <p:cNvPr id="26" name="Rectangle 70"/>
            <p:cNvSpPr/>
            <p:nvPr/>
          </p:nvSpPr>
          <p:spPr>
            <a:xfrm>
              <a:off x="6526877" y="3380221"/>
              <a:ext cx="2353410" cy="317258"/>
            </a:xfrm>
            <a:prstGeom prst="rect">
              <a:avLst/>
            </a:prstGeom>
            <a:solidFill>
              <a:srgbClr val="FDC608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rgbClr val="465F92"/>
                  </a:solidFill>
                </a:rPr>
                <a:t>Social &amp; Creative</a:t>
              </a:r>
              <a:endParaRPr lang="en-GB" sz="1100" b="1" dirty="0">
                <a:solidFill>
                  <a:srgbClr val="465F92"/>
                </a:solidFill>
              </a:endParaRPr>
            </a:p>
          </p:txBody>
        </p:sp>
        <p:pic>
          <p:nvPicPr>
            <p:cNvPr id="27" name="Image 8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35930" y="3368568"/>
              <a:ext cx="381889" cy="381889"/>
            </a:xfrm>
            <a:prstGeom prst="rect">
              <a:avLst/>
            </a:prstGeom>
          </p:spPr>
        </p:pic>
      </p:grpSp>
      <p:grpSp>
        <p:nvGrpSpPr>
          <p:cNvPr id="33" name="Groupe 10"/>
          <p:cNvGrpSpPr/>
          <p:nvPr/>
        </p:nvGrpSpPr>
        <p:grpSpPr>
          <a:xfrm>
            <a:off x="944376" y="3645384"/>
            <a:ext cx="3411600" cy="497355"/>
            <a:chOff x="6272229" y="4043207"/>
            <a:chExt cx="2611812" cy="380759"/>
          </a:xfrm>
        </p:grpSpPr>
        <p:sp>
          <p:nvSpPr>
            <p:cNvPr id="40" name="Rectangle 71"/>
            <p:cNvSpPr/>
            <p:nvPr/>
          </p:nvSpPr>
          <p:spPr>
            <a:xfrm>
              <a:off x="6534416" y="4084032"/>
              <a:ext cx="2349625" cy="317258"/>
            </a:xfrm>
            <a:prstGeom prst="rect">
              <a:avLst/>
            </a:prstGeom>
            <a:solidFill>
              <a:srgbClr val="159961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chemeClr val="bg1"/>
                  </a:solidFill>
                </a:rPr>
                <a:t>Efficient Buildings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41" name="Image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72229" y="4043207"/>
              <a:ext cx="380759" cy="380759"/>
            </a:xfrm>
            <a:prstGeom prst="rect">
              <a:avLst/>
            </a:prstGeom>
          </p:spPr>
        </p:pic>
      </p:grpSp>
      <p:grpSp>
        <p:nvGrpSpPr>
          <p:cNvPr id="34" name="Groupe 1"/>
          <p:cNvGrpSpPr/>
          <p:nvPr/>
        </p:nvGrpSpPr>
        <p:grpSpPr>
          <a:xfrm>
            <a:off x="939877" y="4588728"/>
            <a:ext cx="3416099" cy="497355"/>
            <a:chOff x="6279473" y="4765401"/>
            <a:chExt cx="2615256" cy="380759"/>
          </a:xfrm>
        </p:grpSpPr>
        <p:sp>
          <p:nvSpPr>
            <p:cNvPr id="38" name="Rectangle 73"/>
            <p:cNvSpPr/>
            <p:nvPr/>
          </p:nvSpPr>
          <p:spPr>
            <a:xfrm>
              <a:off x="6534416" y="4797152"/>
              <a:ext cx="2360313" cy="317258"/>
            </a:xfrm>
            <a:prstGeom prst="rect">
              <a:avLst/>
            </a:prstGeom>
            <a:solidFill>
              <a:srgbClr val="159961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chemeClr val="bg1"/>
                  </a:solidFill>
                </a:rPr>
                <a:t>Renewable Energy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39" name="Image 8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79473" y="4765401"/>
              <a:ext cx="380759" cy="380759"/>
            </a:xfrm>
            <a:prstGeom prst="rect">
              <a:avLst/>
            </a:prstGeom>
          </p:spPr>
        </p:pic>
      </p:grpSp>
      <p:grpSp>
        <p:nvGrpSpPr>
          <p:cNvPr id="35" name="Groupe 2"/>
          <p:cNvGrpSpPr/>
          <p:nvPr/>
        </p:nvGrpSpPr>
        <p:grpSpPr>
          <a:xfrm>
            <a:off x="956157" y="4126017"/>
            <a:ext cx="3399819" cy="497355"/>
            <a:chOff x="6287980" y="4411164"/>
            <a:chExt cx="2602793" cy="380759"/>
          </a:xfrm>
        </p:grpSpPr>
        <p:sp>
          <p:nvSpPr>
            <p:cNvPr id="36" name="Rectangle 72"/>
            <p:cNvSpPr/>
            <p:nvPr/>
          </p:nvSpPr>
          <p:spPr>
            <a:xfrm>
              <a:off x="6534416" y="4438501"/>
              <a:ext cx="2356357" cy="317258"/>
            </a:xfrm>
            <a:prstGeom prst="rect">
              <a:avLst/>
            </a:prstGeom>
            <a:solidFill>
              <a:srgbClr val="159961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chemeClr val="bg1"/>
                  </a:solidFill>
                </a:rPr>
                <a:t>Urban Transport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37" name="Image 8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287980" y="4411164"/>
              <a:ext cx="380759" cy="380759"/>
            </a:xfrm>
            <a:prstGeom prst="rect">
              <a:avLst/>
            </a:prstGeom>
          </p:spPr>
        </p:pic>
      </p:grpSp>
      <p:grpSp>
        <p:nvGrpSpPr>
          <p:cNvPr id="43" name="Groupe 89"/>
          <p:cNvGrpSpPr/>
          <p:nvPr/>
        </p:nvGrpSpPr>
        <p:grpSpPr>
          <a:xfrm>
            <a:off x="989192" y="5821510"/>
            <a:ext cx="3366784" cy="481121"/>
            <a:chOff x="6326000" y="5868981"/>
            <a:chExt cx="2577502" cy="368331"/>
          </a:xfrm>
        </p:grpSpPr>
        <p:sp>
          <p:nvSpPr>
            <p:cNvPr id="47" name="Rectangle 79"/>
            <p:cNvSpPr/>
            <p:nvPr/>
          </p:nvSpPr>
          <p:spPr>
            <a:xfrm>
              <a:off x="6538186" y="5911672"/>
              <a:ext cx="2365316" cy="285931"/>
            </a:xfrm>
            <a:prstGeom prst="rect">
              <a:avLst/>
            </a:prstGeom>
            <a:solidFill>
              <a:srgbClr val="98C222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chemeClr val="bg1"/>
                  </a:solidFill>
                </a:rPr>
                <a:t>Biodiversity Protection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48" name="Image 8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26000" y="5868981"/>
              <a:ext cx="368331" cy="368331"/>
            </a:xfrm>
            <a:prstGeom prst="rect">
              <a:avLst/>
            </a:prstGeom>
          </p:spPr>
        </p:pic>
      </p:grpSp>
      <p:grpSp>
        <p:nvGrpSpPr>
          <p:cNvPr id="44" name="Groupe 90"/>
          <p:cNvGrpSpPr/>
          <p:nvPr/>
        </p:nvGrpSpPr>
        <p:grpSpPr>
          <a:xfrm>
            <a:off x="989192" y="5323346"/>
            <a:ext cx="3352387" cy="483323"/>
            <a:chOff x="6326000" y="5487596"/>
            <a:chExt cx="2566480" cy="370017"/>
          </a:xfrm>
        </p:grpSpPr>
        <p:sp>
          <p:nvSpPr>
            <p:cNvPr id="45" name="Rectangle 78"/>
            <p:cNvSpPr/>
            <p:nvPr/>
          </p:nvSpPr>
          <p:spPr>
            <a:xfrm>
              <a:off x="6538186" y="5487596"/>
              <a:ext cx="2354294" cy="317258"/>
            </a:xfrm>
            <a:prstGeom prst="rect">
              <a:avLst/>
            </a:prstGeom>
            <a:solidFill>
              <a:srgbClr val="98C222"/>
            </a:solidFill>
            <a:ln w="19050"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6213"/>
              <a:r>
                <a:rPr lang="en-GB" sz="1100" b="1" dirty="0" smtClean="0">
                  <a:solidFill>
                    <a:schemeClr val="bg1"/>
                  </a:solidFill>
                </a:rPr>
                <a:t>Sustainable Tourism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pic>
          <p:nvPicPr>
            <p:cNvPr id="46" name="Image 8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326000" y="5489282"/>
              <a:ext cx="368331" cy="368331"/>
            </a:xfrm>
            <a:prstGeom prst="rect">
              <a:avLst/>
            </a:prstGeom>
          </p:spPr>
        </p:pic>
      </p:grpSp>
      <p:sp>
        <p:nvSpPr>
          <p:cNvPr id="57" name="Rectangle 69"/>
          <p:cNvSpPr>
            <a:spLocks/>
          </p:cNvSpPr>
          <p:nvPr/>
        </p:nvSpPr>
        <p:spPr>
          <a:xfrm>
            <a:off x="4804243" y="2520725"/>
            <a:ext cx="3315600" cy="414409"/>
          </a:xfrm>
          <a:prstGeom prst="rect">
            <a:avLst/>
          </a:prstGeom>
          <a:solidFill>
            <a:srgbClr val="FDC608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rgbClr val="465F92"/>
                </a:solidFill>
              </a:rPr>
              <a:t>GRASPINNO</a:t>
            </a:r>
            <a:endParaRPr lang="en-GB" sz="1100" b="1" dirty="0">
              <a:solidFill>
                <a:srgbClr val="465F92"/>
              </a:solidFill>
            </a:endParaRPr>
          </a:p>
        </p:txBody>
      </p:sp>
      <p:sp>
        <p:nvSpPr>
          <p:cNvPr id="63" name="Rectangle 70"/>
          <p:cNvSpPr/>
          <p:nvPr/>
        </p:nvSpPr>
        <p:spPr>
          <a:xfrm>
            <a:off x="4788024" y="3003486"/>
            <a:ext cx="3315600" cy="414409"/>
          </a:xfrm>
          <a:prstGeom prst="rect">
            <a:avLst/>
          </a:prstGeom>
          <a:solidFill>
            <a:srgbClr val="FDC608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rgbClr val="465F92"/>
                </a:solidFill>
              </a:rPr>
              <a:t>CO-CREATE, ODEON (LP), SMATH (LP), +RESILIENT (LP)</a:t>
            </a:r>
            <a:endParaRPr lang="en-GB" sz="1100" b="1" dirty="0">
              <a:solidFill>
                <a:srgbClr val="465F92"/>
              </a:solidFill>
            </a:endParaRPr>
          </a:p>
        </p:txBody>
      </p:sp>
      <p:sp>
        <p:nvSpPr>
          <p:cNvPr id="75" name="Rectangle 79"/>
          <p:cNvSpPr/>
          <p:nvPr/>
        </p:nvSpPr>
        <p:spPr>
          <a:xfrm>
            <a:off x="4788024" y="5855145"/>
            <a:ext cx="3315600" cy="373489"/>
          </a:xfrm>
          <a:prstGeom prst="rect">
            <a:avLst/>
          </a:prstGeom>
          <a:solidFill>
            <a:srgbClr val="98C222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chemeClr val="bg1"/>
                </a:solidFill>
              </a:rPr>
              <a:t>WETNET (LP)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78" name="Rectangle 78"/>
          <p:cNvSpPr/>
          <p:nvPr/>
        </p:nvSpPr>
        <p:spPr>
          <a:xfrm>
            <a:off x="4788023" y="5301204"/>
            <a:ext cx="3315600" cy="414408"/>
          </a:xfrm>
          <a:prstGeom prst="rect">
            <a:avLst/>
          </a:prstGeom>
          <a:solidFill>
            <a:srgbClr val="98C222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chemeClr val="bg1"/>
                </a:solidFill>
              </a:rPr>
              <a:t>CASTWATER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80" name="Rectangle 69"/>
          <p:cNvSpPr/>
          <p:nvPr/>
        </p:nvSpPr>
        <p:spPr>
          <a:xfrm rot="16200000">
            <a:off x="-111949" y="2507103"/>
            <a:ext cx="1429384" cy="414409"/>
          </a:xfrm>
          <a:prstGeom prst="rect">
            <a:avLst/>
          </a:prstGeom>
          <a:solidFill>
            <a:srgbClr val="FDC608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rgbClr val="465F92"/>
                </a:solidFill>
              </a:rPr>
              <a:t>AXIS 1</a:t>
            </a:r>
            <a:endParaRPr lang="en-GB" sz="1100" b="1" dirty="0">
              <a:solidFill>
                <a:srgbClr val="465F92"/>
              </a:solidFill>
            </a:endParaRPr>
          </a:p>
        </p:txBody>
      </p:sp>
      <p:sp>
        <p:nvSpPr>
          <p:cNvPr id="82" name="Rectangle 71"/>
          <p:cNvSpPr/>
          <p:nvPr/>
        </p:nvSpPr>
        <p:spPr>
          <a:xfrm rot="16200000">
            <a:off x="-90944" y="4185191"/>
            <a:ext cx="1387373" cy="414409"/>
          </a:xfrm>
          <a:prstGeom prst="rect">
            <a:avLst/>
          </a:prstGeom>
          <a:solidFill>
            <a:srgbClr val="159961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chemeClr val="bg1"/>
                </a:solidFill>
              </a:rPr>
              <a:t>AXIS 2</a:t>
            </a:r>
            <a:endParaRPr lang="en-GB" sz="1100" b="1" dirty="0">
              <a:solidFill>
                <a:schemeClr val="bg1"/>
              </a:solidFill>
            </a:endParaRPr>
          </a:p>
        </p:txBody>
      </p:sp>
      <p:sp>
        <p:nvSpPr>
          <p:cNvPr id="84" name="Rectangle 78"/>
          <p:cNvSpPr/>
          <p:nvPr/>
        </p:nvSpPr>
        <p:spPr>
          <a:xfrm rot="16200000">
            <a:off x="138884" y="5670070"/>
            <a:ext cx="927720" cy="414408"/>
          </a:xfrm>
          <a:prstGeom prst="rect">
            <a:avLst/>
          </a:prstGeom>
          <a:solidFill>
            <a:srgbClr val="98C222"/>
          </a:solidFill>
          <a:ln w="19050"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0" rIns="0" rtlCol="0" anchor="ctr">
            <a:norm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algn="ctr"/>
            <a:r>
              <a:rPr lang="en-GB" sz="1100" b="1" dirty="0" smtClean="0">
                <a:solidFill>
                  <a:schemeClr val="bg1"/>
                </a:solidFill>
              </a:rPr>
              <a:t>AXIS 3</a:t>
            </a:r>
            <a:endParaRPr lang="en-GB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38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510</Words>
  <Application>Microsoft Office PowerPoint</Application>
  <PresentationFormat>Presentazione su schermo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SMATH project kick-off meeting</vt:lpstr>
      <vt:lpstr>Veneto Region – ETC internal organization</vt:lpstr>
      <vt:lpstr>Territorial Cooperation and Macroregional Stategies Unit</vt:lpstr>
      <vt:lpstr>Veneto Region dedicated website http://coopterritoriale.regione.veneto.it/Med/</vt:lpstr>
      <vt:lpstr>Veneto Region into ETC Programmes</vt:lpstr>
      <vt:lpstr>Veneto Region into ETC Programmes</vt:lpstr>
      <vt:lpstr>Diapositiva 7</vt:lpstr>
      <vt:lpstr>MED Architecture</vt:lpstr>
      <vt:lpstr>Veneto Region in MED</vt:lpstr>
      <vt:lpstr>Total budget ERDF allocated so far</vt:lpstr>
      <vt:lpstr>Thank you for your attention!</vt:lpstr>
    </vt:vector>
  </TitlesOfParts>
  <Company>RegioneDelVeneto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Interreg MED Programme</dc:title>
  <dc:creator>Administrator</dc:creator>
  <cp:lastModifiedBy>Franco Anna</cp:lastModifiedBy>
  <cp:revision>63</cp:revision>
  <cp:lastPrinted>2018-06-14T13:45:32Z</cp:lastPrinted>
  <dcterms:created xsi:type="dcterms:W3CDTF">2017-12-01T10:55:45Z</dcterms:created>
  <dcterms:modified xsi:type="dcterms:W3CDTF">2018-06-14T21:04:45Z</dcterms:modified>
</cp:coreProperties>
</file>