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ns 1 Bold" charset="1" panose="020B0806030504020204"/>
      <p:regular r:id="rId13"/>
    </p:embeddedFont>
    <p:embeddedFont>
      <p:font typeface="Open Sans 2 Bold Italics" charset="1" panose="00000000000000000000"/>
      <p:regular r:id="rId14"/>
    </p:embeddedFont>
    <p:embeddedFont>
      <p:font typeface="Open Sans 2 Italics" charset="1" panose="00000000000000000000"/>
      <p:regular r:id="rId15"/>
    </p:embeddedFont>
    <p:embeddedFont>
      <p:font typeface="Open Sans 1" charset="1" panose="020B0606030504020204"/>
      <p:regular r:id="rId16"/>
    </p:embeddedFont>
    <p:embeddedFont>
      <p:font typeface="TT Hoves Bold Italics" charset="1" panose="02000003020000060003"/>
      <p:regular r:id="rId17"/>
    </p:embeddedFont>
    <p:embeddedFont>
      <p:font typeface="Glacial Indifference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41201" y="-35416"/>
            <a:ext cx="10557396" cy="10322416"/>
          </a:xfrm>
          <a:custGeom>
            <a:avLst/>
            <a:gdLst/>
            <a:ahLst/>
            <a:cxnLst/>
            <a:rect r="r" b="b" t="t" l="l"/>
            <a:pathLst>
              <a:path h="10322416" w="10557396">
                <a:moveTo>
                  <a:pt x="0" y="0"/>
                </a:moveTo>
                <a:lnTo>
                  <a:pt x="10557397" y="0"/>
                </a:lnTo>
                <a:lnTo>
                  <a:pt x="10557397" y="10322416"/>
                </a:lnTo>
                <a:lnTo>
                  <a:pt x="0" y="10322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214" t="-2417" r="-726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28" r="0" b="-832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0472" y="7116620"/>
            <a:ext cx="3864025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3300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AdriACTIVE 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3300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KICK OFF MEETING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726244"/>
            <a:ext cx="4749998" cy="2417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0"/>
              </a:lnSpc>
            </a:pPr>
            <a:r>
              <a:rPr lang="en-US" b="true" sz="370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Friuli Venezia Giulia</a:t>
            </a:r>
          </a:p>
          <a:p>
            <a:pPr algn="ctr">
              <a:lnSpc>
                <a:spcPts val="5190"/>
              </a:lnSpc>
            </a:pPr>
            <a:r>
              <a:rPr lang="en-US" b="true" sz="370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Autonomous Region</a:t>
            </a:r>
          </a:p>
          <a:p>
            <a:pPr algn="ctr">
              <a:lnSpc>
                <a:spcPts val="4490"/>
              </a:lnSpc>
            </a:pPr>
          </a:p>
          <a:p>
            <a:pPr algn="ctr">
              <a:lnSpc>
                <a:spcPts val="449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287695"/>
            <a:ext cx="5096300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</a:p>
          <a:p>
            <a:pPr algn="l">
              <a:lnSpc>
                <a:spcPts val="2916"/>
              </a:lnSpc>
            </a:pPr>
            <a:r>
              <a:rPr lang="en-US" b="true" sz="2430" i="true">
                <a:solidFill>
                  <a:srgbClr val="25346D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Department for culture and sports </a:t>
            </a:r>
          </a:p>
          <a:p>
            <a:pPr algn="l">
              <a:lnSpc>
                <a:spcPts val="2916"/>
              </a:lnSpc>
            </a:pPr>
          </a:p>
          <a:p>
            <a:pPr algn="l">
              <a:lnSpc>
                <a:spcPts val="2916"/>
              </a:lnSpc>
            </a:pPr>
            <a:r>
              <a:rPr lang="en-US" sz="2430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Elena Mengotti</a:t>
            </a:r>
          </a:p>
          <a:p>
            <a:pPr algn="l">
              <a:lnSpc>
                <a:spcPts val="2916"/>
              </a:lnSpc>
            </a:pPr>
            <a:r>
              <a:rPr lang="en-US" sz="2430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Head of Unit for legal, financial </a:t>
            </a:r>
          </a:p>
          <a:p>
            <a:pPr algn="l">
              <a:lnSpc>
                <a:spcPts val="2916"/>
              </a:lnSpc>
            </a:pPr>
            <a:r>
              <a:rPr lang="en-US" sz="2430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and EU affairs</a:t>
            </a:r>
          </a:p>
          <a:p>
            <a:pPr algn="l">
              <a:lnSpc>
                <a:spcPts val="2916"/>
              </a:lnSpc>
            </a:pPr>
          </a:p>
          <a:p>
            <a:pPr algn="l">
              <a:lnSpc>
                <a:spcPts val="2916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8347" y="8652050"/>
            <a:ext cx="6056654" cy="364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b="true" sz="2163" spc="129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Venice, 1-2 December 2025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05641" y="3143843"/>
            <a:ext cx="2698984" cy="2564676"/>
            <a:chOff x="0" y="0"/>
            <a:chExt cx="812800" cy="7723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772353"/>
            </a:xfrm>
            <a:custGeom>
              <a:avLst/>
              <a:gdLst/>
              <a:ahLst/>
              <a:cxnLst/>
              <a:rect r="r" b="b" t="t" l="l"/>
              <a:pathLst>
                <a:path h="772353" w="812800">
                  <a:moveTo>
                    <a:pt x="406400" y="0"/>
                  </a:moveTo>
                  <a:cubicBezTo>
                    <a:pt x="181951" y="0"/>
                    <a:pt x="0" y="172897"/>
                    <a:pt x="0" y="386177"/>
                  </a:cubicBezTo>
                  <a:cubicBezTo>
                    <a:pt x="0" y="599456"/>
                    <a:pt x="181951" y="772353"/>
                    <a:pt x="406400" y="772353"/>
                  </a:cubicBezTo>
                  <a:cubicBezTo>
                    <a:pt x="630849" y="772353"/>
                    <a:pt x="812800" y="599456"/>
                    <a:pt x="812800" y="386177"/>
                  </a:cubicBezTo>
                  <a:cubicBezTo>
                    <a:pt x="812800" y="17289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3358"/>
              <a:ext cx="660400" cy="646587"/>
            </a:xfrm>
            <a:prstGeom prst="rect">
              <a:avLst/>
            </a:prstGeom>
          </p:spPr>
          <p:txBody>
            <a:bodyPr anchor="ctr" rtlCol="false" tIns="26107" lIns="26107" bIns="26107" rIns="26107"/>
            <a:lstStyle/>
            <a:p>
              <a:pPr algn="ctr">
                <a:lnSpc>
                  <a:spcPts val="220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2047072"/>
            <a:ext cx="8939651" cy="8857921"/>
          </a:xfrm>
          <a:custGeom>
            <a:avLst/>
            <a:gdLst/>
            <a:ahLst/>
            <a:cxnLst/>
            <a:rect r="r" b="b" t="t" l="l"/>
            <a:pathLst>
              <a:path h="8857921" w="8939651">
                <a:moveTo>
                  <a:pt x="0" y="0"/>
                </a:moveTo>
                <a:lnTo>
                  <a:pt x="8939651" y="0"/>
                </a:lnTo>
                <a:lnTo>
                  <a:pt x="8939651" y="8857922"/>
                </a:lnTo>
                <a:lnTo>
                  <a:pt x="0" y="8857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333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371232" y="2981918"/>
            <a:ext cx="1134635" cy="113463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5346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26107" lIns="26107" bIns="26107" rIns="26107"/>
            <a:lstStyle/>
            <a:p>
              <a:pPr algn="ctr">
                <a:lnSpc>
                  <a:spcPts val="274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874540" y="3143843"/>
            <a:ext cx="2564676" cy="256467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26107" lIns="26107" bIns="26107" rIns="26107"/>
            <a:lstStyle/>
            <a:p>
              <a:pPr algn="ctr">
                <a:lnSpc>
                  <a:spcPts val="220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12730" y="6192792"/>
            <a:ext cx="2856728" cy="285672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26107" lIns="26107" bIns="26107" rIns="26107"/>
            <a:lstStyle/>
            <a:p>
              <a:pPr algn="ctr">
                <a:lnSpc>
                  <a:spcPts val="220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632775" y="657606"/>
            <a:ext cx="7856369" cy="216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b="true" sz="5960" spc="-292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FRIULI VENEZIA GIULIA AUTONOMOUS REGION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34842" y="3778127"/>
            <a:ext cx="2440583" cy="1164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2445" spc="146">
                <a:solidFill>
                  <a:srgbClr val="25346D"/>
                </a:solidFill>
                <a:latin typeface="Open Sans 1"/>
                <a:ea typeface="Open Sans 1"/>
                <a:cs typeface="Open Sans 1"/>
                <a:sym typeface="Open Sans 1"/>
              </a:rPr>
              <a:t>Inhabitants:</a:t>
            </a:r>
          </a:p>
          <a:p>
            <a:pPr algn="ctr">
              <a:lnSpc>
                <a:spcPts val="3539"/>
              </a:lnSpc>
              <a:spcBef>
                <a:spcPct val="0"/>
              </a:spcBef>
            </a:pPr>
            <a:r>
              <a:rPr lang="en-US" b="true" sz="2622" spc="15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ca. 1.197.295</a:t>
            </a:r>
            <a:r>
              <a:rPr lang="en-US" b="true" sz="2622" spc="15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89469" y="3501543"/>
            <a:ext cx="2334819" cy="1630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2445" spc="146">
                <a:solidFill>
                  <a:srgbClr val="25346D"/>
                </a:solidFill>
                <a:latin typeface="Open Sans 1"/>
                <a:ea typeface="Open Sans 1"/>
                <a:cs typeface="Open Sans 1"/>
                <a:sym typeface="Open Sans 1"/>
              </a:rPr>
              <a:t>Area:</a:t>
            </a:r>
          </a:p>
          <a:p>
            <a:pPr algn="ctr">
              <a:lnSpc>
                <a:spcPts val="3658"/>
              </a:lnSpc>
              <a:spcBef>
                <a:spcPct val="0"/>
              </a:spcBef>
            </a:pPr>
            <a:r>
              <a:rPr lang="en-US" b="true" sz="2710" spc="162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7.932,5 sq.km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70946" y="6788526"/>
            <a:ext cx="1740297" cy="1608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b="true" sz="3063" spc="18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5</a:t>
            </a:r>
          </a:p>
          <a:p>
            <a:pPr algn="ctr">
              <a:lnSpc>
                <a:spcPts val="4289"/>
              </a:lnSpc>
            </a:pPr>
            <a:r>
              <a:rPr lang="en-US" b="true" sz="3063" spc="18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UNESCO</a:t>
            </a:r>
          </a:p>
          <a:p>
            <a:pPr algn="ctr">
              <a:lnSpc>
                <a:spcPts val="4289"/>
              </a:lnSpc>
            </a:pPr>
            <a:r>
              <a:rPr lang="en-US" b="true" sz="3063" spc="18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SITES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28" r="0" b="-832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28" r="0" b="-8328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1872" y="3586222"/>
            <a:ext cx="3225919" cy="322591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5557" y="6873497"/>
            <a:ext cx="3352808" cy="3352808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8842811" y="0"/>
            <a:ext cx="9445189" cy="11622949"/>
          </a:xfrm>
          <a:custGeom>
            <a:avLst/>
            <a:gdLst/>
            <a:ahLst/>
            <a:cxnLst/>
            <a:rect r="r" b="b" t="t" l="l"/>
            <a:pathLst>
              <a:path h="11622949" w="9445189">
                <a:moveTo>
                  <a:pt x="0" y="0"/>
                </a:moveTo>
                <a:lnTo>
                  <a:pt x="9445189" y="0"/>
                </a:lnTo>
                <a:lnTo>
                  <a:pt x="9445189" y="11622949"/>
                </a:lnTo>
                <a:lnTo>
                  <a:pt x="0" y="11622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8303" r="0" b="-1616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02112" y="2562845"/>
            <a:ext cx="7143684" cy="871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9"/>
              </a:lnSpc>
              <a:spcBef>
                <a:spcPct val="0"/>
              </a:spcBef>
            </a:pPr>
            <a:r>
              <a:rPr lang="en-US" b="true" sz="5121" spc="30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CCI</a:t>
            </a:r>
            <a:r>
              <a:rPr lang="en-US" b="true" sz="5121" spc="30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’S IN FVGAR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77263" y="3816949"/>
            <a:ext cx="3533566" cy="2239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true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</a:t>
            </a:r>
            <a:r>
              <a:rPr lang="en-US" b="true" sz="215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 cultural and creative production system in FVGAR accounts for 5.6% of the regional economy, with over 2.3 </a:t>
            </a:r>
          </a:p>
          <a:p>
            <a:pPr algn="ctr" marL="0" indent="0" lvl="0">
              <a:lnSpc>
                <a:spcPts val="3015"/>
              </a:lnSpc>
            </a:pPr>
            <a:r>
              <a:rPr lang="en-US" b="true" sz="215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billion euros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77263" y="7114798"/>
            <a:ext cx="3533566" cy="2344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8"/>
              </a:lnSpc>
              <a:spcBef>
                <a:spcPct val="0"/>
              </a:spcBef>
            </a:pPr>
            <a:r>
              <a:rPr lang="en-US" b="true" sz="2249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</a:t>
            </a:r>
            <a:r>
              <a:rPr lang="en-US" b="true" sz="2249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sector involves nearly 32,000 workers, representing 5.9% of the employed population in the Region</a:t>
            </a:r>
          </a:p>
          <a:p>
            <a:pPr algn="ctr">
              <a:lnSpc>
                <a:spcPts val="3148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577263" y="9715299"/>
            <a:ext cx="3113584" cy="496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b="true" sz="1555" spc="93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Source: Io sono Cultura 2025</a:t>
            </a:r>
          </a:p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b="true" sz="1333" spc="80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Fondazione SYMBOLA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28" r="0" b="-832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0207" y="5380261"/>
            <a:ext cx="7844173" cy="957205"/>
            <a:chOff x="0" y="0"/>
            <a:chExt cx="2392883" cy="2919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92883" cy="291997"/>
            </a:xfrm>
            <a:custGeom>
              <a:avLst/>
              <a:gdLst/>
              <a:ahLst/>
              <a:cxnLst/>
              <a:rect r="r" b="b" t="t" l="l"/>
              <a:pathLst>
                <a:path h="291997" w="2392883">
                  <a:moveTo>
                    <a:pt x="2189683" y="0"/>
                  </a:moveTo>
                  <a:cubicBezTo>
                    <a:pt x="2301907" y="0"/>
                    <a:pt x="2392883" y="65366"/>
                    <a:pt x="2392883" y="145999"/>
                  </a:cubicBezTo>
                  <a:cubicBezTo>
                    <a:pt x="2392883" y="226632"/>
                    <a:pt x="2301907" y="291997"/>
                    <a:pt x="2189683" y="291997"/>
                  </a:cubicBezTo>
                  <a:lnTo>
                    <a:pt x="203200" y="291997"/>
                  </a:lnTo>
                  <a:cubicBezTo>
                    <a:pt x="90976" y="291997"/>
                    <a:pt x="0" y="226632"/>
                    <a:pt x="0" y="145999"/>
                  </a:cubicBezTo>
                  <a:cubicBezTo>
                    <a:pt x="0" y="6536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9366E">
                <a:alpha val="92941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2392883" cy="282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1"/>
                </a:lnSpc>
              </a:pPr>
              <a:r>
                <a:rPr lang="en-US" sz="2459" i="true">
                  <a:solidFill>
                    <a:srgbClr val="FFFFFF">
                      <a:alpha val="92941"/>
                    </a:srgbClr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Protection and strengthening of the regional cultural heritage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30207" y="6489501"/>
            <a:ext cx="7844173" cy="957205"/>
            <a:chOff x="0" y="0"/>
            <a:chExt cx="2392883" cy="2919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2883" cy="291997"/>
            </a:xfrm>
            <a:custGeom>
              <a:avLst/>
              <a:gdLst/>
              <a:ahLst/>
              <a:cxnLst/>
              <a:rect r="r" b="b" t="t" l="l"/>
              <a:pathLst>
                <a:path h="291997" w="2392883">
                  <a:moveTo>
                    <a:pt x="2189683" y="0"/>
                  </a:moveTo>
                  <a:cubicBezTo>
                    <a:pt x="2301907" y="0"/>
                    <a:pt x="2392883" y="65366"/>
                    <a:pt x="2392883" y="145999"/>
                  </a:cubicBezTo>
                  <a:cubicBezTo>
                    <a:pt x="2392883" y="226632"/>
                    <a:pt x="2301907" y="291997"/>
                    <a:pt x="2189683" y="291997"/>
                  </a:cubicBezTo>
                  <a:lnTo>
                    <a:pt x="203200" y="291997"/>
                  </a:lnTo>
                  <a:cubicBezTo>
                    <a:pt x="90976" y="291997"/>
                    <a:pt x="0" y="226632"/>
                    <a:pt x="0" y="145999"/>
                  </a:cubicBezTo>
                  <a:cubicBezTo>
                    <a:pt x="0" y="6536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9366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2392883" cy="282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1"/>
                </a:lnSpc>
              </a:pPr>
              <a:r>
                <a:rPr lang="en-US" sz="2459" i="true">
                  <a:solidFill>
                    <a:srgbClr val="FFFFFF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Targeted support to Cultural and Creative Industries (CCIs) through regional policies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30207" y="7770340"/>
            <a:ext cx="7844173" cy="776217"/>
            <a:chOff x="0" y="0"/>
            <a:chExt cx="2392883" cy="2367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92883" cy="236787"/>
            </a:xfrm>
            <a:custGeom>
              <a:avLst/>
              <a:gdLst/>
              <a:ahLst/>
              <a:cxnLst/>
              <a:rect r="r" b="b" t="t" l="l"/>
              <a:pathLst>
                <a:path h="236787" w="2392883">
                  <a:moveTo>
                    <a:pt x="2189683" y="0"/>
                  </a:moveTo>
                  <a:cubicBezTo>
                    <a:pt x="2301907" y="0"/>
                    <a:pt x="2392883" y="53006"/>
                    <a:pt x="2392883" y="118393"/>
                  </a:cubicBezTo>
                  <a:cubicBezTo>
                    <a:pt x="2392883" y="183780"/>
                    <a:pt x="2301907" y="236787"/>
                    <a:pt x="2189683" y="236787"/>
                  </a:cubicBezTo>
                  <a:lnTo>
                    <a:pt x="203200" y="236787"/>
                  </a:lnTo>
                  <a:cubicBezTo>
                    <a:pt x="90976" y="236787"/>
                    <a:pt x="0" y="183780"/>
                    <a:pt x="0" y="118393"/>
                  </a:cubicBezTo>
                  <a:cubicBezTo>
                    <a:pt x="0" y="5300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9366E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2392883" cy="227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1"/>
                </a:lnSpc>
              </a:pPr>
              <a:r>
                <a:rPr lang="en-US" sz="2459" i="true">
                  <a:solidFill>
                    <a:srgbClr val="FFFFFF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Implementation of cultural tourism in the Region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30207" y="8870192"/>
            <a:ext cx="7844173" cy="776217"/>
            <a:chOff x="0" y="0"/>
            <a:chExt cx="2392883" cy="2367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92883" cy="236787"/>
            </a:xfrm>
            <a:custGeom>
              <a:avLst/>
              <a:gdLst/>
              <a:ahLst/>
              <a:cxnLst/>
              <a:rect r="r" b="b" t="t" l="l"/>
              <a:pathLst>
                <a:path h="236787" w="2392883">
                  <a:moveTo>
                    <a:pt x="2189683" y="0"/>
                  </a:moveTo>
                  <a:cubicBezTo>
                    <a:pt x="2301907" y="0"/>
                    <a:pt x="2392883" y="53006"/>
                    <a:pt x="2392883" y="118393"/>
                  </a:cubicBezTo>
                  <a:cubicBezTo>
                    <a:pt x="2392883" y="183780"/>
                    <a:pt x="2301907" y="236787"/>
                    <a:pt x="2189683" y="236787"/>
                  </a:cubicBezTo>
                  <a:lnTo>
                    <a:pt x="203200" y="236787"/>
                  </a:lnTo>
                  <a:cubicBezTo>
                    <a:pt x="90976" y="236787"/>
                    <a:pt x="0" y="183780"/>
                    <a:pt x="0" y="118393"/>
                  </a:cubicBezTo>
                  <a:cubicBezTo>
                    <a:pt x="0" y="5300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9366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9525"/>
              <a:ext cx="2392883" cy="227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1"/>
                </a:lnSpc>
              </a:pPr>
              <a:r>
                <a:rPr lang="en-US" sz="2459" i="true">
                  <a:solidFill>
                    <a:srgbClr val="FFFFFF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Promotion of cultural activities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330877" y="0"/>
            <a:ext cx="8957123" cy="10400401"/>
          </a:xfrm>
          <a:custGeom>
            <a:avLst/>
            <a:gdLst/>
            <a:ahLst/>
            <a:cxnLst/>
            <a:rect r="r" b="b" t="t" l="l"/>
            <a:pathLst>
              <a:path h="10400401" w="8957123">
                <a:moveTo>
                  <a:pt x="0" y="0"/>
                </a:moveTo>
                <a:lnTo>
                  <a:pt x="8957123" y="0"/>
                </a:lnTo>
                <a:lnTo>
                  <a:pt x="8957123" y="10400401"/>
                </a:lnTo>
                <a:lnTo>
                  <a:pt x="0" y="10400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740" r="0" b="-27366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53532" y="2296243"/>
            <a:ext cx="5397523" cy="2033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9"/>
              </a:lnSpc>
            </a:pPr>
          </a:p>
          <a:p>
            <a:pPr algn="ctr">
              <a:lnSpc>
                <a:spcPts val="4149"/>
              </a:lnSpc>
              <a:spcBef>
                <a:spcPct val="0"/>
              </a:spcBef>
            </a:pPr>
            <a:r>
              <a:rPr lang="en-US" b="true" sz="2963" spc="177">
                <a:solidFill>
                  <a:srgbClr val="2534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DEPARTMENT FOR CULTURE AND SPORTS </a:t>
            </a:r>
          </a:p>
          <a:p>
            <a:pPr algn="ctr">
              <a:lnSpc>
                <a:spcPts val="34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75500" y="-2397761"/>
            <a:ext cx="8912500" cy="13257282"/>
          </a:xfrm>
          <a:custGeom>
            <a:avLst/>
            <a:gdLst/>
            <a:ahLst/>
            <a:cxnLst/>
            <a:rect r="r" b="b" t="t" l="l"/>
            <a:pathLst>
              <a:path h="13257282" w="8912500">
                <a:moveTo>
                  <a:pt x="0" y="0"/>
                </a:moveTo>
                <a:lnTo>
                  <a:pt x="8912500" y="0"/>
                </a:lnTo>
                <a:lnTo>
                  <a:pt x="8912500" y="13257282"/>
                </a:lnTo>
                <a:lnTo>
                  <a:pt x="0" y="13257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13" t="0" r="-57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28" r="0" b="-832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6891" y="2697837"/>
            <a:ext cx="6953725" cy="720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8"/>
              </a:lnSpc>
              <a:spcBef>
                <a:spcPct val="0"/>
              </a:spcBef>
            </a:pPr>
            <a:r>
              <a:rPr lang="en-US" b="true" sz="4263" spc="255">
                <a:solidFill>
                  <a:srgbClr val="29366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EUROPEAN PROJECTS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2311" y="4632078"/>
            <a:ext cx="3208437" cy="508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1. CHERRY 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2. </a:t>
            </a: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PRIMIS PLUS 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3. </a:t>
            </a: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IN4BLUE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4. </a:t>
            </a: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DAN</a:t>
            </a: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TE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5. A4SUSTINNO</a:t>
            </a:r>
          </a:p>
          <a:p>
            <a:pPr algn="l">
              <a:lnSpc>
                <a:spcPts val="68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445446" y="4632078"/>
            <a:ext cx="2788890" cy="421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6. </a:t>
            </a: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CAR2GO!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7. NITIES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8. RE-ACTIVE</a:t>
            </a:r>
          </a:p>
          <a:p>
            <a:pPr algn="l">
              <a:lnSpc>
                <a:spcPts val="6899"/>
              </a:lnSpc>
            </a:pPr>
            <a:r>
              <a:rPr lang="en-US" b="true" sz="2911" i="true" spc="174">
                <a:solidFill>
                  <a:srgbClr val="25346D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9. AdriACTIVE</a:t>
            </a:r>
          </a:p>
          <a:p>
            <a:pPr algn="l">
              <a:lnSpc>
                <a:spcPts val="68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2425"/>
            <a:ext cx="7776566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4"/>
              </a:lnSpc>
            </a:pPr>
            <a:r>
              <a:rPr lang="en-US" sz="4478" b="tru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EU</a:t>
            </a:r>
            <a:r>
              <a:rPr lang="en-US" b="true" sz="4478">
                <a:solidFill>
                  <a:srgbClr val="ED028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REKA - </a:t>
            </a:r>
            <a:r>
              <a:rPr lang="en-US" b="true" sz="4478">
                <a:solidFill>
                  <a:srgbClr val="ED028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FAIR OF CULTURE AND CREATIVITY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8065" y="7554703"/>
            <a:ext cx="6072637" cy="1336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0"/>
              </a:lnSpc>
              <a:spcBef>
                <a:spcPct val="0"/>
              </a:spcBef>
            </a:pP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OPPORTUNITI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 N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COLLABORA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ION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AND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OW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</a:t>
            </a:r>
            <a:r>
              <a:rPr lang="en-US" b="true" sz="3199" strike="noStrike" u="none">
                <a:solidFill>
                  <a:srgbClr val="2DB0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738154" y="2516995"/>
            <a:ext cx="3622785" cy="4988075"/>
            <a:chOff x="0" y="0"/>
            <a:chExt cx="9961783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6175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961753">
                  <a:moveTo>
                    <a:pt x="0" y="0"/>
                  </a:moveTo>
                  <a:lnTo>
                    <a:pt x="9961753" y="0"/>
                  </a:lnTo>
                  <a:lnTo>
                    <a:pt x="996175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815" r="0" b="-815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2536045"/>
            <a:ext cx="6816034" cy="133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199" b="true">
                <a:solidFill>
                  <a:srgbClr val="029FE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SUPPORTING THE GROWTH OF  CULTURAL AND CREATIVE ENTERPRISES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6875" y="5162550"/>
            <a:ext cx="6301704" cy="265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3199" b="true">
                <a:solidFill>
                  <a:srgbClr val="ED028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FOSTERING SKILL DEVELOPMENT AND INNOVATION</a:t>
            </a: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52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1892016" y="1336444"/>
            <a:ext cx="5793440" cy="3051524"/>
            <a:chOff x="0" y="0"/>
            <a:chExt cx="7724587" cy="40686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724588" cy="4068699"/>
            </a:xfrm>
            <a:custGeom>
              <a:avLst/>
              <a:gdLst/>
              <a:ahLst/>
              <a:cxnLst/>
              <a:rect r="r" b="b" t="t" l="l"/>
              <a:pathLst>
                <a:path h="4068699" w="7724588">
                  <a:moveTo>
                    <a:pt x="1558092" y="0"/>
                  </a:moveTo>
                  <a:lnTo>
                    <a:pt x="6166496" y="0"/>
                  </a:lnTo>
                  <a:cubicBezTo>
                    <a:pt x="6579728" y="0"/>
                    <a:pt x="6976035" y="164156"/>
                    <a:pt x="7268234" y="456355"/>
                  </a:cubicBezTo>
                  <a:cubicBezTo>
                    <a:pt x="7560432" y="748554"/>
                    <a:pt x="7724588" y="1144861"/>
                    <a:pt x="7724588" y="1558092"/>
                  </a:cubicBezTo>
                  <a:lnTo>
                    <a:pt x="7724588" y="2510607"/>
                  </a:lnTo>
                  <a:cubicBezTo>
                    <a:pt x="7724588" y="2923838"/>
                    <a:pt x="7560432" y="3320145"/>
                    <a:pt x="7268234" y="3612344"/>
                  </a:cubicBezTo>
                  <a:cubicBezTo>
                    <a:pt x="6976035" y="3904543"/>
                    <a:pt x="6579728" y="4068699"/>
                    <a:pt x="6166496" y="4068699"/>
                  </a:cubicBezTo>
                  <a:lnTo>
                    <a:pt x="1558092" y="4068699"/>
                  </a:lnTo>
                  <a:cubicBezTo>
                    <a:pt x="1144861" y="4068699"/>
                    <a:pt x="748554" y="3904543"/>
                    <a:pt x="456355" y="3612344"/>
                  </a:cubicBezTo>
                  <a:cubicBezTo>
                    <a:pt x="164156" y="3320145"/>
                    <a:pt x="0" y="2923838"/>
                    <a:pt x="0" y="2510607"/>
                  </a:cubicBezTo>
                  <a:lnTo>
                    <a:pt x="0" y="1558092"/>
                  </a:lnTo>
                  <a:cubicBezTo>
                    <a:pt x="0" y="1144861"/>
                    <a:pt x="164156" y="748554"/>
                    <a:pt x="456355" y="456355"/>
                  </a:cubicBezTo>
                  <a:cubicBezTo>
                    <a:pt x="748554" y="164156"/>
                    <a:pt x="1144861" y="0"/>
                    <a:pt x="1558092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3284" r="0" b="-1328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770514" y="5280378"/>
            <a:ext cx="6036568" cy="3052442"/>
            <a:chOff x="0" y="0"/>
            <a:chExt cx="9254236" cy="46794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54236" cy="4679483"/>
            </a:xfrm>
            <a:custGeom>
              <a:avLst/>
              <a:gdLst/>
              <a:ahLst/>
              <a:cxnLst/>
              <a:rect r="r" b="b" t="t" l="l"/>
              <a:pathLst>
                <a:path h="4679483" w="9254236">
                  <a:moveTo>
                    <a:pt x="1460210" y="0"/>
                  </a:moveTo>
                  <a:lnTo>
                    <a:pt x="7794025" y="0"/>
                  </a:lnTo>
                  <a:cubicBezTo>
                    <a:pt x="8181298" y="0"/>
                    <a:pt x="8552707" y="153843"/>
                    <a:pt x="8826550" y="427686"/>
                  </a:cubicBezTo>
                  <a:cubicBezTo>
                    <a:pt x="9100393" y="701528"/>
                    <a:pt x="9254236" y="1072939"/>
                    <a:pt x="9254236" y="1460210"/>
                  </a:cubicBezTo>
                  <a:lnTo>
                    <a:pt x="9254236" y="3219272"/>
                  </a:lnTo>
                  <a:cubicBezTo>
                    <a:pt x="9254236" y="4025724"/>
                    <a:pt x="8600477" y="4679483"/>
                    <a:pt x="7794025" y="4679483"/>
                  </a:cubicBezTo>
                  <a:lnTo>
                    <a:pt x="1460210" y="4679483"/>
                  </a:lnTo>
                  <a:cubicBezTo>
                    <a:pt x="1072939" y="4679483"/>
                    <a:pt x="701528" y="4525639"/>
                    <a:pt x="427686" y="4251797"/>
                  </a:cubicBezTo>
                  <a:cubicBezTo>
                    <a:pt x="153843" y="3977954"/>
                    <a:pt x="0" y="3606544"/>
                    <a:pt x="0" y="3219272"/>
                  </a:cubicBezTo>
                  <a:lnTo>
                    <a:pt x="0" y="1460210"/>
                  </a:lnTo>
                  <a:cubicBezTo>
                    <a:pt x="0" y="653758"/>
                    <a:pt x="653758" y="0"/>
                    <a:pt x="146021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5920" r="0" b="-1592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A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6891" y="75539"/>
            <a:ext cx="5503562" cy="2287379"/>
          </a:xfrm>
          <a:custGeom>
            <a:avLst/>
            <a:gdLst/>
            <a:ahLst/>
            <a:cxnLst/>
            <a:rect r="r" b="b" t="t" l="l"/>
            <a:pathLst>
              <a:path h="2287379" w="5503562">
                <a:moveTo>
                  <a:pt x="0" y="0"/>
                </a:moveTo>
                <a:lnTo>
                  <a:pt x="5503562" y="0"/>
                </a:lnTo>
                <a:lnTo>
                  <a:pt x="5503562" y="2287379"/>
                </a:lnTo>
                <a:lnTo>
                  <a:pt x="0" y="228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328" r="0" b="-83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63560" y="-693368"/>
            <a:ext cx="12333188" cy="11386724"/>
          </a:xfrm>
          <a:custGeom>
            <a:avLst/>
            <a:gdLst/>
            <a:ahLst/>
            <a:cxnLst/>
            <a:rect r="r" b="b" t="t" l="l"/>
            <a:pathLst>
              <a:path h="11386724" w="12333188">
                <a:moveTo>
                  <a:pt x="0" y="0"/>
                </a:moveTo>
                <a:lnTo>
                  <a:pt x="12333188" y="0"/>
                </a:lnTo>
                <a:lnTo>
                  <a:pt x="12333188" y="11386724"/>
                </a:lnTo>
                <a:lnTo>
                  <a:pt x="0" y="11386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81" t="0" r="-1918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2795" y="3028605"/>
            <a:ext cx="4751753" cy="230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6"/>
              </a:lnSpc>
              <a:spcBef>
                <a:spcPct val="0"/>
              </a:spcBef>
            </a:pPr>
            <a:r>
              <a:rPr lang="en-US" b="true" sz="4404" i="true" spc="264">
                <a:solidFill>
                  <a:srgbClr val="29366E"/>
                </a:solidFill>
                <a:latin typeface="TT Hoves Bold Italics"/>
                <a:ea typeface="TT Hoves Bold Italics"/>
                <a:cs typeface="TT Hoves Bold Italics"/>
                <a:sym typeface="TT Hoves Bold Italics"/>
              </a:rPr>
              <a:t>THANKS FOR YOUR ATTENTION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834040"/>
            <a:ext cx="5096300" cy="450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0"/>
              </a:lnSpc>
            </a:pPr>
          </a:p>
          <a:p>
            <a:pPr algn="l">
              <a:lnSpc>
                <a:spcPts val="3260"/>
              </a:lnSpc>
            </a:pPr>
            <a:r>
              <a:rPr lang="en-US" b="true" sz="2717" i="true">
                <a:solidFill>
                  <a:srgbClr val="25346D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Department for culture and sports </a:t>
            </a:r>
          </a:p>
          <a:p>
            <a:pPr algn="l">
              <a:lnSpc>
                <a:spcPts val="3260"/>
              </a:lnSpc>
            </a:pPr>
            <a:r>
              <a:rPr lang="en-US" b="true" sz="2717" i="true">
                <a:solidFill>
                  <a:srgbClr val="25346D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Friuli Venezia Giulia Autonomous Region</a:t>
            </a:r>
          </a:p>
          <a:p>
            <a:pPr algn="l">
              <a:lnSpc>
                <a:spcPts val="3260"/>
              </a:lnSpc>
            </a:pPr>
          </a:p>
          <a:p>
            <a:pPr algn="l">
              <a:lnSpc>
                <a:spcPts val="3260"/>
              </a:lnSpc>
            </a:pPr>
            <a:r>
              <a:rPr lang="en-US" sz="2717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Elena Mengotti</a:t>
            </a:r>
          </a:p>
          <a:p>
            <a:pPr algn="l">
              <a:lnSpc>
                <a:spcPts val="3260"/>
              </a:lnSpc>
            </a:pPr>
            <a:r>
              <a:rPr lang="en-US" sz="2717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Head of Unit for legal, financial </a:t>
            </a:r>
          </a:p>
          <a:p>
            <a:pPr algn="l">
              <a:lnSpc>
                <a:spcPts val="3260"/>
              </a:lnSpc>
            </a:pPr>
            <a:r>
              <a:rPr lang="en-US" sz="2717" i="true">
                <a:solidFill>
                  <a:srgbClr val="25346D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and EU affairs</a:t>
            </a:r>
          </a:p>
          <a:p>
            <a:pPr algn="l">
              <a:lnSpc>
                <a:spcPts val="3260"/>
              </a:lnSpc>
            </a:pPr>
          </a:p>
          <a:p>
            <a:pPr algn="l">
              <a:lnSpc>
                <a:spcPts val="326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DAG5twDiQ8E</dc:identifier>
  <dcterms:modified xsi:type="dcterms:W3CDTF">2011-08-01T06:04:30Z</dcterms:modified>
  <cp:revision>1</cp:revision>
  <dc:title>KICKOFF MEETING AdriACTIVE Venezia</dc:title>
</cp:coreProperties>
</file>