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5" r:id="rId5"/>
    <p:sldId id="284" r:id="rId6"/>
    <p:sldId id="290" r:id="rId7"/>
    <p:sldId id="286" r:id="rId8"/>
    <p:sldId id="287" r:id="rId9"/>
    <p:sldId id="288" r:id="rId10"/>
    <p:sldId id="289" r:id="rId11"/>
    <p:sldId id="291" r:id="rId12"/>
    <p:sldId id="292" r:id="rId13"/>
    <p:sldId id="280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5333" autoAdjust="0"/>
  </p:normalViewPr>
  <p:slideViewPr>
    <p:cSldViewPr snapToGrid="0">
      <p:cViewPr varScale="1">
        <p:scale>
          <a:sx n="111" d="100"/>
          <a:sy n="111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19297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8" y="248762"/>
            <a:ext cx="2382477" cy="5209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907873" y="2731167"/>
            <a:ext cx="26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TRIESTE</a:t>
            </a:r>
            <a:endParaRPr lang="fr-FR" sz="1400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26 – 27 </a:t>
            </a:r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september</a:t>
            </a:r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81264" y="1354349"/>
            <a:ext cx="5748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International </a:t>
            </a:r>
            <a:r>
              <a:rPr lang="fr-FR" sz="22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conference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Culture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and Creativity: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paving the way to the future EU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policies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35055" y="3734470"/>
            <a:ext cx="51325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Diego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Bernardis</a:t>
            </a:r>
            <a:endParaRPr lang="fr-FR" sz="20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Member of the Regional Parliament of the Friuli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Venezia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Giulia Autonomous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Region, President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of the V Committee for Cultural Heritage</a:t>
            </a:r>
            <a:endParaRPr lang="fr-FR" sz="14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855005"/>
            <a:ext cx="2211685" cy="997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4735" t="13801" r="26011" b="4743"/>
          <a:stretch/>
        </p:blipFill>
        <p:spPr>
          <a:xfrm>
            <a:off x="-1" y="0"/>
            <a:ext cx="6215415" cy="6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4735" t="13801" r="26011" b="4743"/>
          <a:stretch/>
        </p:blipFill>
        <p:spPr>
          <a:xfrm>
            <a:off x="-9678" y="-11330"/>
            <a:ext cx="6230525" cy="6869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175711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585096" y="226420"/>
            <a:ext cx="2382477" cy="52099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26024" y="1266199"/>
            <a:ext cx="62485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International </a:t>
            </a:r>
            <a:r>
              <a:rPr lang="fr-FR" sz="2200" b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conference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: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Culture and Creativity: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paving the way to the future EU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policies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790462"/>
            <a:ext cx="2211685" cy="997665"/>
          </a:xfrm>
          <a:prstGeom prst="rect">
            <a:avLst/>
          </a:prstGeom>
        </p:spPr>
      </p:pic>
      <p:sp>
        <p:nvSpPr>
          <p:cNvPr id="18" name="Larme 17"/>
          <p:cNvSpPr/>
          <p:nvPr/>
        </p:nvSpPr>
        <p:spPr>
          <a:xfrm>
            <a:off x="3771900" y="2232767"/>
            <a:ext cx="2890520" cy="136768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84F95"/>
                </a:solidFill>
              </a:rPr>
              <a:t>THANK YOU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7907873" y="2731167"/>
            <a:ext cx="26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TRIESTE</a:t>
            </a:r>
            <a:endParaRPr lang="fr-FR" sz="1400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26 – 27 </a:t>
            </a:r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september</a:t>
            </a:r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2019</a:t>
            </a:r>
          </a:p>
        </p:txBody>
      </p:sp>
      <p:sp>
        <p:nvSpPr>
          <p:cNvPr id="14" name="ZoneTexte 18"/>
          <p:cNvSpPr txBox="1"/>
          <p:nvPr/>
        </p:nvSpPr>
        <p:spPr>
          <a:xfrm>
            <a:off x="6835055" y="3734470"/>
            <a:ext cx="51325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Diego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Bernardis</a:t>
            </a:r>
            <a:endParaRPr lang="fr-FR" sz="20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Member of the Regional Parliament of the Friuli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Venezia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Giulia Autonomous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Region, President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of the V Committee for Cultural Heritage</a:t>
            </a:r>
            <a:endParaRPr lang="fr-FR" sz="14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6091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9067"/>
            <a:ext cx="12192000" cy="6422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V Commissione regionale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38091" y="1177603"/>
            <a:ext cx="6745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La V Commissione permanente è competente in materia di: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Affari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istituzionali e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statutari,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forma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governo,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elezioni,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disciplina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del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referendum,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autonomie locali,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usi civici,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rapporti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esterni e con l'Unione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europea,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organi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garanzia,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beni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 attività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culturali,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identità linguistiche,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spettacoli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manifestazioni,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attività sportive,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corregionali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all'estero.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1056" y="1044524"/>
            <a:ext cx="7056408" cy="376039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56" y="5018114"/>
            <a:ext cx="2393831" cy="15958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22" y="5018113"/>
            <a:ext cx="2393831" cy="15958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/>
          <a:stretch/>
        </p:blipFill>
        <p:spPr>
          <a:xfrm>
            <a:off x="7832788" y="5018113"/>
            <a:ext cx="1871929" cy="15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522" y="189067"/>
            <a:ext cx="7794707" cy="642257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Dati europei sulle </a:t>
            </a:r>
            <a:r>
              <a:rPr lang="it-IT" sz="48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icc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71030" y="1553482"/>
            <a:ext cx="5833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 livello europeo, le imprese culturali e creative rappresentano oltre il 3% del prodotto interno lordo dell’Unione, e circa il 3% degli occupati.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863970" y="1406477"/>
            <a:ext cx="6133381" cy="13712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968004" y="2777705"/>
            <a:ext cx="202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Fonte: Commissione Europea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70" y="3141194"/>
            <a:ext cx="2475835" cy="247583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8"/>
          <a:stretch/>
        </p:blipFill>
        <p:spPr>
          <a:xfrm>
            <a:off x="5487672" y="3141194"/>
            <a:ext cx="3516992" cy="24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7606" y="174746"/>
            <a:ext cx="8854259" cy="6422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Dati nazionali sulle ICC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09625" y="1226685"/>
            <a:ext cx="5083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Nel 2018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l’intero Sistema Produttivo Culturale e Creativo in Italia è stato valutato:</a:t>
            </a:r>
          </a:p>
          <a:p>
            <a:pPr algn="just"/>
            <a:endParaRPr lang="it-IT" sz="16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96 miliardi di euro – 6,1% del PIL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1,55 milioni di occupati – 6,1% sul totale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477916" y="3620012"/>
            <a:ext cx="4906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Rispetto all’anno precedente, il settore è cresciuto:</a:t>
            </a:r>
          </a:p>
          <a:p>
            <a:pPr algn="just"/>
            <a:endParaRPr lang="it-IT" sz="14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+2,9% in termini di valore aggiunto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+1,5% in termini di occupazione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320914" y="1146897"/>
            <a:ext cx="5261042" cy="19754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00494" y="3371533"/>
            <a:ext cx="5261042" cy="188881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300494" y="5277877"/>
            <a:ext cx="526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Fonte: rapporto «io sono cultura 2019. l’Italia della qualità e della bellezza sfida la crisi», i quaderni di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symbola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,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symbola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e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unioncamere</a:t>
            </a:r>
            <a:endParaRPr lang="it-IT" sz="8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9"/>
          <a:stretch/>
        </p:blipFill>
        <p:spPr>
          <a:xfrm>
            <a:off x="1320914" y="3371532"/>
            <a:ext cx="4536422" cy="18819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 b="27832"/>
          <a:stretch/>
        </p:blipFill>
        <p:spPr>
          <a:xfrm>
            <a:off x="6805505" y="1155941"/>
            <a:ext cx="4756030" cy="19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9109" y="215691"/>
            <a:ext cx="8936966" cy="6422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Il futuro delle ICC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58505" y="1033302"/>
            <a:ext cx="8635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Il settore Culturale e Creativo rappresenta il 3% del PIL mondiale e 30 milioni di occupati.</a:t>
            </a:r>
          </a:p>
          <a:p>
            <a:pPr algn="just"/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Nei prossimi anni, questo settore arriverà a rappresentare oltre il 10% del PIL globale.</a:t>
            </a:r>
          </a:p>
          <a:p>
            <a:pPr algn="just"/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Fino ad ora, le Imprese Culturali e Creative hanno creato il maggior numero di posti di lavoro per i giovani tra 15 e 29 anni.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29109" y="920400"/>
            <a:ext cx="8936966" cy="22511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95" y="3539538"/>
            <a:ext cx="2926080" cy="194462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09" y="3539538"/>
            <a:ext cx="2916936" cy="19446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1"/>
          <a:stretch/>
        </p:blipFill>
        <p:spPr>
          <a:xfrm>
            <a:off x="4631843" y="3539538"/>
            <a:ext cx="2722353" cy="194462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711337" y="3199190"/>
            <a:ext cx="57547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Fonte: Culture for the Future.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Creativity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,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Innovation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and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Dialogue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for Inclusive Development</a:t>
            </a:r>
          </a:p>
        </p:txBody>
      </p:sp>
    </p:spTree>
    <p:extLst>
      <p:ext uri="{BB962C8B-B14F-4D97-AF65-F5344CB8AC3E}">
        <p14:creationId xmlns:p14="http://schemas.microsoft.com/office/powerpoint/2010/main" val="10237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9109" y="215691"/>
            <a:ext cx="8936966" cy="6422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Politiche europee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8687" y="1504931"/>
            <a:ext cx="863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Una prima </a:t>
            </a:r>
            <a:r>
              <a:rPr lang="it-IT" sz="16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roadmap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per il settore culturale e creativo è stata definita nella </a:t>
            </a:r>
            <a:r>
              <a:rPr lang="it-IT" sz="1600" i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Convention on the </a:t>
            </a:r>
            <a:r>
              <a:rPr lang="it-IT" sz="1600" i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Protection</a:t>
            </a:r>
            <a:r>
              <a:rPr lang="it-IT" sz="1600" i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and Promotion of the </a:t>
            </a:r>
            <a:r>
              <a:rPr lang="it-IT" sz="1600" i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Diversity</a:t>
            </a:r>
            <a:r>
              <a:rPr lang="it-IT" sz="1600" i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of Cultural </a:t>
            </a:r>
            <a:r>
              <a:rPr lang="it-IT" sz="1600" i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Expression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dell’UNESCO, che ha poi influenzato l’</a:t>
            </a:r>
            <a:r>
              <a:rPr lang="it-IT" sz="1600" i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European</a:t>
            </a:r>
            <a:r>
              <a:rPr lang="it-IT" sz="1600" i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Agenda for Culture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.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59291" y="1392029"/>
            <a:ext cx="8936966" cy="13517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134824" y="4634781"/>
            <a:ext cx="57547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Fonte: Culture for the Future.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Creativity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,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Innovation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and </a:t>
            </a:r>
            <a:r>
              <a:rPr lang="it-IT" sz="800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Dialogue</a:t>
            </a:r>
            <a:r>
              <a:rPr lang="it-IT" sz="8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for Inclusive Development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028830" y="3390758"/>
            <a:ext cx="863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Le ICC in Europa hanno dimostrato una forte capacità di adattamento: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85% ha superato un anno;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60% ha superato i tre anni;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45% ha superato i cinque anni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99434" y="3277856"/>
            <a:ext cx="8936966" cy="13517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3277856"/>
            <a:ext cx="2103218" cy="280429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6"/>
          <a:stretch/>
        </p:blipFill>
        <p:spPr>
          <a:xfrm>
            <a:off x="9733181" y="374653"/>
            <a:ext cx="2103219" cy="27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5691"/>
            <a:ext cx="12192000" cy="6422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Candidatura </a:t>
            </a:r>
            <a:r>
              <a:rPr lang="it-IT" sz="48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unesco</a:t>
            </a:r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it-IT" sz="48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collio-brda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96816" y="1397479"/>
            <a:ext cx="11559396" cy="25275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026" y="857948"/>
            <a:ext cx="5135593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Iter di candidatura</a:t>
            </a:r>
            <a:endParaRPr lang="it-IT" sz="30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4815" y="1500205"/>
            <a:ext cx="11331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La proposta è inviata alla Commissione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Nazionale Italiana per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l’UNESCO.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La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Commissione opera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un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esame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 invia la domanda ai Ministeri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competenti, che valuta  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contenuti della domanda  e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definisce 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contenuti della richiesta di iscrizione nella </a:t>
            </a:r>
            <a:r>
              <a:rPr lang="it-IT" sz="1600" i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Tentative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it-IT" sz="1600" i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List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trasmettere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al World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Heritage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Centre dell’UNESCO.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Il Consiglio direttivo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seleziona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 beni per i quali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richiedere l’iscrizione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nella Lista propositiva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trasmette le candidature selezionate alla Rappresentanza Italiana presso l’UNESCO per il successivo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inoltro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al WHC.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Il Comitato del Patrimonio Mondiale avvia un’istruttoria tecnica per l’esame delle candidature. L’istruttoria dura circa un anno e mezzo e si articola in più fasi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.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30288" y="3954912"/>
            <a:ext cx="6131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Conclusa l’istruttoria, il Comitato può decidere di: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65992" y="4630094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iscrivere il sito nella Lista del Patrimonio Mondiale UNESCO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72120" y="4968648"/>
            <a:ext cx="4330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rinviare il sito riconoscendone il valore universale, ma posticipandone l’iscrizione in attesa di una parziale riformulazione della candidatura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592574" y="4630094"/>
            <a:ext cx="209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bocciare il sito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7" name="Freccia in giù 16"/>
          <p:cNvSpPr/>
          <p:nvPr/>
        </p:nvSpPr>
        <p:spPr>
          <a:xfrm rot="18742114">
            <a:off x="9157193" y="4253205"/>
            <a:ext cx="362309" cy="41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6055969" y="4391625"/>
            <a:ext cx="362309" cy="41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rot="2383819">
            <a:off x="2637334" y="4253205"/>
            <a:ext cx="362309" cy="41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7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5691"/>
            <a:ext cx="12192000" cy="6422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Candidatura </a:t>
            </a:r>
            <a:r>
              <a:rPr lang="it-IT" sz="48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unesco</a:t>
            </a:r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it-IT" sz="48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collio-brda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96816" y="1397479"/>
            <a:ext cx="11559396" cy="39681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51851" y="1618606"/>
            <a:ext cx="11049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Il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progetto si innesta in un più vasto programma di collaborazione con la Slovenia, annoverando: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promozione ed il sostegno della candidatura delle città confinanti di Gorizia e Nova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Gorica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a capitale europea 2025;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l’impegno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per ottenere il riconoscimento di DOC transfrontaliera per la ribolla gialla.</a:t>
            </a:r>
          </a:p>
          <a:p>
            <a:pPr algn="just"/>
            <a:endParaRPr lang="it-IT" sz="1600" dirty="0" smtClean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Il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progetto di candidatura di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Brda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Collio all’iscrizione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nella lista del Patrimonio Mondiale Unesco è nato a seguito di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confronti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 la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Slovenia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che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presenterà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formalmente la candidatura transnazionale. </a:t>
            </a:r>
          </a:p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La proposta verrà presentata da un’Associazione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temporanea di scopo (ATS) “Paesaggio rurale Collio (I) –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Brda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(SLO) tra Isonzo e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Judrio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, composta da diversi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Comuni (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Dolegna del Collio, Cormons, Gorizia, Capriva del Friuli, San Floriano del Collio, Mossa, Farra d’Isonzo, San Lorenzo Isontino), dalla Camera di Commercio di Gorizia, dalla Fondazione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Carigo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Cassa di Risparmio di Gorizia e dal Consorzio di tutela vino DOC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.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9585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5691"/>
            <a:ext cx="12192000" cy="64225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Candidatura </a:t>
            </a:r>
            <a:r>
              <a:rPr lang="it-IT" sz="48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unesco</a:t>
            </a:r>
            <a:r>
              <a:rPr lang="it-IT" sz="4800" b="1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it-IT" sz="4800" b="1" dirty="0" err="1" smtClean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collio-brda</a:t>
            </a:r>
            <a:endParaRPr lang="it-IT" sz="48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467155" y="1397479"/>
            <a:ext cx="7004650" cy="282114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84376" y="1694852"/>
            <a:ext cx="67149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L’indice di eccezionale valore universale del bene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 </a:t>
            </a:r>
          </a:p>
          <a:p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 </a:t>
            </a:r>
          </a:p>
          <a:p>
            <a:pPr algn="just"/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Si ritiene che il paesaggio vitivinicolo del Collio abbia una sua peculiarità vitivinicola in quanto in questo territorio vi è stata la prima classificazione dei vitigni, una sorta di riconoscimento di denominazione con registrazione dei vitigni in base al binomio terreni-località.</a:t>
            </a:r>
          </a:p>
          <a:p>
            <a:pPr algn="just"/>
            <a:endParaRPr lang="it-IT" sz="1400" dirty="0" smtClean="0">
              <a:latin typeface="DecimaWE Rg" panose="02000000000000000000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0" y="4399473"/>
            <a:ext cx="2875461" cy="19169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9473"/>
            <a:ext cx="2875460" cy="19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1DAB3-21EA-4891-8CB0-E74510FFC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B8663-A80E-4981-A7A3-9DDF6324DC25}">
  <ds:schemaRefs>
    <ds:schemaRef ds:uri="http://schemas.microsoft.com/office/infopath/2007/PartnerControls"/>
    <ds:schemaRef ds:uri="be288cff-a629-415c-be04-0c1885cb9ae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e7a0db27-10ea-4bee-a55b-557cf25feab1"/>
  </ds:schemaRefs>
</ds:datastoreItem>
</file>

<file path=customXml/itemProps3.xml><?xml version="1.0" encoding="utf-8"?>
<ds:datastoreItem xmlns:ds="http://schemas.openxmlformats.org/officeDocument/2006/customXml" ds:itemID="{BE85B71E-7590-4B8E-B941-D1B5A391B321}"/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775</Words>
  <Application>Microsoft Office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DecimaWE Rg</vt:lpstr>
      <vt:lpstr>Montserrat</vt:lpstr>
      <vt:lpstr>Thème Office</vt:lpstr>
      <vt:lpstr>Presentazione standard di PowerPoint</vt:lpstr>
      <vt:lpstr>V Commissione regionale</vt:lpstr>
      <vt:lpstr>Dati europei sulle icc</vt:lpstr>
      <vt:lpstr>Dati nazionali sulle ICC</vt:lpstr>
      <vt:lpstr>Il futuro delle ICC</vt:lpstr>
      <vt:lpstr>Politiche europee</vt:lpstr>
      <vt:lpstr>Candidatura unesco collio-brda</vt:lpstr>
      <vt:lpstr>Candidatura unesco collio-brda</vt:lpstr>
      <vt:lpstr>Candidatura unesco collio-brda</vt:lpstr>
      <vt:lpstr>Presentazione standard di PowerPoint</vt:lpstr>
    </vt:vector>
  </TitlesOfParts>
  <Company>CCINCA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Nucera Luca</cp:lastModifiedBy>
  <cp:revision>184</cp:revision>
  <cp:lastPrinted>2019-09-18T12:54:26Z</cp:lastPrinted>
  <dcterms:created xsi:type="dcterms:W3CDTF">2016-11-04T15:19:47Z</dcterms:created>
  <dcterms:modified xsi:type="dcterms:W3CDTF">2019-09-20T12:31:00Z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