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5" r:id="rId5"/>
    <p:sldId id="284" r:id="rId6"/>
    <p:sldId id="292" r:id="rId7"/>
    <p:sldId id="294" r:id="rId8"/>
    <p:sldId id="293" r:id="rId9"/>
    <p:sldId id="287" r:id="rId10"/>
    <p:sldId id="280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RDANO Julie" initials="G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84F9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Style foncé 1 - Accentuation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15" autoAdjust="0"/>
    <p:restoredTop sz="95333" autoAdjust="0"/>
  </p:normalViewPr>
  <p:slideViewPr>
    <p:cSldViewPr snapToGrid="0">
      <p:cViewPr>
        <p:scale>
          <a:sx n="50" d="100"/>
          <a:sy n="50" d="100"/>
        </p:scale>
        <p:origin x="-1692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2424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7D7DFB-E95B-47BA-A3C7-7D0AC89E7EA7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FD49-BA54-4AAD-9957-759C02749D5B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8721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BDD53-15D9-4432-AA50-D1100E988442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D08F-63D2-4D93-B569-16433D11B15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786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0326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D08F-63D2-4D93-B569-16433D11B15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1676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089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29400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9680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997440"/>
          </a:xfrm>
          <a:prstGeom prst="rect">
            <a:avLst/>
          </a:prstGeom>
          <a:solidFill>
            <a:schemeClr val="accent5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3200" b="1" kern="1200" dirty="0">
              <a:solidFill>
                <a:schemeClr val="bg1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72393" y="6407681"/>
            <a:ext cx="2743200" cy="365125"/>
          </a:xfrm>
        </p:spPr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266" y="-42532"/>
            <a:ext cx="1653734" cy="84995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38267" y="696446"/>
            <a:ext cx="1653734" cy="354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908337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837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3043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3091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1811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27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70948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7728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343D5-F665-4419-B092-6832E2374E5D}" type="datetimeFigureOut">
              <a:rPr lang="fr-FR" smtClean="0"/>
              <a:pPr/>
              <a:t>24/09/2019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54F8-2A8A-4D90-A82B-1F100662B605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4654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mailto:gregoireza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7094713" y="0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338470" y="2305216"/>
            <a:ext cx="44915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rgbClr val="002060"/>
              </a:solidFill>
            </a:endParaRPr>
          </a:p>
          <a:p>
            <a:pPr algn="ctr"/>
            <a:r>
              <a:rPr lang="fr-FR" sz="1600" dirty="0" smtClean="0">
                <a:latin typeface="Calibri" pitchFamily="34" charset="0"/>
                <a:cs typeface="Calibri" pitchFamily="34" charset="0"/>
              </a:rPr>
              <a:t>26 &amp; 27 </a:t>
            </a:r>
            <a:r>
              <a:rPr lang="fr-FR" sz="1600" dirty="0" err="1" smtClean="0">
                <a:latin typeface="Calibri" pitchFamily="34" charset="0"/>
                <a:cs typeface="Calibri" pitchFamily="34" charset="0"/>
              </a:rPr>
              <a:t>September</a:t>
            </a:r>
            <a:r>
              <a:rPr lang="fr-FR" sz="1600" dirty="0" smtClean="0">
                <a:latin typeface="Calibri" pitchFamily="34" charset="0"/>
                <a:cs typeface="Calibri" pitchFamily="34" charset="0"/>
              </a:rPr>
              <a:t> 2019</a:t>
            </a:r>
          </a:p>
          <a:p>
            <a:pPr algn="ctr"/>
            <a:r>
              <a:rPr lang="fr-FR" sz="1600" dirty="0" smtClean="0">
                <a:latin typeface="Calibri" pitchFamily="34" charset="0"/>
                <a:cs typeface="Calibri" pitchFamily="34" charset="0"/>
              </a:rPr>
              <a:t>Trieste, Italy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32235" y="905114"/>
            <a:ext cx="600741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tx2"/>
              </a:solidFill>
            </a:endParaRPr>
          </a:p>
          <a:p>
            <a:pPr algn="ctr"/>
            <a:r>
              <a:rPr lang="en-US" sz="2000" b="1" dirty="0" smtClean="0"/>
              <a:t>International Conference "Culture and Creativity: paving the way to the future EU policies</a:t>
            </a:r>
            <a:endParaRPr lang="fr-FR" sz="2000" b="1" dirty="0" smtClean="0"/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931080" y="3314701"/>
            <a:ext cx="3156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Grigorios Zacharis</a:t>
            </a:r>
          </a:p>
          <a:p>
            <a:pPr algn="ctr"/>
            <a:r>
              <a:rPr lang="fr-FR" sz="1600" dirty="0" smtClean="0"/>
              <a:t>European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Consultant</a:t>
            </a:r>
          </a:p>
          <a:p>
            <a:pPr algn="ctr"/>
            <a:r>
              <a:rPr lang="fr-FR" sz="1600" dirty="0" smtClean="0"/>
              <a:t>Region of Sterea Ellada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855005"/>
            <a:ext cx="2211685" cy="9976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6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43950" y="4714875"/>
            <a:ext cx="1828800" cy="93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28751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108857"/>
            <a:ext cx="9620249" cy="147229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84F95"/>
                </a:solidFill>
                <a:latin typeface="Arial" pitchFamily="34" charset="0"/>
                <a:cs typeface="Arial" pitchFamily="34" charset="0"/>
              </a:rPr>
              <a:t>LIVING LABS – innovation Workshop</a:t>
            </a:r>
            <a:endParaRPr lang="it-IT" sz="2800" b="1" dirty="0">
              <a:solidFill>
                <a:srgbClr val="084F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76400" y="1698172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2550" y="1447800"/>
            <a:ext cx="95631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Opportunities for CCIs: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Big investment opportunities in Cultural Tourism.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Increase the private projects in creative tourism, film and audio-visual production industry, fine art management, video games, applications and digital content, mobile applications and Start Ups.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Tourism product diversification and development of the industry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experience.</a:t>
            </a:r>
            <a:endParaRPr kumimoji="0" lang="en-US" sz="2000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Exploiting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synergies with other regions (Attica-Thessaly) for the use of innovation infrastructure and technology transfer.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Improving cooperation, creating synergies and increase the level of partnership of local actors between public and private organizations.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108857"/>
            <a:ext cx="9620249" cy="147229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84F95"/>
                </a:solidFill>
                <a:latin typeface="Arial" pitchFamily="34" charset="0"/>
                <a:cs typeface="Arial" pitchFamily="34" charset="0"/>
              </a:rPr>
              <a:t>LIVING LABS – innovation Workshop</a:t>
            </a:r>
            <a:endParaRPr lang="it-IT" sz="2800" b="1" dirty="0">
              <a:solidFill>
                <a:srgbClr val="084F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76400" y="1698172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2550" y="1447800"/>
            <a:ext cx="9563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Threats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 CCIs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Negative economic environment due to the crisis.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Lack of liquidity in the bank sector because of the economic and financial crisis.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Significant barriers to entrepreneurship and Internal Market Collapse due to the negative economic environment.</a:t>
            </a:r>
          </a:p>
          <a:p>
            <a:pPr>
              <a:buFont typeface="Wingdings" pitchFamily="2" charset="2"/>
              <a:buChar char="Ø"/>
            </a:pPr>
            <a:r>
              <a:rPr lang="en-US" sz="2000" i="1" dirty="0" smtClean="0">
                <a:latin typeface="Arial" pitchFamily="34" charset="0"/>
                <a:cs typeface="Arial" pitchFamily="34" charset="0"/>
              </a:rPr>
              <a:t> Huge information gap due to the lack of communication between the investors.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108857"/>
            <a:ext cx="9620249" cy="147229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84F95"/>
                </a:solidFill>
                <a:latin typeface="Arial" pitchFamily="34" charset="0"/>
                <a:cs typeface="Arial" pitchFamily="34" charset="0"/>
              </a:rPr>
              <a:t>LIVING LABS – innovation Workshop</a:t>
            </a:r>
            <a:endParaRPr lang="it-IT" sz="2800" b="1" dirty="0">
              <a:solidFill>
                <a:srgbClr val="084F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76400" y="1698172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2550" y="1447800"/>
            <a:ext cx="95631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Living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Labs Innovation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Four basic principles of construction and organization of the innovation ecosystem: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Complexity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Self-organization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 evolution and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Adaptation.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47800" y="108857"/>
            <a:ext cx="9620249" cy="1472293"/>
          </a:xfrm>
        </p:spPr>
        <p:txBody>
          <a:bodyPr>
            <a:noAutofit/>
          </a:bodyPr>
          <a:lstStyle/>
          <a:p>
            <a:pPr algn="ctr"/>
            <a:r>
              <a:rPr lang="it-IT" sz="2800" b="1" dirty="0" smtClean="0">
                <a:solidFill>
                  <a:srgbClr val="084F95"/>
                </a:solidFill>
                <a:latin typeface="Arial" pitchFamily="34" charset="0"/>
                <a:cs typeface="Arial" pitchFamily="34" charset="0"/>
              </a:rPr>
              <a:t>LIVING LABS – innovation Workshop</a:t>
            </a:r>
            <a:endParaRPr lang="it-IT" sz="2800" b="1" dirty="0">
              <a:solidFill>
                <a:srgbClr val="084F9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76400" y="1698172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solidFill>
                <a:srgbClr val="084F95"/>
              </a:solidFill>
              <a:latin typeface="Montserrat" panose="02000505000000020004" pitchFamily="2" charset="0"/>
            </a:endParaRPr>
          </a:p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352550" y="1447800"/>
            <a:ext cx="95631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i="1" dirty="0" smtClean="0">
                <a:solidFill>
                  <a:schemeClr val="accent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Living Labs Results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i="1" dirty="0" smtClean="0">
              <a:solidFill>
                <a:srgbClr val="00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Our service belongs to the category collaborative innovation. </a:t>
            </a:r>
          </a:p>
          <a:p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It’s goals: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Creating a vibrant environment of diversified entities from the creative sector and culture in order to meet market demands related to: innovation, globalization, international mobility, sharing economy and cross-innovation,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Systematizing relations with policymakers on a regional, national and European level,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Promoting creative sector and culture in order to include them in the strategic policy of regional development, unlocking its huge potential. </a:t>
            </a:r>
            <a:endParaRPr lang="el-GR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788" y="5852176"/>
            <a:ext cx="1594612" cy="73504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072" y="6316446"/>
            <a:ext cx="1260928" cy="541554"/>
          </a:xfrm>
          <a:prstGeom prst="rect">
            <a:avLst/>
          </a:prstGeom>
        </p:spPr>
      </p:pic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971551" y="419100"/>
          <a:ext cx="10286998" cy="5938458"/>
        </p:xfrm>
        <a:graphic>
          <a:graphicData uri="http://schemas.openxmlformats.org/drawingml/2006/table">
            <a:tbl>
              <a:tblPr/>
              <a:tblGrid>
                <a:gridCol w="487583"/>
                <a:gridCol w="2291788"/>
                <a:gridCol w="1466368"/>
                <a:gridCol w="1873651"/>
                <a:gridCol w="1437430"/>
                <a:gridCol w="2730178"/>
              </a:tblGrid>
              <a:tr h="7670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FreeSerif"/>
                          <a:cs typeface="Times New Roman"/>
                        </a:rPr>
                        <a:t>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Set up the cluster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50 members at initiation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Region of Sterea Ellada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1/2020 – 3/2020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ROP of Sterea Ellada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2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Open Living Labs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4 Open Living Labs in first year of operation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Region of Sterea Ellada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4/2020 – 4/2021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ROP of Sterea Ellada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3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Building online presence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FreeSerif"/>
                          <a:cs typeface="Times New Roman"/>
                        </a:rPr>
                        <a:t>Website, mobile application and digital content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FreeSerif"/>
                          <a:cs typeface="Times New Roman"/>
                        </a:rPr>
                        <a:t>Cluster members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4/2020 – 9/2020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ROP of Sterea Ellada, Cluster members resources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4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Capacity building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100 people utilizing capacity building services in total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Region of Sterea Ellada, Cluster members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FreeSerif"/>
                          <a:cs typeface="Times New Roman"/>
                        </a:rPr>
                        <a:t>4/2020 – 4/2021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ROP of Sterea Ellada, Cluster members resources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06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5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Innovation project funded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1 innovation project funded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Cluster members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Arial"/>
                          <a:ea typeface="FreeSerif"/>
                          <a:cs typeface="Times New Roman"/>
                        </a:rPr>
                        <a:t>10/2020 – 10/2021</a:t>
                      </a:r>
                      <a:endParaRPr lang="el-GR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FreeSerif"/>
                          <a:cs typeface="Times New Roman"/>
                        </a:rPr>
                        <a:t>External funding schemes such as VCs, micro-loans, crowd-funding, business angels e.t.c. </a:t>
                      </a:r>
                      <a:endParaRPr lang="el-GR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732" marR="617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16567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/>
          <a:srcRect l="24735" t="13801" r="26011" b="4743"/>
          <a:stretch/>
        </p:blipFill>
        <p:spPr>
          <a:xfrm>
            <a:off x="-15063" y="10140"/>
            <a:ext cx="6691667" cy="7377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664" y="11266714"/>
            <a:ext cx="12181366" cy="17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306"/>
          <a:stretch/>
        </p:blipFill>
        <p:spPr>
          <a:xfrm>
            <a:off x="6980413" y="57765"/>
            <a:ext cx="2420901" cy="111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568" t="20180" r="9144"/>
          <a:stretch/>
        </p:blipFill>
        <p:spPr>
          <a:xfrm>
            <a:off x="9631549" y="175711"/>
            <a:ext cx="2382477" cy="52099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737035" y="733665"/>
            <a:ext cx="5226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  <a:p>
            <a:pPr algn="ctr"/>
            <a:r>
              <a:rPr lang="en-US" sz="2000" b="1" dirty="0" smtClean="0"/>
              <a:t>International Conference "Culture and Creativity: paving the way to the future EU policies</a:t>
            </a:r>
            <a:endParaRPr lang="fr-FR" sz="2000" b="1" dirty="0" smtClean="0"/>
          </a:p>
          <a:p>
            <a:pPr algn="ctr"/>
            <a:endParaRPr lang="fr-FR" sz="2000" b="1" dirty="0">
              <a:solidFill>
                <a:schemeClr val="accent5">
                  <a:lumMod val="50000"/>
                </a:schemeClr>
              </a:solidFill>
              <a:latin typeface="Montserrat" panose="02000505000000020004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315" y="5790462"/>
            <a:ext cx="2211685" cy="997665"/>
          </a:xfrm>
          <a:prstGeom prst="rect">
            <a:avLst/>
          </a:prstGeom>
        </p:spPr>
      </p:pic>
      <p:sp>
        <p:nvSpPr>
          <p:cNvPr id="18" name="Larme 17"/>
          <p:cNvSpPr/>
          <p:nvPr/>
        </p:nvSpPr>
        <p:spPr>
          <a:xfrm>
            <a:off x="3771900" y="2232767"/>
            <a:ext cx="2890520" cy="1367684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rgbClr val="084F95"/>
                </a:solidFill>
              </a:rPr>
              <a:t>THANK YOU</a:t>
            </a:r>
          </a:p>
        </p:txBody>
      </p:sp>
      <p:sp>
        <p:nvSpPr>
          <p:cNvPr id="16" name="ZoneTexte 18"/>
          <p:cNvSpPr txBox="1"/>
          <p:nvPr/>
        </p:nvSpPr>
        <p:spPr>
          <a:xfrm>
            <a:off x="7931080" y="2876551"/>
            <a:ext cx="3156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Grigorios Zacharis</a:t>
            </a:r>
          </a:p>
          <a:p>
            <a:pPr algn="ctr"/>
            <a:r>
              <a:rPr lang="fr-FR" sz="1600" dirty="0" smtClean="0"/>
              <a:t>European </a:t>
            </a:r>
            <a:r>
              <a:rPr lang="fr-FR" sz="1600" dirty="0" err="1" smtClean="0"/>
              <a:t>Projects</a:t>
            </a:r>
            <a:r>
              <a:rPr lang="fr-FR" sz="1600" dirty="0" smtClean="0"/>
              <a:t> Consultant</a:t>
            </a:r>
          </a:p>
          <a:p>
            <a:pPr algn="ctr"/>
            <a:r>
              <a:rPr lang="fr-FR" sz="1600" dirty="0" smtClean="0"/>
              <a:t>Region of Sterea Ellada</a:t>
            </a:r>
          </a:p>
          <a:p>
            <a:pPr algn="ctr"/>
            <a:endParaRPr lang="fr-FR" sz="1600" dirty="0" smtClean="0"/>
          </a:p>
          <a:p>
            <a:pPr algn="ctr"/>
            <a:r>
              <a:rPr lang="fr-FR" sz="1600" dirty="0" smtClean="0">
                <a:hlinkClick r:id="rId7"/>
              </a:rPr>
              <a:t>gregoireza@gmail.com</a:t>
            </a:r>
            <a:endParaRPr lang="fr-FR" sz="1600" dirty="0" smtClean="0"/>
          </a:p>
          <a:p>
            <a:pPr algn="ctr"/>
            <a:endParaRPr lang="fr-FR" sz="1600" dirty="0" smtClean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743950" y="4714875"/>
            <a:ext cx="1828800" cy="938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60910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454541A46D3E74D9801624A9C0D1CDD" ma:contentTypeVersion="10" ma:contentTypeDescription="Creare un nuovo documento." ma:contentTypeScope="" ma:versionID="3129170c9bc8ba254425eb015fbee613">
  <xsd:schema xmlns:xsd="http://www.w3.org/2001/XMLSchema" xmlns:xs="http://www.w3.org/2001/XMLSchema" xmlns:p="http://schemas.microsoft.com/office/2006/metadata/properties" xmlns:ns2="e7a0db27-10ea-4bee-a55b-557cf25feab1" xmlns:ns3="be288cff-a629-415c-be04-0c1885cb9aea" targetNamespace="http://schemas.microsoft.com/office/2006/metadata/properties" ma:root="true" ma:fieldsID="e70267ca914d3a1501316aaa8116d091" ns2:_="" ns3:_="">
    <xsd:import namespace="e7a0db27-10ea-4bee-a55b-557cf25feab1"/>
    <xsd:import namespace="be288cff-a629-415c-be04-0c1885cb9a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0db27-10ea-4bee-a55b-557cf25fea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88cff-a629-415c-be04-0c1885cb9a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7B8663-A80E-4981-A7A3-9DDF6324DC2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5DC3BD7-2799-45F7-81F7-EF61EB6EF58E}"/>
</file>

<file path=customXml/itemProps3.xml><?xml version="1.0" encoding="utf-8"?>
<ds:datastoreItem xmlns:ds="http://schemas.openxmlformats.org/officeDocument/2006/customXml" ds:itemID="{7E01DAB3-21EA-4891-8CB0-E74510FFCA3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469</Words>
  <Application>Microsoft Office PowerPoint</Application>
  <PresentationFormat>Προσαρμογή</PresentationFormat>
  <Paragraphs>90</Paragraphs>
  <Slides>7</Slides>
  <Notes>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Thème Office</vt:lpstr>
      <vt:lpstr>Διαφάνεια 1</vt:lpstr>
      <vt:lpstr>LIVING LABS – innovation Workshop</vt:lpstr>
      <vt:lpstr>LIVING LABS – innovation Workshop</vt:lpstr>
      <vt:lpstr>LIVING LABS – innovation Workshop</vt:lpstr>
      <vt:lpstr>LIVING LABS – innovation Workshop</vt:lpstr>
      <vt:lpstr>Διαφάνεια 6</vt:lpstr>
      <vt:lpstr>Διαφάνεια 7</vt:lpstr>
    </vt:vector>
  </TitlesOfParts>
  <Company>CCINCA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GIORDANO Julie</dc:creator>
  <cp:lastModifiedBy>Windows User</cp:lastModifiedBy>
  <cp:revision>170</cp:revision>
  <dcterms:created xsi:type="dcterms:W3CDTF">2016-11-04T15:19:47Z</dcterms:created>
  <dcterms:modified xsi:type="dcterms:W3CDTF">2019-09-24T10:52:36Z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0x0101008454541A46D3E74D9801624A9C0D1CDD</vt:lpwstr>
  </property>
</Properties>
</file>