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handoutMasterIdLst>
    <p:handoutMasterId r:id="rId18"/>
  </p:handoutMasterIdLst>
  <p:sldIdLst>
    <p:sldId id="284" r:id="rId2"/>
    <p:sldId id="286" r:id="rId3"/>
    <p:sldId id="297" r:id="rId4"/>
    <p:sldId id="298" r:id="rId5"/>
    <p:sldId id="287" r:id="rId6"/>
    <p:sldId id="288" r:id="rId7"/>
    <p:sldId id="289" r:id="rId8"/>
    <p:sldId id="290" r:id="rId9"/>
    <p:sldId id="291" r:id="rId10"/>
    <p:sldId id="292" r:id="rId11"/>
    <p:sldId id="293" r:id="rId12"/>
    <p:sldId id="294" r:id="rId13"/>
    <p:sldId id="295" r:id="rId14"/>
    <p:sldId id="296" r:id="rId15"/>
    <p:sldId id="280" r:id="rId16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GIORDANO Julie" initials="GJ" lastIdx="1" clrIdx="0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84F9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6D9F66E-5EB9-4882-86FB-DCBF35E3C3E4}" styleName="Style moyen 4 - Accentuation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E8034E78-7F5D-4C2E-B375-FC64B27BC917}" styleName="Style foncé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dk1">
              <a:tint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dk1">
              <a:tint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dk1">
              <a:tint val="6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125E5076-3810-47DD-B79F-674D7AD40C01}" styleName="Style foncé 1 - Accentuation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22838BEF-8BB2-4498-84A7-C5851F593DF1}" styleName="Style moyen 4 - Accentuation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0215" autoAdjust="0"/>
    <p:restoredTop sz="95333" autoAdjust="0"/>
  </p:normalViewPr>
  <p:slideViewPr>
    <p:cSldViewPr snapToGrid="0">
      <p:cViewPr varScale="1">
        <p:scale>
          <a:sx n="64" d="100"/>
          <a:sy n="64" d="100"/>
        </p:scale>
        <p:origin x="932" y="3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0" d="100"/>
          <a:sy n="80" d="100"/>
        </p:scale>
        <p:origin x="2424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47D7DFB-E95B-47BA-A3C7-7D0AC89E7EA7}" type="datetimeFigureOut">
              <a:rPr lang="fr-FR" smtClean="0"/>
              <a:t>03/10/2017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D77FD49-BA54-4AAD-9957-759C02749D5B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872173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A3BDD53-15D9-4432-AA50-D1100E988442}" type="datetimeFigureOut">
              <a:rPr lang="fr-FR" smtClean="0"/>
              <a:t>03/10/2017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064D08F-63D2-4D93-B569-16433D11B154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2786794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64D08F-63D2-4D93-B569-16433D11B154}" type="slidenum">
              <a:rPr lang="fr-FR" smtClean="0"/>
              <a:t>15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1676758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Modifier le style des sous-titres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B343D5-F665-4419-B092-6832E2374E5D}" type="datetimeFigureOut">
              <a:rPr lang="fr-FR" smtClean="0"/>
              <a:t>03/10/2017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5B54F8-2A8A-4D90-A82B-1F100662B605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089343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B343D5-F665-4419-B092-6832E2374E5D}" type="datetimeFigureOut">
              <a:rPr lang="fr-FR" smtClean="0"/>
              <a:t>03/10/2017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5B54F8-2A8A-4D90-A82B-1F100662B605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940099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B343D5-F665-4419-B092-6832E2374E5D}" type="datetimeFigureOut">
              <a:rPr lang="fr-FR" smtClean="0"/>
              <a:t>03/10/2017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5B54F8-2A8A-4D90-A82B-1F100662B605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296802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 userDrawn="1"/>
        </p:nvSpPr>
        <p:spPr>
          <a:xfrm>
            <a:off x="0" y="0"/>
            <a:ext cx="12192000" cy="997440"/>
          </a:xfrm>
          <a:prstGeom prst="rect">
            <a:avLst/>
          </a:prstGeom>
          <a:solidFill>
            <a:schemeClr val="accent5">
              <a:lumMod val="75000"/>
              <a:alpha val="7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fr-FR" sz="3200" b="1" kern="1200" dirty="0">
              <a:solidFill>
                <a:schemeClr val="bg1"/>
              </a:solidFill>
              <a:latin typeface="Agency FB" panose="020B0503020202020204" pitchFamily="34" charset="0"/>
              <a:ea typeface="+mj-ea"/>
              <a:cs typeface="+mj-cs"/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dirty="0"/>
              <a:t>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B343D5-F665-4419-B092-6832E2374E5D}" type="datetimeFigureOut">
              <a:rPr lang="fr-FR" smtClean="0"/>
              <a:t>03/10/2017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9372393" y="6407681"/>
            <a:ext cx="2743200" cy="365125"/>
          </a:xfrm>
        </p:spPr>
        <p:txBody>
          <a:bodyPr/>
          <a:lstStyle/>
          <a:p>
            <a:fld id="{6F5B54F8-2A8A-4D90-A82B-1F100662B605}" type="slidenum">
              <a:rPr lang="fr-FR" smtClean="0"/>
              <a:t>‹#›</a:t>
            </a:fld>
            <a:endParaRPr lang="fr-FR" dirty="0"/>
          </a:p>
        </p:txBody>
      </p:sp>
      <p:pic>
        <p:nvPicPr>
          <p:cNvPr id="9" name="Image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38266" y="-42532"/>
            <a:ext cx="1653734" cy="849952"/>
          </a:xfrm>
          <a:prstGeom prst="rect">
            <a:avLst/>
          </a:prstGeom>
        </p:spPr>
      </p:pic>
      <p:pic>
        <p:nvPicPr>
          <p:cNvPr id="8" name="Image 7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538267" y="696446"/>
            <a:ext cx="1653734" cy="3545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9083375"/>
      </p:ext>
    </p:extLst>
  </p:cSld>
  <p:clrMapOvr>
    <a:masterClrMapping/>
  </p:clrMapOvr>
  <p:hf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B343D5-F665-4419-B092-6832E2374E5D}" type="datetimeFigureOut">
              <a:rPr lang="fr-FR" smtClean="0"/>
              <a:t>03/10/2017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5B54F8-2A8A-4D90-A82B-1F100662B605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837189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B343D5-F665-4419-B092-6832E2374E5D}" type="datetimeFigureOut">
              <a:rPr lang="fr-FR" smtClean="0"/>
              <a:t>03/10/2017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5B54F8-2A8A-4D90-A82B-1F100662B605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304326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B343D5-F665-4419-B092-6832E2374E5D}" type="datetimeFigureOut">
              <a:rPr lang="fr-FR" smtClean="0"/>
              <a:t>03/10/2017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5B54F8-2A8A-4D90-A82B-1F100662B605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309190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B343D5-F665-4419-B092-6832E2374E5D}" type="datetimeFigureOut">
              <a:rPr lang="fr-FR" smtClean="0"/>
              <a:t>03/10/2017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5B54F8-2A8A-4D90-A82B-1F100662B605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181187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B343D5-F665-4419-B092-6832E2374E5D}" type="datetimeFigureOut">
              <a:rPr lang="fr-FR" smtClean="0"/>
              <a:t>03/10/2017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5B54F8-2A8A-4D90-A82B-1F100662B605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027757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B343D5-F665-4419-B092-6832E2374E5D}" type="datetimeFigureOut">
              <a:rPr lang="fr-FR" smtClean="0"/>
              <a:t>03/10/2017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5B54F8-2A8A-4D90-A82B-1F100662B605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709486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B343D5-F665-4419-B092-6832E2374E5D}" type="datetimeFigureOut">
              <a:rPr lang="fr-FR" smtClean="0"/>
              <a:t>03/10/2017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5B54F8-2A8A-4D90-A82B-1F100662B605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77287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FB343D5-F665-4419-B092-6832E2374E5D}" type="datetimeFigureOut">
              <a:rPr lang="fr-FR" smtClean="0"/>
              <a:t>03/10/2017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F5B54F8-2A8A-4D90-A82B-1F100662B605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465448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0.png"/><Relationship Id="rId5" Type="http://schemas.openxmlformats.org/officeDocument/2006/relationships/image" Target="../media/image19.jpeg"/><Relationship Id="rId4" Type="http://schemas.openxmlformats.org/officeDocument/2006/relationships/image" Target="../media/image1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3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jpeg"/><Relationship Id="rId5" Type="http://schemas.openxmlformats.org/officeDocument/2006/relationships/image" Target="../media/image4.PNG"/><Relationship Id="rId4" Type="http://schemas.openxmlformats.org/officeDocument/2006/relationships/image" Target="../media/image26.jpe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openxmlformats.org/officeDocument/2006/relationships/image" Target="../media/image4.PNG"/><Relationship Id="rId7" Type="http://schemas.openxmlformats.org/officeDocument/2006/relationships/image" Target="../media/image8.jpe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6.xml"/><Relationship Id="rId6" Type="http://schemas.microsoft.com/office/2007/relationships/hdphoto" Target="../media/hdphoto1.wdp"/><Relationship Id="rId5" Type="http://schemas.openxmlformats.org/officeDocument/2006/relationships/image" Target="../media/image7.png"/><Relationship Id="rId4" Type="http://schemas.openxmlformats.org/officeDocument/2006/relationships/image" Target="../media/image6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hyperlink" Target="https://youtu.be/Pw-yazT2nkg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41788" y="5852176"/>
            <a:ext cx="1594612" cy="735047"/>
          </a:xfrm>
          <a:prstGeom prst="rect">
            <a:avLst/>
          </a:prstGeom>
        </p:spPr>
      </p:pic>
      <p:pic>
        <p:nvPicPr>
          <p:cNvPr id="5" name="Immagine 4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31072" y="6316446"/>
            <a:ext cx="1260928" cy="541554"/>
          </a:xfrm>
          <a:prstGeom prst="rect">
            <a:avLst/>
          </a:prstGeom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A4A25A2E-AB59-423C-A74B-6693D8A86603}"/>
              </a:ext>
            </a:extLst>
          </p:cNvPr>
          <p:cNvSpPr txBox="1">
            <a:spLocks/>
          </p:cNvSpPr>
          <p:nvPr/>
        </p:nvSpPr>
        <p:spPr>
          <a:xfrm>
            <a:off x="1623082" y="797736"/>
            <a:ext cx="9144000" cy="2387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sl-SI" sz="6000" dirty="0" err="1">
                <a:solidFill>
                  <a:srgbClr val="92D050"/>
                </a:solidFill>
              </a:rPr>
              <a:t>Technology</a:t>
            </a:r>
            <a:r>
              <a:rPr lang="sl-SI" sz="6000" dirty="0">
                <a:solidFill>
                  <a:srgbClr val="92D050"/>
                </a:solidFill>
              </a:rPr>
              <a:t> park Ljubljana</a:t>
            </a:r>
            <a:endParaRPr lang="de-AT" sz="6000" dirty="0">
              <a:solidFill>
                <a:srgbClr val="92D050"/>
              </a:solidFill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A54038FD-F46E-4DF5-B5C3-61EEEBE1BA98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00346" y="3464472"/>
            <a:ext cx="5124056" cy="2939106"/>
          </a:xfrm>
          <a:prstGeom prst="rect">
            <a:avLst/>
          </a:prstGeom>
        </p:spPr>
      </p:pic>
      <p:sp>
        <p:nvSpPr>
          <p:cNvPr id="11" name="PoljeZBesedilom 4">
            <a:extLst>
              <a:ext uri="{FF2B5EF4-FFF2-40B4-BE49-F238E27FC236}">
                <a16:creationId xmlns:a16="http://schemas.microsoft.com/office/drawing/2014/main" id="{FCEA5A54-0AE7-47FC-BAAE-AE1F7643F98E}"/>
              </a:ext>
            </a:extLst>
          </p:cNvPr>
          <p:cNvSpPr txBox="1"/>
          <p:nvPr/>
        </p:nvSpPr>
        <p:spPr>
          <a:xfrm>
            <a:off x="3962769" y="2598140"/>
            <a:ext cx="425405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dirty="0"/>
              <a:t>Building innovation bridges</a:t>
            </a:r>
          </a:p>
        </p:txBody>
      </p:sp>
    </p:spTree>
    <p:extLst>
      <p:ext uri="{BB962C8B-B14F-4D97-AF65-F5344CB8AC3E}">
        <p14:creationId xmlns:p14="http://schemas.microsoft.com/office/powerpoint/2010/main" val="316567248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41788" y="5852176"/>
            <a:ext cx="1594612" cy="735047"/>
          </a:xfrm>
          <a:prstGeom prst="rect">
            <a:avLst/>
          </a:prstGeom>
        </p:spPr>
      </p:pic>
      <p:pic>
        <p:nvPicPr>
          <p:cNvPr id="5" name="Immagine 4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31072" y="6316446"/>
            <a:ext cx="1260928" cy="541554"/>
          </a:xfrm>
          <a:prstGeom prst="rect">
            <a:avLst/>
          </a:prstGeom>
        </p:spPr>
      </p:pic>
      <p:pic>
        <p:nvPicPr>
          <p:cNvPr id="16" name="Picture 15" descr="A person standing in front of a crowd posing for the camera&#10;&#10;Description generated with very high confidence">
            <a:extLst>
              <a:ext uri="{FF2B5EF4-FFF2-40B4-BE49-F238E27FC236}">
                <a16:creationId xmlns:a16="http://schemas.microsoft.com/office/drawing/2014/main" id="{02B5E451-1694-411D-A4A5-6FF83ADF1546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174886" y="4260653"/>
            <a:ext cx="2639092" cy="2427966"/>
          </a:xfrm>
          <a:prstGeom prst="rect">
            <a:avLst/>
          </a:prstGeom>
        </p:spPr>
      </p:pic>
      <p:pic>
        <p:nvPicPr>
          <p:cNvPr id="17" name="Picture 2" descr="Fotografija osebe Start:up Slovenija.">
            <a:extLst>
              <a:ext uri="{FF2B5EF4-FFF2-40B4-BE49-F238E27FC236}">
                <a16:creationId xmlns:a16="http://schemas.microsoft.com/office/drawing/2014/main" id="{E4ED1DDE-2E6F-42C0-99EC-7B3966ED855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6179894" y="306909"/>
            <a:ext cx="2634084" cy="17582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17" descr="A picture containing text, map&#10;&#10;Description generated with high confidence">
            <a:extLst>
              <a:ext uri="{FF2B5EF4-FFF2-40B4-BE49-F238E27FC236}">
                <a16:creationId xmlns:a16="http://schemas.microsoft.com/office/drawing/2014/main" id="{B0821DD8-33DA-4170-B944-36EF247242D9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/>
          <a:stretch/>
        </p:blipFill>
        <p:spPr>
          <a:xfrm>
            <a:off x="6174886" y="2386895"/>
            <a:ext cx="2651601" cy="1743428"/>
          </a:xfrm>
          <a:prstGeom prst="rect">
            <a:avLst/>
          </a:prstGeom>
        </p:spPr>
      </p:pic>
      <p:sp>
        <p:nvSpPr>
          <p:cNvPr id="19" name="Title 1">
            <a:extLst>
              <a:ext uri="{FF2B5EF4-FFF2-40B4-BE49-F238E27FC236}">
                <a16:creationId xmlns:a16="http://schemas.microsoft.com/office/drawing/2014/main" id="{C1766AB6-327A-46E1-BD57-CF6C1BF182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6137" y="640263"/>
            <a:ext cx="5034855" cy="1344975"/>
          </a:xfrm>
        </p:spPr>
        <p:txBody>
          <a:bodyPr>
            <a:normAutofit/>
          </a:bodyPr>
          <a:lstStyle/>
          <a:p>
            <a:r>
              <a:rPr lang="sl-SI" sz="3500" kern="0" dirty="0" err="1">
                <a:latin typeface="+mj-lt"/>
              </a:rPr>
              <a:t>After</a:t>
            </a:r>
            <a:r>
              <a:rPr lang="sl-SI" sz="3500" kern="0" dirty="0">
                <a:latin typeface="+mj-lt"/>
              </a:rPr>
              <a:t> </a:t>
            </a:r>
            <a:r>
              <a:rPr lang="sl-SI" sz="3500" kern="0" dirty="0" err="1">
                <a:latin typeface="+mj-lt"/>
              </a:rPr>
              <a:t>seed</a:t>
            </a:r>
            <a:r>
              <a:rPr lang="sl-SI" sz="3500" kern="0" dirty="0">
                <a:latin typeface="+mj-lt"/>
              </a:rPr>
              <a:t> </a:t>
            </a:r>
            <a:r>
              <a:rPr lang="sl-SI" sz="3500" kern="0" dirty="0" err="1">
                <a:latin typeface="+mj-lt"/>
              </a:rPr>
              <a:t>capital</a:t>
            </a:r>
            <a:r>
              <a:rPr lang="sl-SI" sz="3500" kern="0" dirty="0">
                <a:latin typeface="+mj-lt"/>
              </a:rPr>
              <a:t> </a:t>
            </a:r>
            <a:r>
              <a:rPr lang="sl-SI" sz="3500" kern="0" dirty="0" err="1">
                <a:latin typeface="+mj-lt"/>
              </a:rPr>
              <a:t>investment</a:t>
            </a:r>
            <a:r>
              <a:rPr lang="sl-SI" sz="3500" dirty="0"/>
              <a:t>	</a:t>
            </a:r>
          </a:p>
        </p:txBody>
      </p:sp>
      <p:sp>
        <p:nvSpPr>
          <p:cNvPr id="20" name="Content Placeholder 2">
            <a:extLst>
              <a:ext uri="{FF2B5EF4-FFF2-40B4-BE49-F238E27FC236}">
                <a16:creationId xmlns:a16="http://schemas.microsoft.com/office/drawing/2014/main" id="{5431EF46-176E-4FF7-ACD2-7C972F7659B8}"/>
              </a:ext>
            </a:extLst>
          </p:cNvPr>
          <p:cNvSpPr txBox="1">
            <a:spLocks/>
          </p:cNvSpPr>
          <p:nvPr/>
        </p:nvSpPr>
        <p:spPr>
          <a:xfrm>
            <a:off x="616135" y="2121762"/>
            <a:ext cx="5042359" cy="3626917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srgbClr val="5F4A46"/>
              </a:buClr>
            </a:pPr>
            <a:r>
              <a:rPr lang="sl-SI" sz="2100">
                <a:solidFill>
                  <a:srgbClr val="0E78BC"/>
                </a:solidFill>
                <a:latin typeface="+mj-lt"/>
              </a:rPr>
              <a:t>Start:up Bootcamp</a:t>
            </a:r>
          </a:p>
          <a:p>
            <a:pPr>
              <a:buClr>
                <a:srgbClr val="5F4A46"/>
              </a:buClr>
            </a:pPr>
            <a:r>
              <a:rPr lang="sl-SI" sz="2100">
                <a:solidFill>
                  <a:srgbClr val="0E78BC"/>
                </a:solidFill>
                <a:latin typeface="+mj-lt"/>
              </a:rPr>
              <a:t>Startup mentor</a:t>
            </a:r>
          </a:p>
          <a:p>
            <a:pPr>
              <a:buClr>
                <a:srgbClr val="5F4A46"/>
              </a:buClr>
            </a:pPr>
            <a:r>
              <a:rPr lang="sl-SI" sz="2100">
                <a:solidFill>
                  <a:srgbClr val="0E78BC"/>
                </a:solidFill>
                <a:latin typeface="+mj-lt"/>
              </a:rPr>
              <a:t>Monthly progress monitoring </a:t>
            </a:r>
          </a:p>
          <a:p>
            <a:pPr>
              <a:buClr>
                <a:srgbClr val="5F4A46"/>
              </a:buClr>
            </a:pPr>
            <a:r>
              <a:rPr lang="sl-SI" sz="2100">
                <a:solidFill>
                  <a:srgbClr val="0E78BC"/>
                </a:solidFill>
                <a:latin typeface="+mj-lt"/>
              </a:rPr>
              <a:t>Facilities around Slovenia</a:t>
            </a:r>
          </a:p>
          <a:p>
            <a:pPr>
              <a:buClr>
                <a:srgbClr val="5F4A46"/>
              </a:buClr>
            </a:pPr>
            <a:r>
              <a:rPr lang="sl-SI" sz="2100">
                <a:solidFill>
                  <a:srgbClr val="0E78BC"/>
                </a:solidFill>
                <a:latin typeface="+mj-lt"/>
              </a:rPr>
              <a:t>SK teambuilding</a:t>
            </a:r>
          </a:p>
          <a:p>
            <a:pPr>
              <a:buClr>
                <a:srgbClr val="5F4A46"/>
              </a:buClr>
            </a:pPr>
            <a:r>
              <a:rPr lang="sl-SI" sz="2100">
                <a:solidFill>
                  <a:srgbClr val="0E78BC"/>
                </a:solidFill>
                <a:latin typeface="+mj-lt"/>
              </a:rPr>
              <a:t>Local and global promotion</a:t>
            </a:r>
            <a:endParaRPr lang="sl-SI" sz="2100" dirty="0">
              <a:solidFill>
                <a:srgbClr val="0E78BC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28350894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41788" y="5852176"/>
            <a:ext cx="1594612" cy="735047"/>
          </a:xfrm>
          <a:prstGeom prst="rect">
            <a:avLst/>
          </a:prstGeom>
        </p:spPr>
      </p:pic>
      <p:pic>
        <p:nvPicPr>
          <p:cNvPr id="5" name="Immagine 4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31072" y="6316446"/>
            <a:ext cx="1260928" cy="541554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7ACB5119-76DD-4771-8E84-1BFDA03EE01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8976" y="568601"/>
            <a:ext cx="9144000" cy="57478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946926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41788" y="5852176"/>
            <a:ext cx="1594612" cy="735047"/>
          </a:xfrm>
          <a:prstGeom prst="rect">
            <a:avLst/>
          </a:prstGeom>
        </p:spPr>
      </p:pic>
      <p:pic>
        <p:nvPicPr>
          <p:cNvPr id="5" name="Immagine 4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31072" y="6316446"/>
            <a:ext cx="1260928" cy="541554"/>
          </a:xfrm>
          <a:prstGeom prst="rect">
            <a:avLst/>
          </a:prstGeom>
        </p:spPr>
      </p:pic>
      <p:pic>
        <p:nvPicPr>
          <p:cNvPr id="6" name="Picture 5" descr="A close up of a logo&#10;&#10;Description generated with high confidence">
            <a:extLst>
              <a:ext uri="{FF2B5EF4-FFF2-40B4-BE49-F238E27FC236}">
                <a16:creationId xmlns:a16="http://schemas.microsoft.com/office/drawing/2014/main" id="{B0BB72F7-1F8F-40C0-AF36-ED3CA234F39C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/>
          <a:stretch/>
        </p:blipFill>
        <p:spPr>
          <a:xfrm>
            <a:off x="482599" y="1154688"/>
            <a:ext cx="4927088" cy="4545238"/>
          </a:xfrm>
          <a:prstGeom prst="rect">
            <a:avLst/>
          </a:prstGeom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95306420-CBDC-454A-87C3-91AC105E09D5}"/>
              </a:ext>
            </a:extLst>
          </p:cNvPr>
          <p:cNvSpPr txBox="1">
            <a:spLocks/>
          </p:cNvSpPr>
          <p:nvPr/>
        </p:nvSpPr>
        <p:spPr>
          <a:xfrm>
            <a:off x="6115049" y="640081"/>
            <a:ext cx="2546350" cy="557445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700">
                <a:solidFill>
                  <a:schemeClr val="accent1"/>
                </a:solidFill>
              </a:rPr>
              <a:t>PODIM Conference</a:t>
            </a:r>
            <a:br>
              <a:rPr lang="en-US" sz="3700">
                <a:solidFill>
                  <a:schemeClr val="accent1"/>
                </a:solidFill>
              </a:rPr>
            </a:br>
            <a:br>
              <a:rPr lang="en-US" sz="3700">
                <a:solidFill>
                  <a:schemeClr val="accent1"/>
                </a:solidFill>
              </a:rPr>
            </a:br>
            <a:br>
              <a:rPr lang="en-US" sz="3700">
                <a:solidFill>
                  <a:schemeClr val="accent1"/>
                </a:solidFill>
              </a:rPr>
            </a:br>
            <a:r>
              <a:rPr lang="en-US" sz="3700" i="1">
                <a:solidFill>
                  <a:schemeClr val="accent1"/>
                </a:solidFill>
              </a:rPr>
              <a:t>826 ATTENDEES FROM 33 COUNTRIES</a:t>
            </a:r>
            <a:endParaRPr lang="en-US" sz="370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467617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41788" y="5852176"/>
            <a:ext cx="1594612" cy="735047"/>
          </a:xfrm>
          <a:prstGeom prst="rect">
            <a:avLst/>
          </a:prstGeom>
        </p:spPr>
      </p:pic>
      <p:pic>
        <p:nvPicPr>
          <p:cNvPr id="5" name="Immagine 4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31072" y="6316446"/>
            <a:ext cx="1260928" cy="541554"/>
          </a:xfrm>
          <a:prstGeom prst="rect">
            <a:avLst/>
          </a:prstGeom>
        </p:spPr>
      </p:pic>
      <p:sp>
        <p:nvSpPr>
          <p:cNvPr id="13" name="Title 1">
            <a:extLst>
              <a:ext uri="{FF2B5EF4-FFF2-40B4-BE49-F238E27FC236}">
                <a16:creationId xmlns:a16="http://schemas.microsoft.com/office/drawing/2014/main" id="{D10D3FE9-CD0D-41E0-8A3F-863055E07A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3410" y="260560"/>
            <a:ext cx="8281150" cy="1368182"/>
          </a:xfrm>
        </p:spPr>
        <p:txBody>
          <a:bodyPr>
            <a:normAutofit/>
          </a:bodyPr>
          <a:lstStyle/>
          <a:p>
            <a:r>
              <a:rPr lang="sl-SI" dirty="0" err="1">
                <a:latin typeface="+mj-lt"/>
              </a:rPr>
              <a:t>Slovenian</a:t>
            </a:r>
            <a:r>
              <a:rPr lang="sl-SI" dirty="0">
                <a:latin typeface="+mj-lt"/>
              </a:rPr>
              <a:t> Startup of </a:t>
            </a:r>
            <a:r>
              <a:rPr lang="sl-SI" dirty="0" err="1">
                <a:latin typeface="+mj-lt"/>
              </a:rPr>
              <a:t>the</a:t>
            </a:r>
            <a:r>
              <a:rPr lang="sl-SI" dirty="0">
                <a:latin typeface="+mj-lt"/>
              </a:rPr>
              <a:t> </a:t>
            </a:r>
            <a:r>
              <a:rPr lang="sl-SI" dirty="0" err="1">
                <a:latin typeface="+mj-lt"/>
              </a:rPr>
              <a:t>Year</a:t>
            </a:r>
            <a:r>
              <a:rPr lang="sl-SI" dirty="0">
                <a:latin typeface="+mj-lt"/>
              </a:rPr>
              <a:t> </a:t>
            </a:r>
            <a:r>
              <a:rPr lang="sl-SI" dirty="0" err="1">
                <a:latin typeface="+mj-lt"/>
              </a:rPr>
              <a:t>Award</a:t>
            </a:r>
            <a:br>
              <a:rPr lang="sl-SI" dirty="0">
                <a:latin typeface="+mj-lt"/>
              </a:rPr>
            </a:br>
            <a:r>
              <a:rPr lang="sl-SI" sz="2000" i="1" dirty="0" err="1">
                <a:solidFill>
                  <a:srgbClr val="0E78BC"/>
                </a:solidFill>
                <a:latin typeface="+mj-lt"/>
              </a:rPr>
              <a:t>We</a:t>
            </a:r>
            <a:r>
              <a:rPr lang="sl-SI" sz="2000" i="1" dirty="0">
                <a:solidFill>
                  <a:srgbClr val="0E78BC"/>
                </a:solidFill>
                <a:latin typeface="+mj-lt"/>
              </a:rPr>
              <a:t> are looking for, highlighting and awarding ambassadors of Slovenian startup entrepreneurship</a:t>
            </a:r>
            <a:endParaRPr lang="en-US" sz="2000" i="1" dirty="0">
              <a:solidFill>
                <a:srgbClr val="0E78BC"/>
              </a:solidFill>
              <a:latin typeface="+mj-lt"/>
            </a:endParaRPr>
          </a:p>
        </p:txBody>
      </p:sp>
      <p:pic>
        <p:nvPicPr>
          <p:cNvPr id="14" name="Picture 4" descr="201843_0672.jpg">
            <a:extLst>
              <a:ext uri="{FF2B5EF4-FFF2-40B4-BE49-F238E27FC236}">
                <a16:creationId xmlns:a16="http://schemas.microsoft.com/office/drawing/2014/main" id="{943705F0-F3EB-4253-8073-B8AB61FBD4A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9680" y="1709893"/>
            <a:ext cx="6768940" cy="45098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F40E6FE3-A76E-4012-A0F0-C837C6DC033E}"/>
              </a:ext>
            </a:extLst>
          </p:cNvPr>
          <p:cNvSpPr txBox="1"/>
          <p:nvPr/>
        </p:nvSpPr>
        <p:spPr>
          <a:xfrm>
            <a:off x="2195670" y="6316446"/>
            <a:ext cx="640889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2000" b="1" i="1" dirty="0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VIAR – Startup </a:t>
            </a:r>
            <a:r>
              <a:rPr lang="sl-SI" sz="2000" b="1" i="1" dirty="0" err="1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of</a:t>
            </a:r>
            <a:r>
              <a:rPr lang="sl-SI" sz="2000" b="1" i="1" dirty="0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 </a:t>
            </a:r>
            <a:r>
              <a:rPr lang="sl-SI" sz="2000" b="1" i="1" dirty="0" err="1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the</a:t>
            </a:r>
            <a:r>
              <a:rPr lang="sl-SI" sz="2000" b="1" i="1" dirty="0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 </a:t>
            </a:r>
            <a:r>
              <a:rPr lang="sl-SI" sz="2000" b="1" i="1" dirty="0" err="1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year</a:t>
            </a:r>
            <a:r>
              <a:rPr lang="sl-SI" sz="2000" b="1" i="1" dirty="0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 2017</a:t>
            </a:r>
          </a:p>
        </p:txBody>
      </p:sp>
    </p:spTree>
    <p:extLst>
      <p:ext uri="{BB962C8B-B14F-4D97-AF65-F5344CB8AC3E}">
        <p14:creationId xmlns:p14="http://schemas.microsoft.com/office/powerpoint/2010/main" val="125238044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41788" y="5852176"/>
            <a:ext cx="1594612" cy="735047"/>
          </a:xfrm>
          <a:prstGeom prst="rect">
            <a:avLst/>
          </a:prstGeom>
        </p:spPr>
      </p:pic>
      <p:pic>
        <p:nvPicPr>
          <p:cNvPr id="5" name="Immagine 4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31072" y="6316446"/>
            <a:ext cx="1260928" cy="541554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B519A7C0-3DE1-4688-A7F4-31BBB92C237C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</p:sp>
      <p:pic>
        <p:nvPicPr>
          <p:cNvPr id="10" name="Picture 9" descr="A screenshot of a cell phone&#10;&#10;Description generated with very high confidence">
            <a:extLst>
              <a:ext uri="{FF2B5EF4-FFF2-40B4-BE49-F238E27FC236}">
                <a16:creationId xmlns:a16="http://schemas.microsoft.com/office/drawing/2014/main" id="{FB58C077-1229-46CE-83A5-9FB6931CF7A0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/>
          <a:stretch/>
        </p:blipFill>
        <p:spPr>
          <a:xfrm>
            <a:off x="4181838" y="140402"/>
            <a:ext cx="4745085" cy="6706835"/>
          </a:xfrm>
          <a:prstGeom prst="rect">
            <a:avLst/>
          </a:prstGeom>
        </p:spPr>
      </p:pic>
      <p:sp>
        <p:nvSpPr>
          <p:cNvPr id="12" name="Down Arrow 7">
            <a:extLst>
              <a:ext uri="{FF2B5EF4-FFF2-40B4-BE49-F238E27FC236}">
                <a16:creationId xmlns:a16="http://schemas.microsoft.com/office/drawing/2014/main" id="{B91A85AA-909B-499D-B26D-2BAC6FD8FF17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600075" y="1491343"/>
            <a:ext cx="2500311" cy="3499103"/>
          </a:xfrm>
          <a:prstGeom prst="downArrow">
            <a:avLst>
              <a:gd name="adj1" fmla="val 100000"/>
              <a:gd name="adj2" fmla="val 15788"/>
            </a:avLst>
          </a:prstGeom>
          <a:solidFill>
            <a:schemeClr val="tx1">
              <a:lumMod val="85000"/>
              <a:lumOff val="15000"/>
            </a:schemeClr>
          </a:solidFill>
          <a:ln w="539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60AE92C7-2652-4B30-841B-A4DB92F2FF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77859" y="1967266"/>
            <a:ext cx="1971675" cy="2547257"/>
          </a:xfrm>
          <a:noFill/>
        </p:spPr>
        <p:txBody>
          <a:bodyPr vert="horz" lIns="91440" tIns="45720" rIns="91440" bIns="45720" rtlCol="0" anchor="ctr">
            <a:normAutofit/>
          </a:bodyPr>
          <a:lstStyle/>
          <a:p>
            <a:pPr algn="ctr" defTabSz="914400">
              <a:lnSpc>
                <a:spcPct val="90000"/>
              </a:lnSpc>
            </a:pPr>
            <a:r>
              <a:rPr lang="en-US" sz="3100" kern="12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From local to global</a:t>
            </a:r>
          </a:p>
        </p:txBody>
      </p:sp>
    </p:spTree>
    <p:extLst>
      <p:ext uri="{BB962C8B-B14F-4D97-AF65-F5344CB8AC3E}">
        <p14:creationId xmlns:p14="http://schemas.microsoft.com/office/powerpoint/2010/main" val="231738538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603664" y="11266714"/>
            <a:ext cx="12181366" cy="179614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pic>
        <p:nvPicPr>
          <p:cNvPr id="11" name="Image 10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306"/>
          <a:stretch/>
        </p:blipFill>
        <p:spPr>
          <a:xfrm>
            <a:off x="6980413" y="57765"/>
            <a:ext cx="2420901" cy="1116000"/>
          </a:xfrm>
          <a:prstGeom prst="rect">
            <a:avLst/>
          </a:prstGeom>
        </p:spPr>
      </p:pic>
      <p:pic>
        <p:nvPicPr>
          <p:cNvPr id="12" name="Image 11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68" t="20180" r="9144"/>
          <a:stretch/>
        </p:blipFill>
        <p:spPr>
          <a:xfrm>
            <a:off x="9631549" y="175711"/>
            <a:ext cx="2382477" cy="520996"/>
          </a:xfrm>
          <a:prstGeom prst="rect">
            <a:avLst/>
          </a:prstGeom>
        </p:spPr>
      </p:pic>
      <p:pic>
        <p:nvPicPr>
          <p:cNvPr id="5" name="Immagin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80315" y="5790462"/>
            <a:ext cx="2211685" cy="997665"/>
          </a:xfrm>
          <a:prstGeom prst="rect">
            <a:avLst/>
          </a:prstGeom>
        </p:spPr>
      </p:pic>
      <p:sp>
        <p:nvSpPr>
          <p:cNvPr id="18" name="Larme 17"/>
          <p:cNvSpPr/>
          <p:nvPr/>
        </p:nvSpPr>
        <p:spPr>
          <a:xfrm>
            <a:off x="4280084" y="1900773"/>
            <a:ext cx="7126472" cy="1367684"/>
          </a:xfrm>
          <a:prstGeom prst="teardrop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b="1" dirty="0">
                <a:solidFill>
                  <a:srgbClr val="084F95"/>
                </a:solidFill>
              </a:rPr>
              <a:t>THANK YOU FOR YOUR ATTENTION!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8C20C85F-A455-491D-A38B-C6AD89DAA931}"/>
              </a:ext>
            </a:extLst>
          </p:cNvPr>
          <p:cNvSpPr/>
          <p:nvPr/>
        </p:nvSpPr>
        <p:spPr>
          <a:xfrm>
            <a:off x="5310556" y="3190511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sl-SI" dirty="0"/>
              <a:t>Marjana Majerič, </a:t>
            </a:r>
            <a:r>
              <a:rPr lang="en-US" dirty="0"/>
              <a:t>d</a:t>
            </a:r>
            <a:r>
              <a:rPr lang="sl-SI" dirty="0" err="1"/>
              <a:t>eputy</a:t>
            </a:r>
            <a:r>
              <a:rPr lang="sl-SI" dirty="0"/>
              <a:t> general manager</a:t>
            </a:r>
          </a:p>
          <a:p>
            <a:r>
              <a:rPr lang="sl-SI" dirty="0"/>
              <a:t>Marjana.Majeric@tp-lj.si</a:t>
            </a:r>
            <a:endParaRPr lang="en-US" dirty="0"/>
          </a:p>
        </p:txBody>
      </p:sp>
      <p:pic>
        <p:nvPicPr>
          <p:cNvPr id="16" name="Picture 8">
            <a:extLst>
              <a:ext uri="{FF2B5EF4-FFF2-40B4-BE49-F238E27FC236}">
                <a16:creationId xmlns:a16="http://schemas.microsoft.com/office/drawing/2014/main" id="{EE31046F-21B8-4EDE-9511-F8BB8421F86F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5262447" y="4128114"/>
            <a:ext cx="5161746" cy="871756"/>
          </a:xfrm>
          <a:prstGeom prst="rect">
            <a:avLst/>
          </a:prstGeom>
          <a:noFill/>
          <a:ln>
            <a:noFill/>
          </a:ln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2DABB7ED-F2EE-4844-BF3B-E0E3BC407EDD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10299" y="1926816"/>
            <a:ext cx="3787400" cy="21619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910243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41788" y="5852176"/>
            <a:ext cx="1594612" cy="735047"/>
          </a:xfrm>
          <a:prstGeom prst="rect">
            <a:avLst/>
          </a:prstGeom>
        </p:spPr>
      </p:pic>
      <p:pic>
        <p:nvPicPr>
          <p:cNvPr id="5" name="Immagine 4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31072" y="6316446"/>
            <a:ext cx="1260928" cy="541554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03AC04FA-7CD8-4965-AB47-1B475366EEA7}"/>
              </a:ext>
            </a:extLst>
          </p:cNvPr>
          <p:cNvSpPr txBox="1"/>
          <p:nvPr/>
        </p:nvSpPr>
        <p:spPr>
          <a:xfrm>
            <a:off x="2182012" y="3726945"/>
            <a:ext cx="8171038" cy="21852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US" sz="3400" dirty="0">
                <a:solidFill>
                  <a:prstClr val="black"/>
                </a:solidFill>
                <a:latin typeface="Calibri"/>
                <a:cs typeface="Arial" pitchFamily="34" charset="0"/>
              </a:rPr>
              <a:t>Largest innovation ecosystem for</a:t>
            </a:r>
          </a:p>
          <a:p>
            <a:pPr algn="ctr">
              <a:defRPr/>
            </a:pPr>
            <a:r>
              <a:rPr lang="en-US" sz="3400" dirty="0">
                <a:solidFill>
                  <a:prstClr val="black"/>
                </a:solidFill>
                <a:latin typeface="Calibri"/>
                <a:cs typeface="Arial" pitchFamily="34" charset="0"/>
              </a:rPr>
              <a:t>commercialization of knowledge and technology</a:t>
            </a:r>
            <a:r>
              <a:rPr lang="sl-SI" sz="3400" dirty="0">
                <a:solidFill>
                  <a:prstClr val="black"/>
                </a:solidFill>
                <a:latin typeface="Calibri"/>
                <a:cs typeface="Arial" pitchFamily="34" charset="0"/>
              </a:rPr>
              <a:t> </a:t>
            </a:r>
            <a:r>
              <a:rPr lang="en-US" sz="3400" dirty="0">
                <a:solidFill>
                  <a:prstClr val="black"/>
                </a:solidFill>
                <a:latin typeface="Calibri"/>
                <a:cs typeface="Arial" pitchFamily="34" charset="0"/>
              </a:rPr>
              <a:t>in SE Europe</a:t>
            </a:r>
            <a:br>
              <a:rPr lang="sl-SI" sz="3400" dirty="0">
                <a:solidFill>
                  <a:prstClr val="black"/>
                </a:solidFill>
                <a:latin typeface="Calibri"/>
                <a:cs typeface="Arial" pitchFamily="34" charset="0"/>
              </a:rPr>
            </a:br>
            <a:r>
              <a:rPr lang="sl-SI" sz="3400" dirty="0">
                <a:solidFill>
                  <a:prstClr val="black"/>
                </a:solidFill>
                <a:latin typeface="Calibri"/>
                <a:cs typeface="Arial" pitchFamily="34" charset="0"/>
              </a:rPr>
              <a:t>&amp; </a:t>
            </a:r>
            <a:r>
              <a:rPr lang="sl-SI" sz="3400" dirty="0" err="1">
                <a:solidFill>
                  <a:prstClr val="black"/>
                </a:solidFill>
                <a:latin typeface="Calibri"/>
                <a:cs typeface="Arial" pitchFamily="34" charset="0"/>
              </a:rPr>
              <a:t>lead</a:t>
            </a:r>
            <a:r>
              <a:rPr lang="sl-SI" sz="3400" dirty="0">
                <a:solidFill>
                  <a:prstClr val="black"/>
                </a:solidFill>
                <a:latin typeface="Calibri"/>
                <a:cs typeface="Arial" pitchFamily="34" charset="0"/>
              </a:rPr>
              <a:t> partner o</a:t>
            </a:r>
            <a:r>
              <a:rPr lang="en-US" sz="3400" dirty="0">
                <a:solidFill>
                  <a:prstClr val="black"/>
                </a:solidFill>
                <a:latin typeface="Calibri"/>
                <a:cs typeface="Arial" pitchFamily="34" charset="0"/>
              </a:rPr>
              <a:t>f</a:t>
            </a:r>
            <a:r>
              <a:rPr lang="sl-SI" sz="3400" dirty="0">
                <a:solidFill>
                  <a:prstClr val="black"/>
                </a:solidFill>
                <a:latin typeface="Calibri"/>
                <a:cs typeface="Arial" pitchFamily="34" charset="0"/>
              </a:rPr>
              <a:t> START:</a:t>
            </a:r>
            <a:r>
              <a:rPr lang="sl-SI" sz="3400" dirty="0">
                <a:solidFill>
                  <a:prstClr val="black"/>
                </a:solidFill>
                <a:cs typeface="Arial" pitchFamily="34" charset="0"/>
              </a:rPr>
              <a:t>UP </a:t>
            </a:r>
            <a:r>
              <a:rPr lang="sl-SI" sz="3400" dirty="0" err="1">
                <a:solidFill>
                  <a:prstClr val="black"/>
                </a:solidFill>
                <a:cs typeface="Arial" pitchFamily="34" charset="0"/>
              </a:rPr>
              <a:t>Initiative</a:t>
            </a:r>
            <a:r>
              <a:rPr lang="en-US" sz="3400" dirty="0">
                <a:solidFill>
                  <a:prstClr val="black"/>
                </a:solidFill>
                <a:cs typeface="Arial" pitchFamily="34" charset="0"/>
              </a:rPr>
              <a:t> </a:t>
            </a:r>
            <a:r>
              <a:rPr lang="sl-SI" sz="3400" dirty="0" err="1">
                <a:solidFill>
                  <a:prstClr val="black"/>
                </a:solidFill>
                <a:cs typeface="Arial" pitchFamily="34" charset="0"/>
              </a:rPr>
              <a:t>Slovenia</a:t>
            </a:r>
            <a:endParaRPr lang="en-US" sz="3400" dirty="0">
              <a:solidFill>
                <a:prstClr val="black"/>
              </a:solidFill>
              <a:latin typeface="Calibri"/>
            </a:endParaRPr>
          </a:p>
        </p:txBody>
      </p:sp>
      <p:pic>
        <p:nvPicPr>
          <p:cNvPr id="12" name="Picture 8">
            <a:extLst>
              <a:ext uri="{FF2B5EF4-FFF2-40B4-BE49-F238E27FC236}">
                <a16:creationId xmlns:a16="http://schemas.microsoft.com/office/drawing/2014/main" id="{01D59101-64D5-433A-B781-DEAA60AA8F0F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2786473" y="2317402"/>
            <a:ext cx="6594167" cy="11136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Picture 5">
            <a:extLst>
              <a:ext uri="{FF2B5EF4-FFF2-40B4-BE49-F238E27FC236}">
                <a16:creationId xmlns:a16="http://schemas.microsoft.com/office/drawing/2014/main" id="{B18A473D-DC3D-4EB2-BFEF-295456DB25E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 cstate="email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2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817304" y="411283"/>
            <a:ext cx="3432339" cy="18270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13" descr="C:\Users\dbole\Desktop\IMG_0568.jpg">
            <a:extLst>
              <a:ext uri="{FF2B5EF4-FFF2-40B4-BE49-F238E27FC236}">
                <a16:creationId xmlns:a16="http://schemas.microsoft.com/office/drawing/2014/main" id="{3E9E8343-D003-47A5-98B7-9D277A8DD2BC}"/>
              </a:ext>
            </a:extLst>
          </p:cNvPr>
          <p:cNvPicPr/>
          <p:nvPr/>
        </p:nvPicPr>
        <p:blipFill rotWithShape="1"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187"/>
          <a:stretch/>
        </p:blipFill>
        <p:spPr bwMode="auto">
          <a:xfrm>
            <a:off x="8269523" y="403741"/>
            <a:ext cx="2944012" cy="1834618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5" name="Picture 4" descr="http://www.tp-lj.si/sites/www.tp-lj.si/files/183.JPG">
            <a:extLst>
              <a:ext uri="{FF2B5EF4-FFF2-40B4-BE49-F238E27FC236}">
                <a16:creationId xmlns:a16="http://schemas.microsoft.com/office/drawing/2014/main" id="{24087653-6168-4676-A104-941FBC9FA70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490098" y="439917"/>
            <a:ext cx="3554867" cy="17984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3946847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41788" y="5852176"/>
            <a:ext cx="1594612" cy="735047"/>
          </a:xfrm>
          <a:prstGeom prst="rect">
            <a:avLst/>
          </a:prstGeom>
        </p:spPr>
      </p:pic>
      <p:pic>
        <p:nvPicPr>
          <p:cNvPr id="5" name="Immagine 4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31072" y="6316446"/>
            <a:ext cx="1260928" cy="541554"/>
          </a:xfrm>
          <a:prstGeom prst="rect">
            <a:avLst/>
          </a:prstGeom>
        </p:spPr>
      </p:pic>
      <p:pic>
        <p:nvPicPr>
          <p:cNvPr id="12" name="Picture 8">
            <a:extLst>
              <a:ext uri="{FF2B5EF4-FFF2-40B4-BE49-F238E27FC236}">
                <a16:creationId xmlns:a16="http://schemas.microsoft.com/office/drawing/2014/main" id="{01D59101-64D5-433A-B781-DEAA60AA8F0F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2988492" y="461511"/>
            <a:ext cx="6594167" cy="1113674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Naslov 1">
            <a:extLst>
              <a:ext uri="{FF2B5EF4-FFF2-40B4-BE49-F238E27FC236}">
                <a16:creationId xmlns:a16="http://schemas.microsoft.com/office/drawing/2014/main" id="{ACCAB813-1BE4-46C5-A74F-C8288E6E3F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816652"/>
            <a:ext cx="10515600" cy="1325563"/>
          </a:xfrm>
        </p:spPr>
        <p:txBody>
          <a:bodyPr/>
          <a:lstStyle/>
          <a:p>
            <a:r>
              <a:rPr lang="sl-SI" dirty="0"/>
              <a:t>PRIORITY AREAS OF OPERATION</a:t>
            </a:r>
            <a:endParaRPr lang="en-US" dirty="0"/>
          </a:p>
        </p:txBody>
      </p:sp>
      <p:sp>
        <p:nvSpPr>
          <p:cNvPr id="11" name="Označba mesta vsebine 2">
            <a:extLst>
              <a:ext uri="{FF2B5EF4-FFF2-40B4-BE49-F238E27FC236}">
                <a16:creationId xmlns:a16="http://schemas.microsoft.com/office/drawing/2014/main" id="{44FDB5CF-D52F-4269-9269-9171CE73EE37}"/>
              </a:ext>
            </a:extLst>
          </p:cNvPr>
          <p:cNvSpPr txBox="1">
            <a:spLocks/>
          </p:cNvSpPr>
          <p:nvPr/>
        </p:nvSpPr>
        <p:spPr>
          <a:xfrm>
            <a:off x="838200" y="3374350"/>
            <a:ext cx="10515600" cy="2166114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l-SI" dirty="0"/>
              <a:t>Smart – </a:t>
            </a:r>
            <a:r>
              <a:rPr lang="sl-SI" dirty="0" err="1"/>
              <a:t>factories</a:t>
            </a:r>
            <a:r>
              <a:rPr lang="sl-SI" dirty="0"/>
              <a:t>, </a:t>
            </a:r>
            <a:r>
              <a:rPr lang="sl-SI" dirty="0" err="1"/>
              <a:t>buildings</a:t>
            </a:r>
            <a:r>
              <a:rPr lang="sl-SI" dirty="0"/>
              <a:t>, </a:t>
            </a:r>
            <a:r>
              <a:rPr lang="sl-SI" dirty="0" err="1"/>
              <a:t>living</a:t>
            </a:r>
            <a:r>
              <a:rPr lang="sl-SI" dirty="0"/>
              <a:t>, </a:t>
            </a:r>
            <a:r>
              <a:rPr lang="sl-SI" dirty="0" err="1"/>
              <a:t>cities</a:t>
            </a:r>
            <a:endParaRPr lang="sl-SI" dirty="0"/>
          </a:p>
          <a:p>
            <a:r>
              <a:rPr lang="sl-SI" dirty="0" err="1"/>
              <a:t>Health</a:t>
            </a:r>
            <a:r>
              <a:rPr lang="sl-SI" dirty="0"/>
              <a:t> – </a:t>
            </a:r>
            <a:r>
              <a:rPr lang="sl-SI" dirty="0" err="1"/>
              <a:t>digital</a:t>
            </a:r>
            <a:r>
              <a:rPr lang="sl-SI" dirty="0"/>
              <a:t> </a:t>
            </a:r>
            <a:r>
              <a:rPr lang="sl-SI" dirty="0" err="1"/>
              <a:t>health</a:t>
            </a:r>
            <a:r>
              <a:rPr lang="sl-SI" dirty="0"/>
              <a:t>, </a:t>
            </a:r>
            <a:r>
              <a:rPr lang="sl-SI" dirty="0" err="1"/>
              <a:t>cutting</a:t>
            </a:r>
            <a:r>
              <a:rPr lang="sl-SI" dirty="0"/>
              <a:t> </a:t>
            </a:r>
            <a:r>
              <a:rPr lang="sl-SI" dirty="0" err="1"/>
              <a:t>edge</a:t>
            </a:r>
            <a:r>
              <a:rPr lang="sl-SI" dirty="0"/>
              <a:t> </a:t>
            </a:r>
            <a:r>
              <a:rPr lang="sl-SI" dirty="0" err="1"/>
              <a:t>technologies</a:t>
            </a:r>
            <a:r>
              <a:rPr lang="sl-SI" dirty="0"/>
              <a:t>, </a:t>
            </a:r>
            <a:r>
              <a:rPr lang="sl-SI" dirty="0" err="1"/>
              <a:t>advanced</a:t>
            </a:r>
            <a:r>
              <a:rPr lang="sl-SI" dirty="0"/>
              <a:t> </a:t>
            </a:r>
            <a:r>
              <a:rPr lang="sl-SI" dirty="0" err="1"/>
              <a:t>medicinal</a:t>
            </a:r>
            <a:r>
              <a:rPr lang="sl-SI" dirty="0"/>
              <a:t> </a:t>
            </a:r>
            <a:r>
              <a:rPr lang="sl-SI" dirty="0" err="1"/>
              <a:t>therapies</a:t>
            </a:r>
            <a:r>
              <a:rPr lang="sl-SI" dirty="0"/>
              <a:t> and </a:t>
            </a:r>
            <a:r>
              <a:rPr lang="sl-SI" dirty="0" err="1"/>
              <a:t>innovative</a:t>
            </a:r>
            <a:r>
              <a:rPr lang="sl-SI" dirty="0"/>
              <a:t> </a:t>
            </a:r>
            <a:r>
              <a:rPr lang="sl-SI" dirty="0" err="1"/>
              <a:t>approaches</a:t>
            </a:r>
            <a:endParaRPr lang="sl-SI" dirty="0"/>
          </a:p>
          <a:p>
            <a:r>
              <a:rPr lang="sl-SI" dirty="0" err="1"/>
              <a:t>Green</a:t>
            </a:r>
            <a:r>
              <a:rPr lang="sl-SI" dirty="0"/>
              <a:t> – </a:t>
            </a:r>
            <a:r>
              <a:rPr lang="sl-SI" dirty="0" err="1"/>
              <a:t>manufacturing</a:t>
            </a:r>
            <a:r>
              <a:rPr lang="sl-SI" dirty="0"/>
              <a:t>, </a:t>
            </a:r>
            <a:r>
              <a:rPr lang="sl-SI" dirty="0" err="1"/>
              <a:t>living</a:t>
            </a:r>
            <a:r>
              <a:rPr lang="sl-SI" dirty="0"/>
              <a:t>, </a:t>
            </a:r>
            <a:r>
              <a:rPr lang="sl-SI" dirty="0" err="1"/>
              <a:t>new</a:t>
            </a:r>
            <a:r>
              <a:rPr lang="sl-SI" dirty="0"/>
              <a:t> </a:t>
            </a:r>
            <a:r>
              <a:rPr lang="sl-SI" dirty="0" err="1"/>
              <a:t>environmentally</a:t>
            </a:r>
            <a:r>
              <a:rPr lang="sl-SI" dirty="0"/>
              <a:t> </a:t>
            </a:r>
            <a:r>
              <a:rPr lang="sl-SI" dirty="0" err="1"/>
              <a:t>friendly</a:t>
            </a:r>
            <a:r>
              <a:rPr lang="sl-SI" dirty="0"/>
              <a:t> business </a:t>
            </a:r>
            <a:r>
              <a:rPr lang="sl-SI" dirty="0" err="1"/>
              <a:t>models</a:t>
            </a:r>
            <a:r>
              <a:rPr lang="sl-SI" dirty="0"/>
              <a:t>.</a:t>
            </a:r>
            <a:endParaRPr lang="en-US" dirty="0"/>
          </a:p>
          <a:p>
            <a:r>
              <a:rPr lang="en-US" dirty="0"/>
              <a:t>Creativity – support</a:t>
            </a:r>
            <a:r>
              <a:rPr lang="sl-SI" dirty="0" err="1"/>
              <a:t>ing</a:t>
            </a:r>
            <a:r>
              <a:rPr lang="en-US" dirty="0"/>
              <a:t> young talents, design thinking process</a:t>
            </a:r>
            <a:r>
              <a:rPr lang="sl-SI" dirty="0"/>
              <a:t>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1316739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41788" y="5852176"/>
            <a:ext cx="1594612" cy="735047"/>
          </a:xfrm>
          <a:prstGeom prst="rect">
            <a:avLst/>
          </a:prstGeom>
        </p:spPr>
      </p:pic>
      <p:pic>
        <p:nvPicPr>
          <p:cNvPr id="5" name="Immagine 4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31072" y="6316446"/>
            <a:ext cx="1260928" cy="541554"/>
          </a:xfrm>
          <a:prstGeom prst="rect">
            <a:avLst/>
          </a:prstGeom>
        </p:spPr>
      </p:pic>
      <p:pic>
        <p:nvPicPr>
          <p:cNvPr id="12" name="Picture 8">
            <a:extLst>
              <a:ext uri="{FF2B5EF4-FFF2-40B4-BE49-F238E27FC236}">
                <a16:creationId xmlns:a16="http://schemas.microsoft.com/office/drawing/2014/main" id="{01D59101-64D5-433A-B781-DEAA60AA8F0F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2988492" y="461511"/>
            <a:ext cx="6594167" cy="1113674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Naslov 1">
            <a:extLst>
              <a:ext uri="{FF2B5EF4-FFF2-40B4-BE49-F238E27FC236}">
                <a16:creationId xmlns:a16="http://schemas.microsoft.com/office/drawing/2014/main" id="{ACCAB813-1BE4-46C5-A74F-C8288E6E3F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816652"/>
            <a:ext cx="10515600" cy="1325563"/>
          </a:xfrm>
        </p:spPr>
        <p:txBody>
          <a:bodyPr/>
          <a:lstStyle/>
          <a:p>
            <a:r>
              <a:rPr lang="sl-SI" dirty="0"/>
              <a:t>TARGET GROUPS AND PARTNERS</a:t>
            </a:r>
            <a:endParaRPr lang="en-US" dirty="0"/>
          </a:p>
        </p:txBody>
      </p:sp>
      <p:sp>
        <p:nvSpPr>
          <p:cNvPr id="11" name="Označba mesta vsebine 2">
            <a:extLst>
              <a:ext uri="{FF2B5EF4-FFF2-40B4-BE49-F238E27FC236}">
                <a16:creationId xmlns:a16="http://schemas.microsoft.com/office/drawing/2014/main" id="{44FDB5CF-D52F-4269-9269-9171CE73EE37}"/>
              </a:ext>
            </a:extLst>
          </p:cNvPr>
          <p:cNvSpPr txBox="1">
            <a:spLocks/>
          </p:cNvSpPr>
          <p:nvPr/>
        </p:nvSpPr>
        <p:spPr>
          <a:xfrm>
            <a:off x="838200" y="3374350"/>
            <a:ext cx="10515600" cy="2166114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l-SI" dirty="0"/>
              <a:t>Start-</a:t>
            </a:r>
            <a:r>
              <a:rPr lang="sl-SI" dirty="0" err="1"/>
              <a:t>ups</a:t>
            </a:r>
            <a:endParaRPr lang="sl-SI" dirty="0"/>
          </a:p>
          <a:p>
            <a:r>
              <a:rPr lang="sl-SI" dirty="0" err="1"/>
              <a:t>SMEs</a:t>
            </a:r>
            <a:endParaRPr lang="sl-SI" dirty="0"/>
          </a:p>
          <a:p>
            <a:r>
              <a:rPr lang="sl-SI" dirty="0" err="1"/>
              <a:t>Policymakers</a:t>
            </a:r>
            <a:endParaRPr lang="sl-SI" dirty="0"/>
          </a:p>
          <a:p>
            <a:r>
              <a:rPr lang="sl-SI" dirty="0" err="1"/>
              <a:t>Research</a:t>
            </a:r>
            <a:r>
              <a:rPr lang="sl-SI" dirty="0"/>
              <a:t> </a:t>
            </a:r>
            <a:r>
              <a:rPr lang="sl-SI" dirty="0" err="1"/>
              <a:t>institutions</a:t>
            </a:r>
            <a:endParaRPr lang="sl-SI" dirty="0"/>
          </a:p>
          <a:p>
            <a:r>
              <a:rPr lang="sl-SI" dirty="0"/>
              <a:t>International </a:t>
            </a:r>
            <a:r>
              <a:rPr lang="sl-SI" dirty="0" err="1"/>
              <a:t>networks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5756690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41788" y="5852176"/>
            <a:ext cx="1594612" cy="735047"/>
          </a:xfrm>
          <a:prstGeom prst="rect">
            <a:avLst/>
          </a:prstGeom>
        </p:spPr>
      </p:pic>
      <p:pic>
        <p:nvPicPr>
          <p:cNvPr id="5" name="Immagine 4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31072" y="6316446"/>
            <a:ext cx="1260928" cy="541554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60E1DC92-372D-4352-A974-0BD6D3F749E3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11133" y="1120060"/>
            <a:ext cx="8297459" cy="4936986"/>
          </a:xfrm>
          <a:prstGeom prst="rect">
            <a:avLst/>
          </a:prstGeom>
        </p:spPr>
      </p:pic>
      <p:sp>
        <p:nvSpPr>
          <p:cNvPr id="11" name="Title 1">
            <a:extLst>
              <a:ext uri="{FF2B5EF4-FFF2-40B4-BE49-F238E27FC236}">
                <a16:creationId xmlns:a16="http://schemas.microsoft.com/office/drawing/2014/main" id="{88B0DAD8-83E5-4A00-9CF5-D2D8B7DEB7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11133" y="520773"/>
            <a:ext cx="10490454" cy="841683"/>
          </a:xfrm>
        </p:spPr>
        <p:txBody>
          <a:bodyPr vert="horz" lIns="91440" tIns="45720" rIns="91440" bIns="45720" rtlCol="0" anchor="ctr">
            <a:noAutofit/>
          </a:bodyPr>
          <a:lstStyle/>
          <a:p>
            <a:pPr defTabSz="914400">
              <a:lnSpc>
                <a:spcPct val="90000"/>
              </a:lnSpc>
            </a:pPr>
            <a:r>
              <a:rPr lang="en-US" sz="2800" kern="0" dirty="0">
                <a:solidFill>
                  <a:srgbClr val="0076C0"/>
                </a:solidFill>
                <a:latin typeface="+mj-lt"/>
              </a:rPr>
              <a:t>National communication startup platform</a:t>
            </a:r>
            <a:br>
              <a:rPr lang="en-US" sz="32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</a:br>
            <a:endParaRPr lang="en-US" sz="3200" kern="1200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89303806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41788" y="5852176"/>
            <a:ext cx="1594612" cy="735047"/>
          </a:xfrm>
          <a:prstGeom prst="rect">
            <a:avLst/>
          </a:prstGeom>
        </p:spPr>
      </p:pic>
      <p:pic>
        <p:nvPicPr>
          <p:cNvPr id="5" name="Immagine 4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31072" y="6316446"/>
            <a:ext cx="1260928" cy="541554"/>
          </a:xfrm>
          <a:prstGeom prst="rect">
            <a:avLst/>
          </a:prstGeom>
        </p:spPr>
      </p:pic>
      <p:sp>
        <p:nvSpPr>
          <p:cNvPr id="11" name="Title 1">
            <a:extLst>
              <a:ext uri="{FF2B5EF4-FFF2-40B4-BE49-F238E27FC236}">
                <a16:creationId xmlns:a16="http://schemas.microsoft.com/office/drawing/2014/main" id="{88B0DAD8-83E5-4A00-9CF5-D2D8B7DEB7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11133" y="520773"/>
            <a:ext cx="10490454" cy="841683"/>
          </a:xfrm>
        </p:spPr>
        <p:txBody>
          <a:bodyPr vert="horz" lIns="91440" tIns="45720" rIns="91440" bIns="45720" rtlCol="0" anchor="ctr">
            <a:noAutofit/>
          </a:bodyPr>
          <a:lstStyle/>
          <a:p>
            <a:pPr defTabSz="914400">
              <a:lnSpc>
                <a:spcPct val="90000"/>
              </a:lnSpc>
            </a:pPr>
            <a:r>
              <a:rPr lang="sl-SI" sz="2800" kern="0" dirty="0" err="1">
                <a:solidFill>
                  <a:srgbClr val="0076C0"/>
                </a:solidFill>
                <a:latin typeface="+mj-lt"/>
              </a:rPr>
              <a:t>Startup</a:t>
            </a:r>
            <a:r>
              <a:rPr lang="sl-SI" sz="2800" kern="0" dirty="0">
                <a:solidFill>
                  <a:srgbClr val="0076C0"/>
                </a:solidFill>
              </a:rPr>
              <a:t> map</a:t>
            </a:r>
            <a:br>
              <a:rPr lang="en-US" sz="32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</a:br>
            <a:endParaRPr lang="en-US" sz="3200" kern="1200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8" name="Picture 7" descr="A screenshot of a social media post&#10;&#10;Description generated with very high confidence">
            <a:extLst>
              <a:ext uri="{FF2B5EF4-FFF2-40B4-BE49-F238E27FC236}">
                <a16:creationId xmlns:a16="http://schemas.microsoft.com/office/drawing/2014/main" id="{FD9E002C-6AEF-4C42-98E6-E766FCF7FD11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25493" y="1102266"/>
            <a:ext cx="6517724" cy="52141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689086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41788" y="5852176"/>
            <a:ext cx="1594612" cy="735047"/>
          </a:xfrm>
          <a:prstGeom prst="rect">
            <a:avLst/>
          </a:prstGeom>
        </p:spPr>
      </p:pic>
      <p:pic>
        <p:nvPicPr>
          <p:cNvPr id="5" name="Immagine 4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31072" y="6316446"/>
            <a:ext cx="1260928" cy="541554"/>
          </a:xfrm>
          <a:prstGeom prst="rect">
            <a:avLst/>
          </a:prstGeom>
        </p:spPr>
      </p:pic>
      <p:sp>
        <p:nvSpPr>
          <p:cNvPr id="11" name="Title 1">
            <a:extLst>
              <a:ext uri="{FF2B5EF4-FFF2-40B4-BE49-F238E27FC236}">
                <a16:creationId xmlns:a16="http://schemas.microsoft.com/office/drawing/2014/main" id="{88B0DAD8-83E5-4A00-9CF5-D2D8B7DEB7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11133" y="520773"/>
            <a:ext cx="10490454" cy="841683"/>
          </a:xfr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sl-SI" sz="2800" kern="0" dirty="0" err="1">
                <a:solidFill>
                  <a:srgbClr val="0076C0"/>
                </a:solidFill>
                <a:latin typeface="+mj-lt"/>
              </a:rPr>
              <a:t>About</a:t>
            </a:r>
            <a:r>
              <a:rPr lang="sl-SI" sz="2800" kern="0" dirty="0">
                <a:solidFill>
                  <a:srgbClr val="0076C0"/>
                </a:solidFill>
              </a:rPr>
              <a:t> START:UP </a:t>
            </a:r>
            <a:r>
              <a:rPr lang="sl-SI" sz="2800" kern="0" dirty="0" err="1">
                <a:solidFill>
                  <a:srgbClr val="0076C0"/>
                </a:solidFill>
              </a:rPr>
              <a:t>initiative</a:t>
            </a:r>
            <a:br>
              <a:rPr lang="en-US" sz="32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</a:br>
            <a:endParaRPr lang="en-US" sz="3200" kern="1200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6" name="Picture 5" descr="A close up of a sign&#10;&#10;Description generated with very high confidence">
            <a:hlinkClick r:id="rId4"/>
            <a:extLst>
              <a:ext uri="{FF2B5EF4-FFF2-40B4-BE49-F238E27FC236}">
                <a16:creationId xmlns:a16="http://schemas.microsoft.com/office/drawing/2014/main" id="{B036A386-DC4C-484B-B5A7-2463434CDE5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125915" y="1091282"/>
            <a:ext cx="5844349" cy="5128417"/>
          </a:xfrm>
          <a:prstGeom prst="rect">
            <a:avLst/>
          </a:prstGeom>
        </p:spPr>
      </p:pic>
      <p:pic>
        <p:nvPicPr>
          <p:cNvPr id="7" name="Picture 6">
            <a:hlinkClick r:id="rId4"/>
            <a:extLst>
              <a:ext uri="{FF2B5EF4-FFF2-40B4-BE49-F238E27FC236}">
                <a16:creationId xmlns:a16="http://schemas.microsoft.com/office/drawing/2014/main" id="{54E78C5A-DAF0-463B-B1A7-11BA2131211D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0330"/>
          <a:stretch/>
        </p:blipFill>
        <p:spPr>
          <a:xfrm>
            <a:off x="1011133" y="1275147"/>
            <a:ext cx="1944270" cy="49445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51085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41788" y="5852176"/>
            <a:ext cx="1594612" cy="735047"/>
          </a:xfrm>
          <a:prstGeom prst="rect">
            <a:avLst/>
          </a:prstGeom>
        </p:spPr>
      </p:pic>
      <p:pic>
        <p:nvPicPr>
          <p:cNvPr id="5" name="Immagine 4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31072" y="6316446"/>
            <a:ext cx="1260928" cy="541554"/>
          </a:xfrm>
          <a:prstGeom prst="rect">
            <a:avLst/>
          </a:prstGeom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D7EA6B2F-A579-4CD5-97C5-BE0388E5618B}"/>
              </a:ext>
            </a:extLst>
          </p:cNvPr>
          <p:cNvSpPr txBox="1">
            <a:spLocks/>
          </p:cNvSpPr>
          <p:nvPr/>
        </p:nvSpPr>
        <p:spPr>
          <a:xfrm>
            <a:off x="324559" y="139385"/>
            <a:ext cx="8676570" cy="100813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sl-SI" sz="2800" kern="0" dirty="0" err="1">
                <a:solidFill>
                  <a:srgbClr val="0076C0"/>
                </a:solidFill>
              </a:rPr>
              <a:t>Key</a:t>
            </a:r>
            <a:r>
              <a:rPr lang="sl-SI" sz="2800" kern="0" dirty="0">
                <a:solidFill>
                  <a:srgbClr val="0076C0"/>
                </a:solidFill>
              </a:rPr>
              <a:t> partner in </a:t>
            </a:r>
            <a:r>
              <a:rPr lang="sl-SI" sz="2800" kern="0" dirty="0" err="1">
                <a:solidFill>
                  <a:srgbClr val="0076C0"/>
                </a:solidFill>
              </a:rPr>
              <a:t>public</a:t>
            </a:r>
            <a:r>
              <a:rPr lang="sl-SI" sz="2800" kern="0" dirty="0">
                <a:solidFill>
                  <a:srgbClr val="0076C0"/>
                </a:solidFill>
              </a:rPr>
              <a:t> </a:t>
            </a:r>
            <a:r>
              <a:rPr lang="sl-SI" sz="2800" kern="0" dirty="0" err="1">
                <a:solidFill>
                  <a:srgbClr val="0076C0"/>
                </a:solidFill>
              </a:rPr>
              <a:t>programes</a:t>
            </a:r>
            <a:r>
              <a:rPr lang="sl-SI" sz="2800" kern="0" dirty="0">
                <a:solidFill>
                  <a:srgbClr val="0076C0"/>
                </a:solidFill>
              </a:rPr>
              <a:t> </a:t>
            </a:r>
            <a:r>
              <a:rPr lang="sl-SI" sz="2800" kern="0" dirty="0" err="1">
                <a:solidFill>
                  <a:srgbClr val="0076C0"/>
                </a:solidFill>
              </a:rPr>
              <a:t>for</a:t>
            </a:r>
            <a:r>
              <a:rPr lang="sl-SI" sz="2800" kern="0" dirty="0">
                <a:solidFill>
                  <a:srgbClr val="0076C0"/>
                </a:solidFill>
              </a:rPr>
              <a:t> </a:t>
            </a:r>
            <a:r>
              <a:rPr lang="sl-SI" sz="2800" kern="0" dirty="0" err="1">
                <a:solidFill>
                  <a:srgbClr val="0076C0"/>
                </a:solidFill>
              </a:rPr>
              <a:t>startups</a:t>
            </a:r>
            <a:r>
              <a:rPr lang="sl-SI" sz="2800" kern="0" dirty="0">
                <a:solidFill>
                  <a:srgbClr val="0076C0"/>
                </a:solidFill>
              </a:rPr>
              <a:t> – </a:t>
            </a:r>
            <a:br>
              <a:rPr lang="sl-SI" sz="2800" kern="0" dirty="0">
                <a:solidFill>
                  <a:srgbClr val="0076C0"/>
                </a:solidFill>
              </a:rPr>
            </a:br>
            <a:r>
              <a:rPr lang="sl-SI" sz="2800" kern="0" dirty="0" err="1">
                <a:solidFill>
                  <a:srgbClr val="0076C0"/>
                </a:solidFill>
              </a:rPr>
              <a:t>grant</a:t>
            </a:r>
            <a:r>
              <a:rPr lang="sl-SI" sz="2800" kern="0" dirty="0">
                <a:solidFill>
                  <a:srgbClr val="0076C0"/>
                </a:solidFill>
              </a:rPr>
              <a:t> P2 </a:t>
            </a:r>
            <a:r>
              <a:rPr lang="sl-SI" sz="2800" kern="0" dirty="0" err="1">
                <a:solidFill>
                  <a:srgbClr val="0076C0"/>
                </a:solidFill>
              </a:rPr>
              <a:t>and</a:t>
            </a:r>
            <a:r>
              <a:rPr lang="sl-SI" sz="2800" kern="0" dirty="0">
                <a:solidFill>
                  <a:srgbClr val="0076C0"/>
                </a:solidFill>
              </a:rPr>
              <a:t> </a:t>
            </a:r>
            <a:r>
              <a:rPr lang="sl-SI" sz="2800" kern="0" dirty="0" err="1">
                <a:solidFill>
                  <a:srgbClr val="0076C0"/>
                </a:solidFill>
              </a:rPr>
              <a:t>seed</a:t>
            </a:r>
            <a:r>
              <a:rPr lang="sl-SI" sz="2800" kern="0" dirty="0">
                <a:solidFill>
                  <a:srgbClr val="0076C0"/>
                </a:solidFill>
              </a:rPr>
              <a:t> </a:t>
            </a:r>
            <a:r>
              <a:rPr lang="sl-SI" sz="2800" kern="0" dirty="0" err="1">
                <a:solidFill>
                  <a:srgbClr val="0076C0"/>
                </a:solidFill>
              </a:rPr>
              <a:t>capital</a:t>
            </a:r>
            <a:r>
              <a:rPr lang="sl-SI" sz="2800" kern="0" dirty="0">
                <a:solidFill>
                  <a:srgbClr val="0076C0"/>
                </a:solidFill>
              </a:rPr>
              <a:t> SK75 in SK 200 </a:t>
            </a:r>
            <a:endParaRPr lang="en-US" sz="2800" kern="0" dirty="0">
              <a:solidFill>
                <a:srgbClr val="0076C0"/>
              </a:solidFill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FE2EAC4F-BAB2-40E5-802E-FB6A29D68234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52291"/>
          <a:stretch/>
        </p:blipFill>
        <p:spPr>
          <a:xfrm>
            <a:off x="266923" y="1147517"/>
            <a:ext cx="8107918" cy="2619035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6FA0400E-2E7B-4B64-96FE-DDA413BEF674}"/>
              </a:ext>
            </a:extLst>
          </p:cNvPr>
          <p:cNvSpPr/>
          <p:nvPr/>
        </p:nvSpPr>
        <p:spPr>
          <a:xfrm>
            <a:off x="324559" y="3834955"/>
            <a:ext cx="2592360" cy="2736380"/>
          </a:xfrm>
          <a:prstGeom prst="rect">
            <a:avLst/>
          </a:prstGeom>
          <a:solidFill>
            <a:srgbClr val="00853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bg1"/>
                </a:solidFill>
                <a:ea typeface="PT Sans" charset="-52"/>
                <a:cs typeface="Calibri"/>
              </a:rPr>
              <a:t>P2</a:t>
            </a:r>
          </a:p>
          <a:p>
            <a:pPr algn="ctr"/>
            <a:endParaRPr lang="en-US" b="1" dirty="0">
              <a:solidFill>
                <a:schemeClr val="bg1"/>
              </a:solidFill>
              <a:ea typeface="PT Sans" charset="-52"/>
              <a:cs typeface="Calibri"/>
            </a:endParaRPr>
          </a:p>
          <a:p>
            <a:pPr algn="ctr"/>
            <a:r>
              <a:rPr lang="en-US" b="1" dirty="0">
                <a:solidFill>
                  <a:schemeClr val="bg1"/>
                </a:solidFill>
                <a:ea typeface="PT Sans" charset="-52"/>
                <a:cs typeface="Calibri"/>
              </a:rPr>
              <a:t>+120 </a:t>
            </a:r>
            <a:r>
              <a:rPr lang="sl-SI" b="1" dirty="0" err="1">
                <a:solidFill>
                  <a:schemeClr val="bg1"/>
                </a:solidFill>
                <a:ea typeface="PT Sans" charset="-52"/>
                <a:cs typeface="Calibri"/>
              </a:rPr>
              <a:t>supported</a:t>
            </a:r>
            <a:r>
              <a:rPr lang="sl-SI" b="1" dirty="0">
                <a:solidFill>
                  <a:schemeClr val="bg1"/>
                </a:solidFill>
                <a:ea typeface="PT Sans" charset="-52"/>
                <a:cs typeface="Calibri"/>
              </a:rPr>
              <a:t> </a:t>
            </a:r>
            <a:r>
              <a:rPr lang="sl-SI" b="1" dirty="0" err="1">
                <a:solidFill>
                  <a:schemeClr val="bg1"/>
                </a:solidFill>
                <a:ea typeface="PT Sans" charset="-52"/>
                <a:cs typeface="Calibri"/>
              </a:rPr>
              <a:t>startups</a:t>
            </a:r>
            <a:endParaRPr lang="en-US" b="1" dirty="0">
              <a:solidFill>
                <a:schemeClr val="bg1"/>
              </a:solidFill>
              <a:ea typeface="PT Sans" charset="-52"/>
              <a:cs typeface="Calibri"/>
            </a:endParaRPr>
          </a:p>
          <a:p>
            <a:pPr algn="ctr"/>
            <a:endParaRPr lang="en-US" b="1" dirty="0">
              <a:solidFill>
                <a:schemeClr val="bg1"/>
              </a:solidFill>
              <a:ea typeface="PT Sans" charset="-52"/>
              <a:cs typeface="Calibri"/>
            </a:endParaRPr>
          </a:p>
          <a:p>
            <a:pPr algn="ctr"/>
            <a:r>
              <a:rPr lang="en-US" b="1" dirty="0">
                <a:solidFill>
                  <a:schemeClr val="bg1"/>
                </a:solidFill>
                <a:ea typeface="PT Sans" charset="-52"/>
                <a:cs typeface="Calibri"/>
              </a:rPr>
              <a:t>62 </a:t>
            </a:r>
            <a:r>
              <a:rPr lang="sl-SI" b="1" dirty="0">
                <a:solidFill>
                  <a:schemeClr val="bg1"/>
                </a:solidFill>
                <a:ea typeface="PT Sans" charset="-52"/>
                <a:cs typeface="Calibri"/>
              </a:rPr>
              <a:t>finalist </a:t>
            </a:r>
            <a:r>
              <a:rPr lang="sl-SI" b="1" dirty="0" err="1">
                <a:solidFill>
                  <a:schemeClr val="bg1"/>
                </a:solidFill>
                <a:ea typeface="PT Sans" charset="-52"/>
                <a:cs typeface="Calibri"/>
              </a:rPr>
              <a:t>for</a:t>
            </a:r>
            <a:r>
              <a:rPr lang="sl-SI" b="1" dirty="0">
                <a:solidFill>
                  <a:schemeClr val="bg1"/>
                </a:solidFill>
                <a:ea typeface="PT Sans" charset="-52"/>
                <a:cs typeface="Calibri"/>
              </a:rPr>
              <a:t> </a:t>
            </a:r>
            <a:r>
              <a:rPr lang="sl-SI" b="1" dirty="0" err="1">
                <a:solidFill>
                  <a:schemeClr val="bg1"/>
                </a:solidFill>
                <a:ea typeface="PT Sans" charset="-52"/>
                <a:cs typeface="Calibri"/>
              </a:rPr>
              <a:t>award</a:t>
            </a:r>
            <a:r>
              <a:rPr lang="sl-SI" b="1" dirty="0">
                <a:solidFill>
                  <a:schemeClr val="bg1"/>
                </a:solidFill>
                <a:ea typeface="PT Sans" charset="-52"/>
                <a:cs typeface="Calibri"/>
              </a:rPr>
              <a:t> </a:t>
            </a:r>
            <a:r>
              <a:rPr lang="sl-SI" b="1" dirty="0" err="1">
                <a:solidFill>
                  <a:schemeClr val="bg1"/>
                </a:solidFill>
                <a:ea typeface="PT Sans" charset="-52"/>
                <a:cs typeface="Calibri"/>
              </a:rPr>
              <a:t>Start:up</a:t>
            </a:r>
            <a:r>
              <a:rPr lang="sl-SI" b="1" dirty="0">
                <a:solidFill>
                  <a:schemeClr val="bg1"/>
                </a:solidFill>
                <a:ea typeface="PT Sans" charset="-52"/>
                <a:cs typeface="Calibri"/>
              </a:rPr>
              <a:t> </a:t>
            </a:r>
            <a:r>
              <a:rPr lang="sl-SI" b="1" dirty="0" err="1">
                <a:solidFill>
                  <a:schemeClr val="bg1"/>
                </a:solidFill>
                <a:ea typeface="PT Sans" charset="-52"/>
                <a:cs typeface="Calibri"/>
              </a:rPr>
              <a:t>of</a:t>
            </a:r>
            <a:r>
              <a:rPr lang="sl-SI" b="1" dirty="0">
                <a:solidFill>
                  <a:schemeClr val="bg1"/>
                </a:solidFill>
                <a:ea typeface="PT Sans" charset="-52"/>
                <a:cs typeface="Calibri"/>
              </a:rPr>
              <a:t> </a:t>
            </a:r>
            <a:r>
              <a:rPr lang="sl-SI" b="1" dirty="0" err="1">
                <a:solidFill>
                  <a:schemeClr val="bg1"/>
                </a:solidFill>
                <a:ea typeface="PT Sans" charset="-52"/>
                <a:cs typeface="Calibri"/>
              </a:rPr>
              <a:t>the</a:t>
            </a:r>
            <a:r>
              <a:rPr lang="sl-SI" b="1" dirty="0">
                <a:solidFill>
                  <a:schemeClr val="bg1"/>
                </a:solidFill>
                <a:ea typeface="PT Sans" charset="-52"/>
                <a:cs typeface="Calibri"/>
              </a:rPr>
              <a:t> </a:t>
            </a:r>
            <a:r>
              <a:rPr lang="sl-SI" b="1" dirty="0" err="1">
                <a:solidFill>
                  <a:schemeClr val="bg1"/>
                </a:solidFill>
                <a:ea typeface="PT Sans" charset="-52"/>
                <a:cs typeface="Calibri"/>
              </a:rPr>
              <a:t>year</a:t>
            </a:r>
            <a:endParaRPr lang="en-US" b="1" dirty="0">
              <a:solidFill>
                <a:schemeClr val="bg1"/>
              </a:solidFill>
              <a:ea typeface="PT Sans" charset="-52"/>
              <a:cs typeface="Calibri"/>
            </a:endParaRPr>
          </a:p>
          <a:p>
            <a:pPr algn="ctr"/>
            <a:endParaRPr lang="en-US" b="1" dirty="0">
              <a:solidFill>
                <a:schemeClr val="bg1"/>
              </a:solidFill>
              <a:ea typeface="PT Sans" charset="-52"/>
              <a:cs typeface="Calibri"/>
            </a:endParaRPr>
          </a:p>
          <a:p>
            <a:pPr algn="ctr"/>
            <a:r>
              <a:rPr lang="en-US" b="1" dirty="0">
                <a:solidFill>
                  <a:schemeClr val="bg1"/>
                </a:solidFill>
                <a:ea typeface="PT Sans" charset="-52"/>
                <a:cs typeface="Calibri"/>
              </a:rPr>
              <a:t>6 </a:t>
            </a:r>
            <a:r>
              <a:rPr lang="en-US" b="1" dirty="0" err="1">
                <a:solidFill>
                  <a:schemeClr val="bg1"/>
                </a:solidFill>
                <a:ea typeface="PT Sans" charset="-52"/>
                <a:cs typeface="Calibri"/>
              </a:rPr>
              <a:t>mio</a:t>
            </a:r>
            <a:r>
              <a:rPr lang="en-US" b="1" dirty="0">
                <a:solidFill>
                  <a:schemeClr val="bg1"/>
                </a:solidFill>
                <a:ea typeface="PT Sans" charset="-52"/>
                <a:cs typeface="Calibri"/>
              </a:rPr>
              <a:t> € </a:t>
            </a:r>
            <a:r>
              <a:rPr lang="sl-SI" b="1" dirty="0" err="1">
                <a:solidFill>
                  <a:schemeClr val="bg1"/>
                </a:solidFill>
                <a:ea typeface="PT Sans" charset="-52"/>
                <a:cs typeface="Calibri"/>
              </a:rPr>
              <a:t>startup</a:t>
            </a:r>
            <a:r>
              <a:rPr lang="sl-SI" b="1" dirty="0">
                <a:solidFill>
                  <a:schemeClr val="bg1"/>
                </a:solidFill>
                <a:ea typeface="PT Sans" charset="-52"/>
                <a:cs typeface="Calibri"/>
              </a:rPr>
              <a:t> </a:t>
            </a:r>
            <a:r>
              <a:rPr lang="sl-SI" b="1" dirty="0" err="1">
                <a:solidFill>
                  <a:schemeClr val="bg1"/>
                </a:solidFill>
                <a:ea typeface="PT Sans" charset="-52"/>
                <a:cs typeface="Calibri"/>
              </a:rPr>
              <a:t>grants</a:t>
            </a:r>
            <a:endParaRPr lang="en-US" b="1" dirty="0">
              <a:solidFill>
                <a:schemeClr val="bg1"/>
              </a:solidFill>
              <a:ea typeface="PT Sans" charset="-52"/>
              <a:cs typeface="Calibri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C976EF7E-F1F8-4837-AE73-DFEBAA470320}"/>
              </a:ext>
            </a:extLst>
          </p:cNvPr>
          <p:cNvSpPr/>
          <p:nvPr/>
        </p:nvSpPr>
        <p:spPr>
          <a:xfrm>
            <a:off x="3059790" y="3849827"/>
            <a:ext cx="2592360" cy="2736380"/>
          </a:xfrm>
          <a:prstGeom prst="rect">
            <a:avLst/>
          </a:prstGeom>
          <a:solidFill>
            <a:srgbClr val="00853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bg1"/>
                </a:solidFill>
                <a:ea typeface="PT Sans" charset="-52"/>
                <a:cs typeface="Calibri"/>
              </a:rPr>
              <a:t>SK75</a:t>
            </a:r>
          </a:p>
          <a:p>
            <a:pPr marL="285750" indent="-285750" algn="ctr">
              <a:buFont typeface="Wingdings" charset="2"/>
              <a:buChar char="§"/>
            </a:pPr>
            <a:endParaRPr lang="en-US" b="1" dirty="0">
              <a:solidFill>
                <a:schemeClr val="bg1"/>
              </a:solidFill>
              <a:ea typeface="PT Sans" charset="-52"/>
              <a:cs typeface="Calibri"/>
            </a:endParaRPr>
          </a:p>
          <a:p>
            <a:pPr algn="ctr"/>
            <a:r>
              <a:rPr lang="sl-SI" b="1" dirty="0">
                <a:solidFill>
                  <a:schemeClr val="bg1"/>
                </a:solidFill>
                <a:ea typeface="PT Sans" charset="-52"/>
                <a:cs typeface="Calibri"/>
              </a:rPr>
              <a:t>67</a:t>
            </a:r>
            <a:r>
              <a:rPr lang="en-US" b="1" dirty="0">
                <a:solidFill>
                  <a:schemeClr val="bg1"/>
                </a:solidFill>
                <a:ea typeface="PT Sans" charset="-52"/>
                <a:cs typeface="Calibri"/>
              </a:rPr>
              <a:t> </a:t>
            </a:r>
            <a:r>
              <a:rPr lang="sl-SI" b="1" dirty="0" err="1">
                <a:solidFill>
                  <a:schemeClr val="bg1"/>
                </a:solidFill>
                <a:ea typeface="PT Sans" charset="-52"/>
                <a:cs typeface="Calibri"/>
              </a:rPr>
              <a:t>invested</a:t>
            </a:r>
            <a:r>
              <a:rPr lang="sl-SI" b="1" dirty="0">
                <a:solidFill>
                  <a:schemeClr val="bg1"/>
                </a:solidFill>
                <a:ea typeface="PT Sans" charset="-52"/>
                <a:cs typeface="Calibri"/>
              </a:rPr>
              <a:t> </a:t>
            </a:r>
            <a:r>
              <a:rPr lang="sl-SI" b="1" dirty="0" err="1">
                <a:solidFill>
                  <a:schemeClr val="bg1"/>
                </a:solidFill>
                <a:ea typeface="PT Sans" charset="-52"/>
                <a:cs typeface="Calibri"/>
              </a:rPr>
              <a:t>companies</a:t>
            </a:r>
            <a:endParaRPr lang="en-US" b="1" dirty="0">
              <a:solidFill>
                <a:schemeClr val="bg1"/>
              </a:solidFill>
              <a:ea typeface="PT Sans" charset="-52"/>
              <a:cs typeface="Calibri"/>
            </a:endParaRPr>
          </a:p>
          <a:p>
            <a:pPr marL="285750" indent="-285750" algn="ctr">
              <a:buFont typeface="Wingdings" charset="2"/>
              <a:buChar char="§"/>
            </a:pPr>
            <a:endParaRPr lang="en-US" b="1" dirty="0">
              <a:solidFill>
                <a:schemeClr val="bg1"/>
              </a:solidFill>
              <a:ea typeface="PT Sans" charset="-52"/>
              <a:cs typeface="Calibri"/>
            </a:endParaRPr>
          </a:p>
          <a:p>
            <a:pPr algn="ctr"/>
            <a:r>
              <a:rPr lang="sl-SI" b="1" dirty="0">
                <a:solidFill>
                  <a:schemeClr val="bg1"/>
                </a:solidFill>
                <a:ea typeface="PT Sans" charset="-52"/>
                <a:cs typeface="Calibri"/>
              </a:rPr>
              <a:t>5</a:t>
            </a:r>
            <a:r>
              <a:rPr lang="en-US" b="1" dirty="0">
                <a:solidFill>
                  <a:schemeClr val="bg1"/>
                </a:solidFill>
                <a:ea typeface="PT Sans" charset="-52"/>
                <a:cs typeface="Calibri"/>
              </a:rPr>
              <a:t> </a:t>
            </a:r>
            <a:r>
              <a:rPr lang="en-US" b="1" dirty="0" err="1">
                <a:solidFill>
                  <a:schemeClr val="bg1"/>
                </a:solidFill>
                <a:ea typeface="PT Sans" charset="-52"/>
                <a:cs typeface="Calibri"/>
              </a:rPr>
              <a:t>mio</a:t>
            </a:r>
            <a:r>
              <a:rPr lang="en-US" b="1" dirty="0">
                <a:solidFill>
                  <a:schemeClr val="bg1"/>
                </a:solidFill>
                <a:ea typeface="PT Sans" charset="-52"/>
                <a:cs typeface="Calibri"/>
              </a:rPr>
              <a:t> € </a:t>
            </a:r>
            <a:r>
              <a:rPr lang="sl-SI" b="1" dirty="0" err="1">
                <a:solidFill>
                  <a:schemeClr val="bg1"/>
                </a:solidFill>
                <a:ea typeface="PT Sans" charset="-52"/>
                <a:cs typeface="Calibri"/>
              </a:rPr>
              <a:t>invested</a:t>
            </a:r>
            <a:r>
              <a:rPr lang="sl-SI" b="1" dirty="0">
                <a:solidFill>
                  <a:schemeClr val="bg1"/>
                </a:solidFill>
                <a:ea typeface="PT Sans" charset="-52"/>
                <a:cs typeface="Calibri"/>
              </a:rPr>
              <a:t> </a:t>
            </a:r>
            <a:r>
              <a:rPr lang="sl-SI" b="1" dirty="0" err="1">
                <a:solidFill>
                  <a:schemeClr val="bg1"/>
                </a:solidFill>
                <a:ea typeface="PT Sans" charset="-52"/>
                <a:cs typeface="Calibri"/>
              </a:rPr>
              <a:t>capital</a:t>
            </a:r>
            <a:r>
              <a:rPr lang="sl-SI" b="1" dirty="0">
                <a:solidFill>
                  <a:schemeClr val="bg1"/>
                </a:solidFill>
                <a:ea typeface="PT Sans" charset="-52"/>
                <a:cs typeface="Calibri"/>
              </a:rPr>
              <a:t> </a:t>
            </a:r>
            <a:r>
              <a:rPr lang="sl-SI" b="1" dirty="0" err="1">
                <a:solidFill>
                  <a:schemeClr val="bg1"/>
                </a:solidFill>
                <a:ea typeface="PT Sans" charset="-52"/>
                <a:cs typeface="Calibri"/>
              </a:rPr>
              <a:t>by</a:t>
            </a:r>
            <a:r>
              <a:rPr lang="sl-SI" b="1" dirty="0">
                <a:solidFill>
                  <a:schemeClr val="bg1"/>
                </a:solidFill>
                <a:ea typeface="PT Sans" charset="-52"/>
                <a:cs typeface="Calibri"/>
              </a:rPr>
              <a:t> SP</a:t>
            </a:r>
            <a:r>
              <a:rPr lang="en-US" b="1" dirty="0">
                <a:solidFill>
                  <a:schemeClr val="bg1"/>
                </a:solidFill>
                <a:ea typeface="PT Sans" charset="-52"/>
                <a:cs typeface="Calibri"/>
              </a:rPr>
              <a:t>S</a:t>
            </a:r>
          </a:p>
          <a:p>
            <a:pPr marL="285750" indent="-285750" algn="ctr">
              <a:buFont typeface="Wingdings" charset="2"/>
              <a:buChar char="§"/>
            </a:pPr>
            <a:endParaRPr lang="en-US" b="1" dirty="0">
              <a:solidFill>
                <a:schemeClr val="bg1"/>
              </a:solidFill>
              <a:ea typeface="PT Sans" charset="-52"/>
              <a:cs typeface="Calibri"/>
            </a:endParaRPr>
          </a:p>
          <a:p>
            <a:pPr algn="ctr"/>
            <a:r>
              <a:rPr lang="en-US" b="1" dirty="0">
                <a:solidFill>
                  <a:schemeClr val="bg1"/>
                </a:solidFill>
                <a:ea typeface="PT Sans" charset="-52"/>
                <a:cs typeface="Calibri"/>
              </a:rPr>
              <a:t>+2 </a:t>
            </a:r>
            <a:r>
              <a:rPr lang="en-US" b="1" dirty="0" err="1">
                <a:solidFill>
                  <a:schemeClr val="bg1"/>
                </a:solidFill>
                <a:ea typeface="PT Sans" charset="-52"/>
                <a:cs typeface="Calibri"/>
              </a:rPr>
              <a:t>mio</a:t>
            </a:r>
            <a:r>
              <a:rPr lang="en-US" b="1" dirty="0">
                <a:solidFill>
                  <a:schemeClr val="bg1"/>
                </a:solidFill>
                <a:ea typeface="PT Sans" charset="-52"/>
                <a:cs typeface="Calibri"/>
              </a:rPr>
              <a:t> € </a:t>
            </a:r>
            <a:r>
              <a:rPr lang="sl-SI" b="1" dirty="0" err="1">
                <a:solidFill>
                  <a:schemeClr val="bg1"/>
                </a:solidFill>
                <a:ea typeface="PT Sans" charset="-52"/>
                <a:cs typeface="Calibri"/>
              </a:rPr>
              <a:t>obtained</a:t>
            </a:r>
            <a:r>
              <a:rPr lang="sl-SI" b="1" dirty="0">
                <a:solidFill>
                  <a:schemeClr val="bg1"/>
                </a:solidFill>
                <a:ea typeface="PT Sans" charset="-52"/>
                <a:cs typeface="Calibri"/>
              </a:rPr>
              <a:t> </a:t>
            </a:r>
            <a:r>
              <a:rPr lang="sl-SI" b="1" dirty="0" err="1">
                <a:solidFill>
                  <a:schemeClr val="bg1"/>
                </a:solidFill>
                <a:ea typeface="PT Sans" charset="-52"/>
                <a:cs typeface="Calibri"/>
              </a:rPr>
              <a:t>private</a:t>
            </a:r>
            <a:r>
              <a:rPr lang="sl-SI" b="1" dirty="0">
                <a:solidFill>
                  <a:schemeClr val="bg1"/>
                </a:solidFill>
                <a:ea typeface="PT Sans" charset="-52"/>
                <a:cs typeface="Calibri"/>
              </a:rPr>
              <a:t> </a:t>
            </a:r>
            <a:r>
              <a:rPr lang="sl-SI" b="1" dirty="0" err="1">
                <a:solidFill>
                  <a:schemeClr val="bg1"/>
                </a:solidFill>
                <a:ea typeface="PT Sans" charset="-52"/>
                <a:cs typeface="Calibri"/>
              </a:rPr>
              <a:t>capital</a:t>
            </a:r>
            <a:endParaRPr lang="en-US" b="1" dirty="0">
              <a:solidFill>
                <a:schemeClr val="bg1"/>
              </a:solidFill>
              <a:ea typeface="PT Sans" charset="-52"/>
              <a:cs typeface="Calibri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E7CD0DD3-F9FB-473C-B221-D811736F2E25}"/>
              </a:ext>
            </a:extLst>
          </p:cNvPr>
          <p:cNvSpPr/>
          <p:nvPr/>
        </p:nvSpPr>
        <p:spPr>
          <a:xfrm>
            <a:off x="5782481" y="3834955"/>
            <a:ext cx="2592360" cy="2736380"/>
          </a:xfrm>
          <a:prstGeom prst="rect">
            <a:avLst/>
          </a:prstGeom>
          <a:solidFill>
            <a:srgbClr val="00853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bg1"/>
                </a:solidFill>
                <a:ea typeface="PT Sans" charset="-52"/>
                <a:cs typeface="Calibri"/>
              </a:rPr>
              <a:t>SK200</a:t>
            </a:r>
          </a:p>
          <a:p>
            <a:pPr algn="ctr"/>
            <a:endParaRPr lang="en-US" b="1" dirty="0">
              <a:solidFill>
                <a:schemeClr val="bg1"/>
              </a:solidFill>
              <a:ea typeface="PT Sans" charset="-52"/>
              <a:cs typeface="Calibri"/>
            </a:endParaRPr>
          </a:p>
          <a:p>
            <a:pPr algn="ctr"/>
            <a:r>
              <a:rPr lang="en-US" b="1" dirty="0">
                <a:solidFill>
                  <a:schemeClr val="bg1"/>
                </a:solidFill>
                <a:ea typeface="PT Sans" charset="-52"/>
                <a:cs typeface="Calibri"/>
              </a:rPr>
              <a:t>11 </a:t>
            </a:r>
            <a:r>
              <a:rPr lang="sl-SI" b="1" dirty="0" err="1">
                <a:solidFill>
                  <a:schemeClr val="bg1"/>
                </a:solidFill>
                <a:ea typeface="PT Sans" charset="-52"/>
                <a:cs typeface="Calibri"/>
              </a:rPr>
              <a:t>invested</a:t>
            </a:r>
            <a:r>
              <a:rPr lang="sl-SI" b="1" dirty="0">
                <a:solidFill>
                  <a:schemeClr val="bg1"/>
                </a:solidFill>
                <a:ea typeface="PT Sans" charset="-52"/>
                <a:cs typeface="Calibri"/>
              </a:rPr>
              <a:t> </a:t>
            </a:r>
            <a:r>
              <a:rPr lang="sl-SI" b="1" dirty="0" err="1">
                <a:solidFill>
                  <a:schemeClr val="bg1"/>
                </a:solidFill>
                <a:ea typeface="PT Sans" charset="-52"/>
                <a:cs typeface="Calibri"/>
              </a:rPr>
              <a:t>companies</a:t>
            </a:r>
            <a:endParaRPr lang="en-US" b="1" dirty="0">
              <a:solidFill>
                <a:schemeClr val="bg1"/>
              </a:solidFill>
              <a:ea typeface="PT Sans" charset="-52"/>
              <a:cs typeface="Calibri"/>
            </a:endParaRPr>
          </a:p>
          <a:p>
            <a:pPr algn="ctr"/>
            <a:endParaRPr lang="en-US" b="1" dirty="0">
              <a:solidFill>
                <a:schemeClr val="bg1"/>
              </a:solidFill>
              <a:ea typeface="PT Sans" charset="-52"/>
              <a:cs typeface="Calibri"/>
            </a:endParaRPr>
          </a:p>
          <a:p>
            <a:pPr algn="ctr"/>
            <a:r>
              <a:rPr lang="en-US" b="1" dirty="0">
                <a:solidFill>
                  <a:schemeClr val="bg1"/>
                </a:solidFill>
                <a:ea typeface="PT Sans" charset="-52"/>
                <a:cs typeface="Calibri"/>
              </a:rPr>
              <a:t>2,2 </a:t>
            </a:r>
            <a:r>
              <a:rPr lang="en-US" b="1" dirty="0" err="1">
                <a:solidFill>
                  <a:schemeClr val="bg1"/>
                </a:solidFill>
                <a:ea typeface="PT Sans" charset="-52"/>
                <a:cs typeface="Calibri"/>
              </a:rPr>
              <a:t>mio</a:t>
            </a:r>
            <a:r>
              <a:rPr lang="en-US" b="1" dirty="0">
                <a:solidFill>
                  <a:schemeClr val="bg1"/>
                </a:solidFill>
                <a:ea typeface="PT Sans" charset="-52"/>
                <a:cs typeface="Calibri"/>
              </a:rPr>
              <a:t> € </a:t>
            </a:r>
            <a:r>
              <a:rPr lang="sl-SI" b="1" dirty="0" err="1">
                <a:solidFill>
                  <a:schemeClr val="bg1"/>
                </a:solidFill>
                <a:ea typeface="PT Sans" charset="-52"/>
                <a:cs typeface="Calibri"/>
              </a:rPr>
              <a:t>invested</a:t>
            </a:r>
            <a:r>
              <a:rPr lang="sl-SI" b="1" dirty="0">
                <a:solidFill>
                  <a:schemeClr val="bg1"/>
                </a:solidFill>
                <a:ea typeface="PT Sans" charset="-52"/>
                <a:cs typeface="Calibri"/>
              </a:rPr>
              <a:t> </a:t>
            </a:r>
            <a:r>
              <a:rPr lang="sl-SI" b="1" dirty="0" err="1">
                <a:solidFill>
                  <a:schemeClr val="bg1"/>
                </a:solidFill>
                <a:ea typeface="PT Sans" charset="-52"/>
                <a:cs typeface="Calibri"/>
              </a:rPr>
              <a:t>capital</a:t>
            </a:r>
            <a:r>
              <a:rPr lang="sl-SI" b="1" dirty="0">
                <a:solidFill>
                  <a:schemeClr val="bg1"/>
                </a:solidFill>
                <a:ea typeface="PT Sans" charset="-52"/>
                <a:cs typeface="Calibri"/>
              </a:rPr>
              <a:t> </a:t>
            </a:r>
            <a:r>
              <a:rPr lang="sl-SI" b="1" dirty="0" err="1">
                <a:solidFill>
                  <a:schemeClr val="bg1"/>
                </a:solidFill>
                <a:ea typeface="PT Sans" charset="-52"/>
                <a:cs typeface="Calibri"/>
              </a:rPr>
              <a:t>by</a:t>
            </a:r>
            <a:r>
              <a:rPr lang="sl-SI" b="1" dirty="0">
                <a:solidFill>
                  <a:schemeClr val="bg1"/>
                </a:solidFill>
                <a:ea typeface="PT Sans" charset="-52"/>
                <a:cs typeface="Calibri"/>
              </a:rPr>
              <a:t> </a:t>
            </a:r>
            <a:r>
              <a:rPr lang="en-US" b="1" dirty="0">
                <a:solidFill>
                  <a:schemeClr val="bg1"/>
                </a:solidFill>
                <a:ea typeface="PT Sans" charset="-52"/>
                <a:cs typeface="Calibri"/>
              </a:rPr>
              <a:t>SPS</a:t>
            </a:r>
          </a:p>
          <a:p>
            <a:pPr marL="285750" indent="-285750" algn="ctr">
              <a:buFont typeface="Wingdings" charset="2"/>
              <a:buChar char="§"/>
            </a:pPr>
            <a:endParaRPr lang="sl-SI" b="1" dirty="0">
              <a:solidFill>
                <a:schemeClr val="bg1"/>
              </a:solidFill>
              <a:ea typeface="PT Sans" charset="-52"/>
              <a:cs typeface="Calibri"/>
            </a:endParaRPr>
          </a:p>
          <a:p>
            <a:pPr algn="ctr"/>
            <a:r>
              <a:rPr lang="sl-SI" b="1" dirty="0">
                <a:solidFill>
                  <a:schemeClr val="bg1"/>
                </a:solidFill>
                <a:ea typeface="PT Sans" charset="-52"/>
                <a:cs typeface="Calibri"/>
              </a:rPr>
              <a:t>+1 mio </a:t>
            </a:r>
            <a:r>
              <a:rPr lang="en-US" b="1" dirty="0">
                <a:solidFill>
                  <a:schemeClr val="bg1"/>
                </a:solidFill>
                <a:ea typeface="PT Sans" charset="-52"/>
                <a:cs typeface="Calibri"/>
              </a:rPr>
              <a:t>€ </a:t>
            </a:r>
            <a:r>
              <a:rPr lang="sl-SI" b="1" dirty="0" err="1">
                <a:solidFill>
                  <a:schemeClr val="bg1"/>
                </a:solidFill>
                <a:ea typeface="PT Sans" charset="-52"/>
                <a:cs typeface="Calibri"/>
              </a:rPr>
              <a:t>obtained</a:t>
            </a:r>
            <a:r>
              <a:rPr lang="sl-SI" b="1" dirty="0">
                <a:solidFill>
                  <a:schemeClr val="bg1"/>
                </a:solidFill>
                <a:ea typeface="PT Sans" charset="-52"/>
                <a:cs typeface="Calibri"/>
              </a:rPr>
              <a:t> </a:t>
            </a:r>
            <a:r>
              <a:rPr lang="sl-SI" b="1" dirty="0" err="1">
                <a:solidFill>
                  <a:schemeClr val="bg1"/>
                </a:solidFill>
                <a:ea typeface="PT Sans" charset="-52"/>
                <a:cs typeface="Calibri"/>
              </a:rPr>
              <a:t>private</a:t>
            </a:r>
            <a:r>
              <a:rPr lang="sl-SI" b="1" dirty="0">
                <a:solidFill>
                  <a:schemeClr val="bg1"/>
                </a:solidFill>
                <a:ea typeface="PT Sans" charset="-52"/>
                <a:cs typeface="Calibri"/>
              </a:rPr>
              <a:t> </a:t>
            </a:r>
            <a:r>
              <a:rPr lang="sl-SI" b="1" dirty="0" err="1">
                <a:solidFill>
                  <a:schemeClr val="bg1"/>
                </a:solidFill>
                <a:ea typeface="PT Sans" charset="-52"/>
                <a:cs typeface="Calibri"/>
              </a:rPr>
              <a:t>capital</a:t>
            </a:r>
            <a:endParaRPr lang="en-US" b="1" dirty="0">
              <a:solidFill>
                <a:schemeClr val="bg1"/>
              </a:solidFill>
              <a:ea typeface="PT Sans" charset="-52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97479577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41788" y="5852176"/>
            <a:ext cx="1594612" cy="735047"/>
          </a:xfrm>
          <a:prstGeom prst="rect">
            <a:avLst/>
          </a:prstGeom>
        </p:spPr>
      </p:pic>
      <p:pic>
        <p:nvPicPr>
          <p:cNvPr id="5" name="Immagine 4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31072" y="6316446"/>
            <a:ext cx="1260928" cy="541554"/>
          </a:xfrm>
          <a:prstGeom prst="rect">
            <a:avLst/>
          </a:prstGeom>
        </p:spPr>
      </p:pic>
      <p:pic>
        <p:nvPicPr>
          <p:cNvPr id="9" name="Picture 8" descr="Fotografija osebe Start:up Slovenija.">
            <a:extLst>
              <a:ext uri="{FF2B5EF4-FFF2-40B4-BE49-F238E27FC236}">
                <a16:creationId xmlns:a16="http://schemas.microsoft.com/office/drawing/2014/main" id="{09154101-71C0-429B-A5DB-09F3FAB64EF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" b="7944"/>
          <a:stretch/>
        </p:blipFill>
        <p:spPr bwMode="auto">
          <a:xfrm>
            <a:off x="5872163" y="2330867"/>
            <a:ext cx="3031807" cy="18630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4" descr="Fotografija osebe Start:up Slovenija.">
            <a:extLst>
              <a:ext uri="{FF2B5EF4-FFF2-40B4-BE49-F238E27FC236}">
                <a16:creationId xmlns:a16="http://schemas.microsoft.com/office/drawing/2014/main" id="{65BB37E1-2151-420A-A1F1-43BC4D63361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591" r="6" b="6"/>
          <a:stretch/>
        </p:blipFill>
        <p:spPr bwMode="auto">
          <a:xfrm>
            <a:off x="5872163" y="306910"/>
            <a:ext cx="3031807" cy="18630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4" descr="Fotografija osebe Start:up Slovenija.">
            <a:extLst>
              <a:ext uri="{FF2B5EF4-FFF2-40B4-BE49-F238E27FC236}">
                <a16:creationId xmlns:a16="http://schemas.microsoft.com/office/drawing/2014/main" id="{A948C6F0-C43C-401C-A69B-5CB4BB46523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353" r="6" b="6"/>
          <a:stretch/>
        </p:blipFill>
        <p:spPr bwMode="auto">
          <a:xfrm>
            <a:off x="5872163" y="4354824"/>
            <a:ext cx="3031807" cy="18951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itle 1">
            <a:extLst>
              <a:ext uri="{FF2B5EF4-FFF2-40B4-BE49-F238E27FC236}">
                <a16:creationId xmlns:a16="http://schemas.microsoft.com/office/drawing/2014/main" id="{3E13FE03-22FE-4007-B811-AC9D5089C0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6137" y="640263"/>
            <a:ext cx="4653738" cy="1344975"/>
          </a:xfrm>
        </p:spPr>
        <p:txBody>
          <a:bodyPr>
            <a:normAutofit/>
          </a:bodyPr>
          <a:lstStyle/>
          <a:p>
            <a:r>
              <a:rPr lang="sl-SI" sz="3500" kern="0">
                <a:latin typeface="+mj-lt"/>
              </a:rPr>
              <a:t>Before seed capital investment</a:t>
            </a:r>
          </a:p>
        </p:txBody>
      </p: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8F2212A1-EB48-40AF-B86F-DCADAF449ABB}"/>
              </a:ext>
            </a:extLst>
          </p:cNvPr>
          <p:cNvSpPr txBox="1">
            <a:spLocks/>
          </p:cNvSpPr>
          <p:nvPr/>
        </p:nvSpPr>
        <p:spPr>
          <a:xfrm>
            <a:off x="616136" y="2121762"/>
            <a:ext cx="4653738" cy="3626917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l-SI" sz="2100" dirty="0" err="1">
                <a:solidFill>
                  <a:srgbClr val="0E78BC"/>
                </a:solidFill>
                <a:latin typeface="+mj-lt"/>
              </a:rPr>
              <a:t>Roadshow</a:t>
            </a:r>
            <a:r>
              <a:rPr lang="sl-SI" sz="2100" dirty="0">
                <a:solidFill>
                  <a:srgbClr val="0E78BC"/>
                </a:solidFill>
                <a:latin typeface="+mj-lt"/>
              </a:rPr>
              <a:t> </a:t>
            </a:r>
            <a:r>
              <a:rPr lang="sl-SI" sz="2100" dirty="0" err="1">
                <a:solidFill>
                  <a:srgbClr val="0E78BC"/>
                </a:solidFill>
                <a:latin typeface="+mj-lt"/>
              </a:rPr>
              <a:t>events</a:t>
            </a:r>
            <a:r>
              <a:rPr lang="sl-SI" sz="2100" dirty="0">
                <a:solidFill>
                  <a:srgbClr val="0E78BC"/>
                </a:solidFill>
                <a:latin typeface="+mj-lt"/>
              </a:rPr>
              <a:t> </a:t>
            </a:r>
            <a:r>
              <a:rPr lang="sl-SI" sz="2100" dirty="0" err="1">
                <a:solidFill>
                  <a:srgbClr val="0E78BC"/>
                </a:solidFill>
                <a:latin typeface="+mj-lt"/>
              </a:rPr>
              <a:t>around</a:t>
            </a:r>
            <a:r>
              <a:rPr lang="sl-SI" sz="2100" dirty="0">
                <a:solidFill>
                  <a:srgbClr val="0E78BC"/>
                </a:solidFill>
                <a:latin typeface="+mj-lt"/>
              </a:rPr>
              <a:t> Slovenia</a:t>
            </a:r>
          </a:p>
          <a:p>
            <a:r>
              <a:rPr lang="sl-SI" sz="2100" dirty="0" err="1">
                <a:solidFill>
                  <a:srgbClr val="0E78BC"/>
                </a:solidFill>
                <a:latin typeface="+mj-lt"/>
              </a:rPr>
              <a:t>Pre-selection</a:t>
            </a:r>
            <a:r>
              <a:rPr lang="sl-SI" sz="2100" dirty="0">
                <a:solidFill>
                  <a:srgbClr val="0E78BC"/>
                </a:solidFill>
                <a:latin typeface="+mj-lt"/>
              </a:rPr>
              <a:t> </a:t>
            </a:r>
            <a:r>
              <a:rPr lang="sl-SI" sz="2100" dirty="0" err="1">
                <a:solidFill>
                  <a:srgbClr val="0E78BC"/>
                </a:solidFill>
                <a:latin typeface="+mj-lt"/>
              </a:rPr>
              <a:t>process</a:t>
            </a:r>
            <a:endParaRPr lang="sl-SI" sz="2100" dirty="0">
              <a:solidFill>
                <a:srgbClr val="0E78BC"/>
              </a:solidFill>
              <a:latin typeface="+mj-lt"/>
            </a:endParaRPr>
          </a:p>
          <a:p>
            <a:r>
              <a:rPr lang="sl-SI" sz="2100" dirty="0">
                <a:solidFill>
                  <a:srgbClr val="0E78BC"/>
                </a:solidFill>
                <a:latin typeface="+mj-lt"/>
              </a:rPr>
              <a:t>Demo </a:t>
            </a:r>
            <a:r>
              <a:rPr lang="sl-SI" sz="2100" dirty="0" err="1">
                <a:solidFill>
                  <a:srgbClr val="0E78BC"/>
                </a:solidFill>
                <a:latin typeface="+mj-lt"/>
              </a:rPr>
              <a:t>day</a:t>
            </a:r>
            <a:r>
              <a:rPr lang="sl-SI" sz="2100" dirty="0">
                <a:solidFill>
                  <a:srgbClr val="0E78BC"/>
                </a:solidFill>
                <a:latin typeface="+mj-lt"/>
              </a:rPr>
              <a:t> </a:t>
            </a:r>
            <a:r>
              <a:rPr lang="sl-SI" sz="2100" dirty="0" err="1">
                <a:solidFill>
                  <a:srgbClr val="0E78BC"/>
                </a:solidFill>
                <a:latin typeface="+mj-lt"/>
              </a:rPr>
              <a:t>rehearsal</a:t>
            </a:r>
            <a:endParaRPr lang="sl-SI" sz="2100" dirty="0">
              <a:solidFill>
                <a:srgbClr val="0E78BC"/>
              </a:solidFill>
              <a:latin typeface="+mj-lt"/>
            </a:endParaRPr>
          </a:p>
          <a:p>
            <a:r>
              <a:rPr lang="sl-SI" sz="2100" dirty="0">
                <a:solidFill>
                  <a:srgbClr val="0E78BC"/>
                </a:solidFill>
                <a:latin typeface="+mj-lt"/>
              </a:rPr>
              <a:t>Demo </a:t>
            </a:r>
            <a:r>
              <a:rPr lang="sl-SI" sz="2100" dirty="0" err="1">
                <a:solidFill>
                  <a:srgbClr val="0E78BC"/>
                </a:solidFill>
                <a:latin typeface="+mj-lt"/>
              </a:rPr>
              <a:t>day</a:t>
            </a:r>
            <a:endParaRPr lang="sl-SI" sz="2100" dirty="0">
              <a:solidFill>
                <a:srgbClr val="0E78BC"/>
              </a:solidFill>
              <a:latin typeface="+mj-lt"/>
            </a:endParaRPr>
          </a:p>
          <a:p>
            <a:r>
              <a:rPr lang="sl-SI" sz="2100" dirty="0" err="1">
                <a:solidFill>
                  <a:srgbClr val="0E78BC"/>
                </a:solidFill>
                <a:latin typeface="+mj-lt"/>
              </a:rPr>
              <a:t>Final</a:t>
            </a:r>
            <a:r>
              <a:rPr lang="sl-SI" sz="2100" dirty="0">
                <a:solidFill>
                  <a:srgbClr val="0E78BC"/>
                </a:solidFill>
                <a:latin typeface="+mj-lt"/>
              </a:rPr>
              <a:t> </a:t>
            </a:r>
            <a:r>
              <a:rPr lang="sl-SI" sz="2100" dirty="0" err="1">
                <a:solidFill>
                  <a:srgbClr val="0E78BC"/>
                </a:solidFill>
                <a:latin typeface="+mj-lt"/>
              </a:rPr>
              <a:t>selection</a:t>
            </a:r>
            <a:r>
              <a:rPr lang="sl-SI" sz="2100" dirty="0">
                <a:solidFill>
                  <a:srgbClr val="0E78BC"/>
                </a:solidFill>
                <a:latin typeface="+mj-lt"/>
              </a:rPr>
              <a:t> </a:t>
            </a:r>
            <a:r>
              <a:rPr lang="sl-SI" sz="2100" dirty="0" err="1">
                <a:solidFill>
                  <a:srgbClr val="0E78BC"/>
                </a:solidFill>
                <a:latin typeface="+mj-lt"/>
              </a:rPr>
              <a:t>for</a:t>
            </a:r>
            <a:r>
              <a:rPr lang="sl-SI" sz="2100" dirty="0">
                <a:solidFill>
                  <a:srgbClr val="0E78BC"/>
                </a:solidFill>
                <a:latin typeface="+mj-lt"/>
              </a:rPr>
              <a:t> </a:t>
            </a:r>
            <a:r>
              <a:rPr lang="sl-SI" sz="2100" dirty="0" err="1">
                <a:solidFill>
                  <a:srgbClr val="0E78BC"/>
                </a:solidFill>
                <a:latin typeface="+mj-lt"/>
              </a:rPr>
              <a:t>obtainment</a:t>
            </a:r>
            <a:r>
              <a:rPr lang="sl-SI" sz="2100" dirty="0">
                <a:solidFill>
                  <a:srgbClr val="0E78BC"/>
                </a:solidFill>
                <a:latin typeface="+mj-lt"/>
              </a:rPr>
              <a:t> </a:t>
            </a:r>
            <a:r>
              <a:rPr lang="sl-SI" sz="2100" dirty="0" err="1">
                <a:solidFill>
                  <a:srgbClr val="0E78BC"/>
                </a:solidFill>
                <a:latin typeface="+mj-lt"/>
              </a:rPr>
              <a:t>of</a:t>
            </a:r>
            <a:r>
              <a:rPr lang="sl-SI" sz="2100" dirty="0">
                <a:solidFill>
                  <a:srgbClr val="0E78BC"/>
                </a:solidFill>
                <a:latin typeface="+mj-lt"/>
              </a:rPr>
              <a:t> </a:t>
            </a:r>
            <a:r>
              <a:rPr lang="sl-SI" sz="2100" dirty="0" err="1">
                <a:solidFill>
                  <a:srgbClr val="0E78BC"/>
                </a:solidFill>
                <a:latin typeface="+mj-lt"/>
              </a:rPr>
              <a:t>grants</a:t>
            </a:r>
            <a:r>
              <a:rPr lang="sl-SI" sz="2100" dirty="0">
                <a:solidFill>
                  <a:srgbClr val="0E78BC"/>
                </a:solidFill>
                <a:latin typeface="+mj-lt"/>
              </a:rPr>
              <a:t> – </a:t>
            </a:r>
            <a:r>
              <a:rPr lang="sl-SI" sz="2100" dirty="0" err="1">
                <a:solidFill>
                  <a:srgbClr val="0E78BC"/>
                </a:solidFill>
                <a:latin typeface="+mj-lt"/>
              </a:rPr>
              <a:t>public</a:t>
            </a:r>
            <a:r>
              <a:rPr lang="sl-SI" sz="2100" dirty="0">
                <a:solidFill>
                  <a:srgbClr val="0E78BC"/>
                </a:solidFill>
                <a:latin typeface="+mj-lt"/>
              </a:rPr>
              <a:t> </a:t>
            </a:r>
            <a:r>
              <a:rPr lang="sl-SI" sz="2100" dirty="0" err="1">
                <a:solidFill>
                  <a:srgbClr val="0E78BC"/>
                </a:solidFill>
                <a:latin typeface="+mj-lt"/>
              </a:rPr>
              <a:t>loans</a:t>
            </a:r>
            <a:r>
              <a:rPr lang="sl-SI" sz="2100" dirty="0">
                <a:solidFill>
                  <a:srgbClr val="0E78BC"/>
                </a:solidFill>
                <a:latin typeface="+mj-lt"/>
              </a:rPr>
              <a:t> and </a:t>
            </a:r>
            <a:r>
              <a:rPr lang="sl-SI" sz="2100" dirty="0" err="1">
                <a:solidFill>
                  <a:srgbClr val="0E78BC"/>
                </a:solidFill>
                <a:latin typeface="+mj-lt"/>
              </a:rPr>
              <a:t>seed</a:t>
            </a:r>
            <a:r>
              <a:rPr lang="sl-SI" sz="2100" dirty="0">
                <a:solidFill>
                  <a:srgbClr val="0E78BC"/>
                </a:solidFill>
                <a:latin typeface="+mj-lt"/>
              </a:rPr>
              <a:t> </a:t>
            </a:r>
            <a:r>
              <a:rPr lang="sl-SI" sz="2100" dirty="0" err="1">
                <a:solidFill>
                  <a:srgbClr val="0E78BC"/>
                </a:solidFill>
                <a:latin typeface="+mj-lt"/>
              </a:rPr>
              <a:t>capital</a:t>
            </a:r>
            <a:r>
              <a:rPr lang="sl-SI" sz="2100" dirty="0">
                <a:solidFill>
                  <a:srgbClr val="0E78BC"/>
                </a:solidFill>
                <a:latin typeface="+mj-lt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031587675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787</TotalTime>
  <Words>246</Words>
  <Application>Microsoft Office PowerPoint</Application>
  <PresentationFormat>Widescreen</PresentationFormat>
  <Paragraphs>61</Paragraphs>
  <Slides>15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2" baseType="lpstr">
      <vt:lpstr>Agency FB</vt:lpstr>
      <vt:lpstr>Arial</vt:lpstr>
      <vt:lpstr>Calibri</vt:lpstr>
      <vt:lpstr>Calibri Light</vt:lpstr>
      <vt:lpstr>PT Sans</vt:lpstr>
      <vt:lpstr>Wingdings</vt:lpstr>
      <vt:lpstr>Thème Office</vt:lpstr>
      <vt:lpstr>PowerPoint Presentation</vt:lpstr>
      <vt:lpstr>PowerPoint Presentation</vt:lpstr>
      <vt:lpstr>PRIORITY AREAS OF OPERATION</vt:lpstr>
      <vt:lpstr>TARGET GROUPS AND PARTNERS</vt:lpstr>
      <vt:lpstr>National communication startup platform </vt:lpstr>
      <vt:lpstr>Startup map </vt:lpstr>
      <vt:lpstr>About START:UP initiative </vt:lpstr>
      <vt:lpstr>PowerPoint Presentation</vt:lpstr>
      <vt:lpstr>Before seed capital investment</vt:lpstr>
      <vt:lpstr>After seed capital investment </vt:lpstr>
      <vt:lpstr>PowerPoint Presentation</vt:lpstr>
      <vt:lpstr>PowerPoint Presentation</vt:lpstr>
      <vt:lpstr>Slovenian Startup of the Year Award We are looking for, highlighting and awarding ambassadors of Slovenian startup entrepreneurship</vt:lpstr>
      <vt:lpstr>From local to global</vt:lpstr>
      <vt:lpstr>PowerPoint Presentation</vt:lpstr>
    </vt:vector>
  </TitlesOfParts>
  <Company>CCINCA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GIORDANO Julie</dc:creator>
  <cp:lastModifiedBy>Aleš Pevc</cp:lastModifiedBy>
  <cp:revision>156</cp:revision>
  <dcterms:created xsi:type="dcterms:W3CDTF">2016-11-04T15:19:47Z</dcterms:created>
  <dcterms:modified xsi:type="dcterms:W3CDTF">2017-10-03T09:35:38Z</dcterms:modified>
</cp:coreProperties>
</file>