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58" r:id="rId4"/>
    <p:sldId id="259" r:id="rId5"/>
    <p:sldId id="264" r:id="rId6"/>
    <p:sldId id="265" r:id="rId7"/>
    <p:sldId id="267" r:id="rId8"/>
    <p:sldId id="268" r:id="rId9"/>
    <p:sldId id="270" r:id="rId10"/>
    <p:sldId id="271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726"/>
    <a:srgbClr val="003399"/>
    <a:srgbClr val="B7423F"/>
    <a:srgbClr val="A53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872" autoAdjust="0"/>
    <p:restoredTop sz="97976" autoAdjust="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-1026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334AA-CCE6-8048-BEBA-AB46D1B66A5B}" type="datetimeFigureOut">
              <a:rPr lang="it-IT" smtClean="0"/>
              <a:t>04/10/2017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16968-7C80-A54E-8FCE-09FC87FA880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56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6968-7C80-A54E-8FCE-09FC87FA880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33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6968-7C80-A54E-8FCE-09FC87FA880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59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7E3E-A4A2-4C1B-9F40-5801ACA62C54}" type="datetimeFigureOut">
              <a:rPr lang="es-ES" smtClean="0"/>
              <a:pPr/>
              <a:t>04/10/2017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CEBE-A1E4-4BFE-8894-24011E39E1DA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2420888"/>
            <a:ext cx="6148629" cy="968395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3399"/>
                </a:solidFill>
              </a:rPr>
              <a:t>TALIA MED PROJECT INTERNATIONAL SEMINAR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2031" y="3713345"/>
            <a:ext cx="8299939" cy="509410"/>
          </a:xfrm>
        </p:spPr>
        <p:txBody>
          <a:bodyPr>
            <a:noAutofit/>
          </a:bodyPr>
          <a:lstStyle/>
          <a:p>
            <a:r>
              <a:rPr lang="en-GB" sz="1800" b="1" dirty="0"/>
              <a:t>“INNOVATION AND CLUSTERING IN THE CREATIVE AND CULTURAL INDUSTRIES”</a:t>
            </a:r>
            <a:endParaRPr lang="es-ES" sz="1800" b="1" dirty="0">
              <a:solidFill>
                <a:srgbClr val="003399"/>
              </a:solidFill>
            </a:endParaRPr>
          </a:p>
        </p:txBody>
      </p:sp>
      <p:pic>
        <p:nvPicPr>
          <p:cNvPr id="4" name="3 Imagen" descr="logo-tali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31642"/>
            <a:ext cx="2808312" cy="9759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trazo-tal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3160" y="3783685"/>
            <a:ext cx="7560840" cy="307431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955755" y="4293096"/>
            <a:ext cx="5386411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3399"/>
                </a:solidFill>
              </a:rPr>
              <a:t>THE INTERNATIONAL SEMINAR PURPOSE</a:t>
            </a:r>
          </a:p>
          <a:p>
            <a:pPr algn="ctr"/>
            <a:r>
              <a:rPr lang="en-US" i="1" dirty="0">
                <a:solidFill>
                  <a:srgbClr val="003399"/>
                </a:solidFill>
              </a:rPr>
              <a:t>By Thanos Contargyris – UHCC Expert</a:t>
            </a:r>
          </a:p>
          <a:p>
            <a:endParaRPr lang="en-US" i="1" dirty="0">
              <a:solidFill>
                <a:srgbClr val="003399"/>
              </a:solidFill>
            </a:endParaRPr>
          </a:p>
          <a:p>
            <a:pPr algn="ctr"/>
            <a:r>
              <a:rPr lang="en-US" i="1" dirty="0">
                <a:solidFill>
                  <a:srgbClr val="003399"/>
                </a:solidFill>
              </a:rPr>
              <a:t>Ljubljana, October 4</a:t>
            </a:r>
            <a:r>
              <a:rPr lang="en-US" i="1" baseline="30000" dirty="0">
                <a:solidFill>
                  <a:srgbClr val="003399"/>
                </a:solidFill>
              </a:rPr>
              <a:t>th</a:t>
            </a:r>
            <a:r>
              <a:rPr lang="en-US" i="1" dirty="0">
                <a:solidFill>
                  <a:srgbClr val="003399"/>
                </a:solidFill>
              </a:rPr>
              <a:t>, 2017</a:t>
            </a:r>
            <a:endParaRPr lang="it-IT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395536" y="47667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200" dirty="0">
              <a:solidFill>
                <a:srgbClr val="003399"/>
              </a:solidFill>
            </a:endParaRPr>
          </a:p>
        </p:txBody>
      </p:sp>
      <p:pic>
        <p:nvPicPr>
          <p:cNvPr id="7" name="3 Imagen" descr="logo-tali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7 Imagen" descr="footer-talia.png"/>
          <p:cNvPicPr>
            <a:picLocks noChangeAspect="1"/>
          </p:cNvPicPr>
          <p:nvPr/>
        </p:nvPicPr>
        <p:blipFill>
          <a:blip r:embed="rId5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E42D6542-DFB0-40DE-A0AE-8F6551EEC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13" name="Picture 3" descr="thank_you">
            <a:extLst>
              <a:ext uri="{FF2B5EF4-FFF2-40B4-BE49-F238E27FC236}">
                <a16:creationId xmlns:a16="http://schemas.microsoft.com/office/drawing/2014/main" id="{0AC81125-0FD3-44A3-BAC2-FC64EA167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00444">
            <a:off x="2687241" y="1599010"/>
            <a:ext cx="4081463" cy="37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2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395536" y="47667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err="1">
                <a:solidFill>
                  <a:srgbClr val="003399"/>
                </a:solidFill>
              </a:rPr>
              <a:t>The</a:t>
            </a:r>
            <a:r>
              <a:rPr lang="es-ES" sz="3200" dirty="0">
                <a:solidFill>
                  <a:srgbClr val="003399"/>
                </a:solidFill>
              </a:rPr>
              <a:t> TALIA </a:t>
            </a:r>
            <a:r>
              <a:rPr lang="es-ES" sz="3200" dirty="0" err="1">
                <a:solidFill>
                  <a:srgbClr val="003399"/>
                </a:solidFill>
              </a:rPr>
              <a:t>project</a:t>
            </a:r>
            <a:endParaRPr lang="es-ES" sz="3200" dirty="0">
              <a:solidFill>
                <a:srgbClr val="003399"/>
              </a:solidFill>
            </a:endParaRPr>
          </a:p>
        </p:txBody>
      </p:sp>
      <p:pic>
        <p:nvPicPr>
          <p:cNvPr id="7" name="3 Imagen" descr="logo-tali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7 Imagen" descr="footer-talia.png"/>
          <p:cNvPicPr>
            <a:picLocks noChangeAspect="1"/>
          </p:cNvPicPr>
          <p:nvPr/>
        </p:nvPicPr>
        <p:blipFill>
          <a:blip r:embed="rId4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sp>
        <p:nvSpPr>
          <p:cNvPr id="13" name="7 CuadroTexto"/>
          <p:cNvSpPr txBox="1"/>
          <p:nvPr/>
        </p:nvSpPr>
        <p:spPr>
          <a:xfrm>
            <a:off x="0" y="1260748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The TALIA project, is an Horizontal of Interreg MED programme on Creativity and Social Innovation, started in late 2016 and ending in late 2019</a:t>
            </a:r>
          </a:p>
          <a:p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The project is led by Apulia Region (IT) with 5 partners: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Fernando de </a:t>
            </a:r>
            <a:r>
              <a:rPr lang="en-GB" sz="2400" dirty="0" err="1"/>
              <a:t>los</a:t>
            </a:r>
            <a:r>
              <a:rPr lang="en-GB" sz="2400" dirty="0"/>
              <a:t> Ríos Consortium (Spain)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European Network of Living Labs (Belgium)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Union of Hellenic Chambers of Commerce &amp; Industry (Greece)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Agency for Economic Development of City of </a:t>
            </a:r>
            <a:r>
              <a:rPr lang="en-GB" sz="2400" dirty="0" err="1"/>
              <a:t>Prijedor</a:t>
            </a:r>
            <a:r>
              <a:rPr lang="en-GB" sz="2400" dirty="0"/>
              <a:t> (Bosnia-Herzegovina)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National Institute for Research in Computer Science and Applied Mathematics (France)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17373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395536" y="47667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rgbClr val="003399"/>
                </a:solidFill>
              </a:rPr>
              <a:t>TALIA </a:t>
            </a:r>
            <a:r>
              <a:rPr lang="es-ES" sz="3200" dirty="0" err="1">
                <a:solidFill>
                  <a:srgbClr val="003399"/>
                </a:solidFill>
              </a:rPr>
              <a:t>mission</a:t>
            </a:r>
            <a:endParaRPr lang="es-ES" sz="3200" dirty="0">
              <a:solidFill>
                <a:srgbClr val="003399"/>
              </a:solidFill>
            </a:endParaRPr>
          </a:p>
        </p:txBody>
      </p:sp>
      <p:pic>
        <p:nvPicPr>
          <p:cNvPr id="7" name="3 Imagen" descr="logo-tali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7 Imagen" descr="footer-talia.png"/>
          <p:cNvPicPr>
            <a:picLocks noChangeAspect="1"/>
          </p:cNvPicPr>
          <p:nvPr/>
        </p:nvPicPr>
        <p:blipFill>
          <a:blip r:embed="rId4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sp>
        <p:nvSpPr>
          <p:cNvPr id="13" name="7 CuadroTexto"/>
          <p:cNvSpPr txBox="1"/>
          <p:nvPr/>
        </p:nvSpPr>
        <p:spPr>
          <a:xfrm>
            <a:off x="0" y="1101168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The TALIA project is aiming at building and developing the Social &amp; Creative community within the Interreg MED Programme, by boosting cohesion, coherence &amp; synergies among Interreg-MED projects promoting creativity and social innovation in Culture and Creative Industries (CCI).</a:t>
            </a:r>
          </a:p>
          <a:p>
            <a:r>
              <a:rPr lang="en-GB" sz="3000" dirty="0"/>
              <a:t>TALIA deals currently with 6 projects involved in this field, covering a wide part of it. </a:t>
            </a:r>
          </a:p>
          <a:p>
            <a:r>
              <a:rPr lang="en-GB" sz="3000" dirty="0"/>
              <a:t>TALIA supports them in </a:t>
            </a:r>
            <a:r>
              <a:rPr lang="en-GB" sz="3000" u="sng" dirty="0"/>
              <a:t>exchanging</a:t>
            </a:r>
            <a:r>
              <a:rPr lang="en-GB" sz="3000" dirty="0"/>
              <a:t> their </a:t>
            </a:r>
            <a:r>
              <a:rPr lang="en-GB" sz="3000" b="1" dirty="0"/>
              <a:t>experiences</a:t>
            </a:r>
            <a:r>
              <a:rPr lang="en-GB" sz="3000" dirty="0"/>
              <a:t> and their </a:t>
            </a:r>
            <a:r>
              <a:rPr lang="en-GB" sz="3000" b="1" dirty="0"/>
              <a:t>results</a:t>
            </a:r>
            <a:r>
              <a:rPr lang="en-GB" sz="3000" dirty="0"/>
              <a:t>, in </a:t>
            </a:r>
            <a:r>
              <a:rPr lang="en-GB" sz="3000" u="sng" dirty="0"/>
              <a:t>sharing</a:t>
            </a:r>
            <a:r>
              <a:rPr lang="en-GB" sz="3000" dirty="0"/>
              <a:t> common </a:t>
            </a:r>
            <a:r>
              <a:rPr lang="en-GB" sz="3000" b="1" dirty="0"/>
              <a:t>concerns</a:t>
            </a:r>
            <a:r>
              <a:rPr lang="en-GB" sz="3000" dirty="0"/>
              <a:t> and </a:t>
            </a:r>
            <a:r>
              <a:rPr lang="en-GB" sz="3000" b="1" dirty="0"/>
              <a:t>vision</a:t>
            </a:r>
            <a:r>
              <a:rPr lang="en-GB" sz="3000" dirty="0"/>
              <a:t>, in </a:t>
            </a:r>
            <a:r>
              <a:rPr lang="en-GB" sz="3000" u="sng" dirty="0"/>
              <a:t>promoting</a:t>
            </a:r>
            <a:r>
              <a:rPr lang="en-GB" sz="3000" dirty="0"/>
              <a:t> their </a:t>
            </a:r>
            <a:r>
              <a:rPr lang="en-GB" sz="3000" b="1" dirty="0"/>
              <a:t>policy recommendations </a:t>
            </a:r>
            <a:r>
              <a:rPr lang="en-GB" sz="3000" dirty="0"/>
              <a:t>and </a:t>
            </a:r>
            <a:r>
              <a:rPr lang="en-GB" sz="3000" u="sng" dirty="0"/>
              <a:t>in unifying</a:t>
            </a:r>
            <a:r>
              <a:rPr lang="en-GB" sz="3000" dirty="0"/>
              <a:t> their local and trans-local  </a:t>
            </a:r>
            <a:r>
              <a:rPr lang="en-GB" sz="3000" b="1" dirty="0"/>
              <a:t>networks.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43013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395536" y="47667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rgbClr val="003399"/>
                </a:solidFill>
              </a:rPr>
              <a:t>TALIA Focus – </a:t>
            </a:r>
            <a:r>
              <a:rPr lang="es-ES" sz="3200" dirty="0" err="1">
                <a:solidFill>
                  <a:srgbClr val="003399"/>
                </a:solidFill>
              </a:rPr>
              <a:t>Currently</a:t>
            </a:r>
            <a:r>
              <a:rPr lang="es-ES" sz="3200" dirty="0">
                <a:solidFill>
                  <a:srgbClr val="003399"/>
                </a:solidFill>
              </a:rPr>
              <a:t> 6 </a:t>
            </a:r>
            <a:r>
              <a:rPr lang="es-ES" sz="3200" dirty="0" err="1">
                <a:solidFill>
                  <a:srgbClr val="003399"/>
                </a:solidFill>
              </a:rPr>
              <a:t>projects</a:t>
            </a:r>
            <a:endParaRPr lang="es-ES" sz="3200" dirty="0">
              <a:solidFill>
                <a:srgbClr val="003399"/>
              </a:solidFill>
            </a:endParaRPr>
          </a:p>
        </p:txBody>
      </p:sp>
      <p:pic>
        <p:nvPicPr>
          <p:cNvPr id="7" name="3 Imagen" descr="logo-tali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7 Imagen" descr="footer-talia.png"/>
          <p:cNvPicPr>
            <a:picLocks noChangeAspect="1"/>
          </p:cNvPicPr>
          <p:nvPr/>
        </p:nvPicPr>
        <p:blipFill>
          <a:blip r:embed="rId4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2B674183-A256-4333-9D3E-42AF46677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737072"/>
              </p:ext>
            </p:extLst>
          </p:nvPr>
        </p:nvGraphicFramePr>
        <p:xfrm>
          <a:off x="457200" y="1385392"/>
          <a:ext cx="8229600" cy="381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350">
                  <a:extLst>
                    <a:ext uri="{9D8B030D-6E8A-4147-A177-3AD203B41FA5}">
                      <a16:colId xmlns:a16="http://schemas.microsoft.com/office/drawing/2014/main" val="3370406018"/>
                    </a:ext>
                  </a:extLst>
                </a:gridCol>
                <a:gridCol w="3700889">
                  <a:extLst>
                    <a:ext uri="{9D8B030D-6E8A-4147-A177-3AD203B41FA5}">
                      <a16:colId xmlns:a16="http://schemas.microsoft.com/office/drawing/2014/main" val="4192418210"/>
                    </a:ext>
                  </a:extLst>
                </a:gridCol>
                <a:gridCol w="3220361">
                  <a:extLst>
                    <a:ext uri="{9D8B030D-6E8A-4147-A177-3AD203B41FA5}">
                      <a16:colId xmlns:a16="http://schemas.microsoft.com/office/drawing/2014/main" val="1951892695"/>
                    </a:ext>
                  </a:extLst>
                </a:gridCol>
              </a:tblGrid>
              <a:tr h="22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Project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Full title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Keywords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extLst>
                  <a:ext uri="{0D108BD9-81ED-4DB2-BD59-A6C34878D82A}">
                    <a16:rowId xmlns:a16="http://schemas.microsoft.com/office/drawing/2014/main" val="1667384972"/>
                  </a:ext>
                </a:extLst>
              </a:tr>
              <a:tr h="778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CHIMERA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Innovative cultural and creative clusters in the MED area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CCI Innovation system/strategy; Innovative tools&amp;services; Innovative financial instruments; Services for  internationalization and innovation;Innovation business plan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6" marR="68196" marT="0" marB="0" anchor="b"/>
                </a:tc>
                <a:extLst>
                  <a:ext uri="{0D108BD9-81ED-4DB2-BD59-A6C34878D82A}">
                    <a16:rowId xmlns:a16="http://schemas.microsoft.com/office/drawing/2014/main" val="1494371778"/>
                  </a:ext>
                </a:extLst>
              </a:tr>
              <a:tr h="778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Co-Create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Setting up a network of COmpetitive MED Clusters with the contribution of CREATive industriEs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Cross-innovation; innovative tools&amp;services; Innovative financial instruments; IPR instruments; Creative cumps tools; Innovation processes and products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6" marR="68196" marT="0" marB="0" anchor="b"/>
                </a:tc>
                <a:extLst>
                  <a:ext uri="{0D108BD9-81ED-4DB2-BD59-A6C34878D82A}">
                    <a16:rowId xmlns:a16="http://schemas.microsoft.com/office/drawing/2014/main" val="3888817932"/>
                  </a:ext>
                </a:extLst>
              </a:tr>
              <a:tr h="454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CoWorkMed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Social Innovation Research On Coworking Clusters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Coworking/HuBs; Innovative ideas; Open innovation; Innovative tools&amp;services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6" marR="68196" marT="0" marB="0" anchor="b"/>
                </a:tc>
                <a:extLst>
                  <a:ext uri="{0D108BD9-81ED-4DB2-BD59-A6C34878D82A}">
                    <a16:rowId xmlns:a16="http://schemas.microsoft.com/office/drawing/2014/main" val="3674519672"/>
                  </a:ext>
                </a:extLst>
              </a:tr>
              <a:tr h="389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CreativeWear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Creative Clothing for the Mediterranean Space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Cross-innovation; Coworking /HUBs; Creativity-based business model innovation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6" marR="68196" marT="0" marB="0" anchor="b"/>
                </a:tc>
                <a:extLst>
                  <a:ext uri="{0D108BD9-81ED-4DB2-BD59-A6C34878D82A}">
                    <a16:rowId xmlns:a16="http://schemas.microsoft.com/office/drawing/2014/main" val="3806064786"/>
                  </a:ext>
                </a:extLst>
              </a:tr>
              <a:tr h="583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Open DOORS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Designing a network of cOOperating  cReative  communities  for  developing a  Sharing economy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Sharing Economy; Coworking/HuBs; Innovative tools&amp;services; Innovative financial instruments/Crowding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6" marR="68196" marT="0" marB="0" anchor="b"/>
                </a:tc>
                <a:extLst>
                  <a:ext uri="{0D108BD9-81ED-4DB2-BD59-A6C34878D82A}">
                    <a16:rowId xmlns:a16="http://schemas.microsoft.com/office/drawing/2014/main" val="1087620618"/>
                  </a:ext>
                </a:extLst>
              </a:tr>
              <a:tr h="583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Prominent MED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Public pROcureMent of INnovation boosting greEN  growTh  in  MED area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Public Procurement of Innovation (PPI); Innovative financial instruments; Innovative ideas; Innovative products 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6" marR="68196" marT="0" marB="0" anchor="b"/>
                </a:tc>
                <a:extLst>
                  <a:ext uri="{0D108BD9-81ED-4DB2-BD59-A6C34878D82A}">
                    <a16:rowId xmlns:a16="http://schemas.microsoft.com/office/drawing/2014/main" val="94499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44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395536" y="47667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rgbClr val="003399"/>
                </a:solidFill>
              </a:rPr>
              <a:t>TALIA </a:t>
            </a:r>
            <a:r>
              <a:rPr lang="es-ES" sz="3200" dirty="0" err="1">
                <a:solidFill>
                  <a:srgbClr val="003399"/>
                </a:solidFill>
              </a:rPr>
              <a:t>Community</a:t>
            </a:r>
            <a:r>
              <a:rPr lang="es-ES" sz="3200" dirty="0">
                <a:solidFill>
                  <a:srgbClr val="003399"/>
                </a:solidFill>
              </a:rPr>
              <a:t>: </a:t>
            </a:r>
            <a:r>
              <a:rPr lang="es-ES" sz="3200" dirty="0" err="1">
                <a:solidFill>
                  <a:srgbClr val="003399"/>
                </a:solidFill>
              </a:rPr>
              <a:t>large</a:t>
            </a:r>
            <a:r>
              <a:rPr lang="es-ES" sz="3200" dirty="0">
                <a:solidFill>
                  <a:srgbClr val="003399"/>
                </a:solidFill>
              </a:rPr>
              <a:t> and </a:t>
            </a:r>
            <a:r>
              <a:rPr lang="es-ES" sz="3200" dirty="0" err="1">
                <a:solidFill>
                  <a:srgbClr val="003399"/>
                </a:solidFill>
              </a:rPr>
              <a:t>growing</a:t>
            </a:r>
            <a:endParaRPr lang="es-ES" sz="3200" dirty="0">
              <a:solidFill>
                <a:srgbClr val="003399"/>
              </a:solidFill>
            </a:endParaRPr>
          </a:p>
        </p:txBody>
      </p:sp>
      <p:pic>
        <p:nvPicPr>
          <p:cNvPr id="7" name="3 Imagen" descr="logo-tali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>
            <a:extLst>
              <a:ext uri="{FF2B5EF4-FFF2-40B4-BE49-F238E27FC236}">
                <a16:creationId xmlns:a16="http://schemas.microsoft.com/office/drawing/2014/main" id="{93F55039-3E89-4D81-B472-93A0E7A46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80" y="1124745"/>
            <a:ext cx="7471912" cy="429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36F019F-26AB-44EB-85C8-E9F9D6EED7B6}"/>
              </a:ext>
            </a:extLst>
          </p:cNvPr>
          <p:cNvSpPr/>
          <p:nvPr/>
        </p:nvSpPr>
        <p:spPr>
          <a:xfrm>
            <a:off x="545780" y="5613047"/>
            <a:ext cx="85982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/>
              <a:t>https://www.google.com/maps/d/edit?mid=1pcHJrGpDkcLznhC-RAsFbhbmfVA&amp;ll=44.1688703812966%2C9.491878850000035&amp;z=5</a:t>
            </a:r>
          </a:p>
        </p:txBody>
      </p:sp>
    </p:spTree>
    <p:extLst>
      <p:ext uri="{BB962C8B-B14F-4D97-AF65-F5344CB8AC3E}">
        <p14:creationId xmlns:p14="http://schemas.microsoft.com/office/powerpoint/2010/main" val="93772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395536" y="47667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003399"/>
                </a:solidFill>
              </a:rPr>
              <a:t>TALIA support to the Community</a:t>
            </a:r>
          </a:p>
        </p:txBody>
      </p:sp>
      <p:pic>
        <p:nvPicPr>
          <p:cNvPr id="7" name="3 Imagen" descr="logo-tali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7 Imagen" descr="footer-talia.png"/>
          <p:cNvPicPr>
            <a:picLocks noChangeAspect="1"/>
          </p:cNvPicPr>
          <p:nvPr/>
        </p:nvPicPr>
        <p:blipFill>
          <a:blip r:embed="rId4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sp>
        <p:nvSpPr>
          <p:cNvPr id="13" name="7 CuadroTexto"/>
          <p:cNvSpPr txBox="1"/>
          <p:nvPr/>
        </p:nvSpPr>
        <p:spPr>
          <a:xfrm>
            <a:off x="467544" y="1746523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3000" dirty="0"/>
          </a:p>
          <a:p>
            <a:endParaRPr lang="es-ES" sz="3400" dirty="0"/>
          </a:p>
        </p:txBody>
      </p:sp>
      <p:graphicFrame>
        <p:nvGraphicFramePr>
          <p:cNvPr id="12" name="Segnaposto contenuto 3">
            <a:extLst>
              <a:ext uri="{FF2B5EF4-FFF2-40B4-BE49-F238E27FC236}">
                <a16:creationId xmlns:a16="http://schemas.microsoft.com/office/drawing/2014/main" id="{0F31283E-E75A-48C6-BC62-F93CA4564B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928423"/>
              </p:ext>
            </p:extLst>
          </p:nvPr>
        </p:nvGraphicFramePr>
        <p:xfrm>
          <a:off x="395536" y="1828257"/>
          <a:ext cx="8229600" cy="35356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600" b="1" noProof="0" dirty="0"/>
                        <a:t>Scaling Up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GB" sz="2800" i="1" noProof="0" dirty="0"/>
                        <a:t>Consolidation of results</a:t>
                      </a:r>
                      <a:endParaRPr lang="en-GB" sz="2800" i="1" baseline="0" noProof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600" b="1" noProof="0" dirty="0"/>
                        <a:t>Scaling</a:t>
                      </a:r>
                      <a:r>
                        <a:rPr lang="en-GB" sz="3600" b="1" baseline="0" noProof="0" dirty="0"/>
                        <a:t> Out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GB" sz="2800" i="1" baseline="0" noProof="0" dirty="0"/>
                        <a:t>Geographical extension of results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600" b="1" noProof="0" dirty="0"/>
                        <a:t>Policy Learning 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GB" sz="2800" i="1" noProof="0" dirty="0"/>
                        <a:t>What goes through</a:t>
                      </a:r>
                      <a:endParaRPr lang="en-GB" sz="2800" i="1" baseline="0" noProof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600" b="1" noProof="0" dirty="0"/>
                        <a:t>Policy</a:t>
                      </a:r>
                      <a:r>
                        <a:rPr lang="en-GB" sz="3600" b="1" baseline="0" noProof="0" dirty="0"/>
                        <a:t> Impact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GB" sz="2800" i="1" baseline="0" noProof="0" dirty="0"/>
                        <a:t>What is (will be) used to transform policies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78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-1" y="47667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003399"/>
                </a:solidFill>
              </a:rPr>
              <a:t>This Seminar: A high to low level approach</a:t>
            </a:r>
            <a:endParaRPr lang="es-ES" sz="3200" dirty="0">
              <a:solidFill>
                <a:srgbClr val="003399"/>
              </a:solidFill>
            </a:endParaRPr>
          </a:p>
        </p:txBody>
      </p:sp>
      <p:pic>
        <p:nvPicPr>
          <p:cNvPr id="7" name="3 Imagen" descr="logo-tali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7 Imagen" descr="footer-talia.png"/>
          <p:cNvPicPr>
            <a:picLocks noChangeAspect="1"/>
          </p:cNvPicPr>
          <p:nvPr/>
        </p:nvPicPr>
        <p:blipFill>
          <a:blip r:embed="rId4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sp>
        <p:nvSpPr>
          <p:cNvPr id="13" name="7 CuadroTexto"/>
          <p:cNvSpPr txBox="1"/>
          <p:nvPr/>
        </p:nvSpPr>
        <p:spPr>
          <a:xfrm>
            <a:off x="17379" y="1216025"/>
            <a:ext cx="91439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We propose a </a:t>
            </a:r>
            <a:r>
              <a:rPr lang="en-GB" sz="2400" b="1" dirty="0"/>
              <a:t>follow-up of the work of the MED thematic communities framework </a:t>
            </a:r>
            <a:r>
              <a:rPr lang="en-GB" sz="2400" dirty="0"/>
              <a:t>“Modular and Horizontal projects, a living architecture”.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We expect to </a:t>
            </a:r>
            <a:r>
              <a:rPr lang="en-GB" sz="2400" b="1" dirty="0"/>
              <a:t>develop cohesion </a:t>
            </a:r>
            <a:r>
              <a:rPr lang="en-GB" sz="2400" dirty="0"/>
              <a:t>of the Social &amp; Creative community by facilitating engagement </a:t>
            </a:r>
            <a:r>
              <a:rPr lang="en-GB" sz="2400" b="1" dirty="0"/>
              <a:t>of the local clusters of stakeholders in </a:t>
            </a:r>
            <a:r>
              <a:rPr lang="en-GB" sz="2400" b="1" u="sng" dirty="0"/>
              <a:t>Slovenia</a:t>
            </a:r>
            <a:r>
              <a:rPr lang="en-GB" sz="2400" dirty="0"/>
              <a:t> (SMEs, Academia, Public actors, etc.) </a:t>
            </a:r>
            <a:r>
              <a:rPr lang="en-GB" sz="2400" b="1" dirty="0"/>
              <a:t>involved</a:t>
            </a:r>
            <a:r>
              <a:rPr lang="en-GB" sz="2400" dirty="0"/>
              <a:t> in the Cultural and Creative Industries and Social Innovation developments </a:t>
            </a:r>
            <a:r>
              <a:rPr lang="en-GB" sz="2400" b="1" dirty="0"/>
              <a:t>in transnational clustering processes</a:t>
            </a:r>
            <a:r>
              <a:rPr lang="en-GB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We intend to highlight innovation and to cluster evidence on the creative and cultural industries from </a:t>
            </a:r>
            <a:r>
              <a:rPr lang="en-GB" sz="2400" b="1" dirty="0"/>
              <a:t>a specific project (</a:t>
            </a:r>
            <a:r>
              <a:rPr lang="en-GB" sz="2400" dirty="0">
                <a:sym typeface="Wingdings" panose="05000000000000000000" pitchFamily="2" charset="2"/>
              </a:rPr>
              <a:t></a:t>
            </a:r>
            <a:r>
              <a:rPr lang="en-GB" sz="2400" dirty="0"/>
              <a:t> the seminar is organized during the </a:t>
            </a:r>
            <a:r>
              <a:rPr lang="en-GB" sz="2400" dirty="0" err="1"/>
              <a:t>ChIMERA</a:t>
            </a:r>
            <a:r>
              <a:rPr lang="en-GB" sz="2400" dirty="0"/>
              <a:t> modular project meeting) on </a:t>
            </a:r>
            <a:r>
              <a:rPr lang="en-GB" sz="2400" b="1" dirty="0"/>
              <a:t>a specific topic</a:t>
            </a:r>
            <a:r>
              <a:rPr lang="en-GB" sz="2400" dirty="0"/>
              <a:t> (</a:t>
            </a:r>
            <a:r>
              <a:rPr lang="en-GB" sz="2400" dirty="0">
                <a:sym typeface="Wingdings" panose="05000000000000000000" pitchFamily="2" charset="2"/>
              </a:rPr>
              <a:t> the seminar is </a:t>
            </a:r>
            <a:r>
              <a:rPr lang="en-GB" sz="2400" dirty="0"/>
              <a:t>backed to an International Conference “Creative exchange and investment forum for Cultural and Creative sector”) </a:t>
            </a:r>
          </a:p>
        </p:txBody>
      </p:sp>
    </p:spTree>
    <p:extLst>
      <p:ext uri="{BB962C8B-B14F-4D97-AF65-F5344CB8AC3E}">
        <p14:creationId xmlns:p14="http://schemas.microsoft.com/office/powerpoint/2010/main" val="57276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395536" y="47667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003399"/>
                </a:solidFill>
              </a:rPr>
              <a:t>Agenda – part 1 - opening</a:t>
            </a:r>
            <a:endParaRPr lang="es-ES" sz="3200" dirty="0">
              <a:solidFill>
                <a:srgbClr val="003399"/>
              </a:solidFill>
            </a:endParaRPr>
          </a:p>
        </p:txBody>
      </p:sp>
      <p:pic>
        <p:nvPicPr>
          <p:cNvPr id="7" name="3 Imagen" descr="logo-tali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7 Imagen" descr="footer-talia.png"/>
          <p:cNvPicPr>
            <a:picLocks noChangeAspect="1"/>
          </p:cNvPicPr>
          <p:nvPr/>
        </p:nvPicPr>
        <p:blipFill>
          <a:blip r:embed="rId4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graphicFrame>
        <p:nvGraphicFramePr>
          <p:cNvPr id="12" name="Segnaposto contenuto 4">
            <a:extLst>
              <a:ext uri="{FF2B5EF4-FFF2-40B4-BE49-F238E27FC236}">
                <a16:creationId xmlns:a16="http://schemas.microsoft.com/office/drawing/2014/main" id="{24027E65-5316-4620-9B35-7D8E34817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574792"/>
              </p:ext>
            </p:extLst>
          </p:nvPr>
        </p:nvGraphicFramePr>
        <p:xfrm>
          <a:off x="134815" y="1216025"/>
          <a:ext cx="8757665" cy="493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5050">
                  <a:extLst>
                    <a:ext uri="{9D8B030D-6E8A-4147-A177-3AD203B41FA5}">
                      <a16:colId xmlns:a16="http://schemas.microsoft.com/office/drawing/2014/main" val="2890942363"/>
                    </a:ext>
                  </a:extLst>
                </a:gridCol>
                <a:gridCol w="4907870">
                  <a:extLst>
                    <a:ext uri="{9D8B030D-6E8A-4147-A177-3AD203B41FA5}">
                      <a16:colId xmlns:a16="http://schemas.microsoft.com/office/drawing/2014/main" val="3515858618"/>
                    </a:ext>
                  </a:extLst>
                </a:gridCol>
                <a:gridCol w="634745">
                  <a:extLst>
                    <a:ext uri="{9D8B030D-6E8A-4147-A177-3AD203B41FA5}">
                      <a16:colId xmlns:a16="http://schemas.microsoft.com/office/drawing/2014/main" val="2083870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Purpose of the Seminar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Thanos Contargyris - UHCC</a:t>
                      </a:r>
                    </a:p>
                    <a:p>
                      <a:r>
                        <a:rPr lang="it-IT" sz="2000" dirty="0"/>
                        <a:t>Expert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10’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TALIA Project: the Social &amp; Creative community 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Gaetano </a:t>
                      </a:r>
                      <a:r>
                        <a:rPr lang="en-GB" sz="2000" dirty="0" err="1"/>
                        <a:t>Graso</a:t>
                      </a:r>
                      <a:r>
                        <a:rPr lang="en-GB" sz="2000" dirty="0"/>
                        <a:t> - Puglia Region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10’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TALIA Vision and relevance of </a:t>
                      </a:r>
                      <a:r>
                        <a:rPr lang="en-GB" sz="2000" dirty="0" err="1"/>
                        <a:t>ChIMERA</a:t>
                      </a:r>
                      <a:r>
                        <a:rPr lang="en-GB" sz="2000" dirty="0"/>
                        <a:t> practices in the Social &amp; Creative community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Jesse Marsh - </a:t>
                      </a:r>
                      <a:r>
                        <a:rPr lang="en-GB" sz="2000" dirty="0" err="1"/>
                        <a:t>ENoLL</a:t>
                      </a:r>
                      <a:endParaRPr lang="en-GB" sz="2000" dirty="0"/>
                    </a:p>
                    <a:p>
                      <a:r>
                        <a:rPr lang="en-GB" sz="2000" dirty="0"/>
                        <a:t>Expert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10’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Improve innovation capacities and clustering evidence in Creative and Cultural Industries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/>
                        <a:t>Thematic Community Think Tank – A panel composed of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noProof="0" dirty="0"/>
                        <a:t>TALIA associated partners: </a:t>
                      </a:r>
                      <a:r>
                        <a:rPr lang="en-GB" sz="2000" noProof="0" dirty="0" err="1"/>
                        <a:t>Waag</a:t>
                      </a:r>
                      <a:r>
                        <a:rPr lang="en-GB" sz="2000" noProof="0" dirty="0"/>
                        <a:t>, Impact Hub, Francophone Living Labs Networks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noProof="0" dirty="0"/>
                        <a:t>MED Modular projects partners: </a:t>
                      </a:r>
                      <a:r>
                        <a:rPr lang="en-GB" sz="2000" noProof="0" dirty="0" err="1"/>
                        <a:t>ChIMERA</a:t>
                      </a:r>
                      <a:r>
                        <a:rPr lang="en-GB" sz="2000" noProof="0" dirty="0"/>
                        <a:t>, Co-create, Prominent, </a:t>
                      </a:r>
                      <a:r>
                        <a:rPr lang="en-GB" sz="2000" noProof="0" dirty="0" err="1"/>
                        <a:t>CreatveWear</a:t>
                      </a:r>
                      <a:endParaRPr lang="en-GB" sz="2000" noProof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i="1" noProof="0" dirty="0">
                          <a:solidFill>
                            <a:schemeClr val="tx1"/>
                          </a:solidFill>
                        </a:rPr>
                        <a:t>Moderated by Jesse Marsh</a:t>
                      </a:r>
                      <a:endParaRPr lang="it-IT" sz="2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60’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55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395536" y="47667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003399"/>
                </a:solidFill>
              </a:rPr>
              <a:t>Agenda – part 2 – focusing and closing</a:t>
            </a:r>
            <a:endParaRPr lang="es-ES" sz="3200" dirty="0">
              <a:solidFill>
                <a:srgbClr val="003399"/>
              </a:solidFill>
            </a:endParaRPr>
          </a:p>
        </p:txBody>
      </p:sp>
      <p:pic>
        <p:nvPicPr>
          <p:cNvPr id="7" name="3 Imagen" descr="logo-tali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7 Imagen" descr="footer-talia.png"/>
          <p:cNvPicPr>
            <a:picLocks noChangeAspect="1"/>
          </p:cNvPicPr>
          <p:nvPr/>
        </p:nvPicPr>
        <p:blipFill>
          <a:blip r:embed="rId5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graphicFrame>
        <p:nvGraphicFramePr>
          <p:cNvPr id="12" name="Segnaposto contenuto 4">
            <a:extLst>
              <a:ext uri="{FF2B5EF4-FFF2-40B4-BE49-F238E27FC236}">
                <a16:creationId xmlns:a16="http://schemas.microsoft.com/office/drawing/2014/main" id="{24027E65-5316-4620-9B35-7D8E34817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331233"/>
              </p:ext>
            </p:extLst>
          </p:nvPr>
        </p:nvGraphicFramePr>
        <p:xfrm>
          <a:off x="450166" y="1216025"/>
          <a:ext cx="8442314" cy="454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8105">
                  <a:extLst>
                    <a:ext uri="{9D8B030D-6E8A-4147-A177-3AD203B41FA5}">
                      <a16:colId xmlns:a16="http://schemas.microsoft.com/office/drawing/2014/main" val="2890942363"/>
                    </a:ext>
                  </a:extLst>
                </a:gridCol>
                <a:gridCol w="3629464">
                  <a:extLst>
                    <a:ext uri="{9D8B030D-6E8A-4147-A177-3AD203B41FA5}">
                      <a16:colId xmlns:a16="http://schemas.microsoft.com/office/drawing/2014/main" val="3515858618"/>
                    </a:ext>
                  </a:extLst>
                </a:gridCol>
                <a:gridCol w="634745">
                  <a:extLst>
                    <a:ext uri="{9D8B030D-6E8A-4147-A177-3AD203B41FA5}">
                      <a16:colId xmlns:a16="http://schemas.microsoft.com/office/drawing/2014/main" val="2083870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dirty="0"/>
                        <a:t>CCI in 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Francesco Molinari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10’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304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dirty="0"/>
                        <a:t>Share working example and tested models of transnational and/or transregional network of CCI clusters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2000" dirty="0"/>
                        <a:t>Evaluate tailored services (training key actors, mentoring new entrepreneurs, international trade/ partnering, financial opportunities and schemes, etc.) to meet innovation needs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2000" dirty="0"/>
                        <a:t>Identify/prioritize suitable public supply or demand side measures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endParaRPr lang="en-GB" sz="2000" dirty="0"/>
                    </a:p>
                    <a:p>
                      <a:r>
                        <a:rPr lang="en-GB" sz="2000" dirty="0"/>
                        <a:t>Open Discussion</a:t>
                      </a:r>
                    </a:p>
                    <a:p>
                      <a:r>
                        <a:rPr lang="en-GB" sz="2000" dirty="0"/>
                        <a:t>with Modular Projects, Horizontal Projects and Local Stakeholders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  <a:p>
                      <a:endParaRPr lang="it-IT" sz="2000" dirty="0"/>
                    </a:p>
                    <a:p>
                      <a:endParaRPr lang="it-IT" sz="2000" dirty="0"/>
                    </a:p>
                    <a:p>
                      <a:endParaRPr lang="it-IT" sz="2000" dirty="0"/>
                    </a:p>
                    <a:p>
                      <a:endParaRPr lang="it-IT" sz="2000" dirty="0"/>
                    </a:p>
                    <a:p>
                      <a:r>
                        <a:rPr lang="it-IT" sz="2000" dirty="0"/>
                        <a:t>15’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Wrap up and conclusions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Marco Di Ciano </a:t>
                      </a:r>
                    </a:p>
                    <a:p>
                      <a:r>
                        <a:rPr lang="it-IT" sz="2000" dirty="0"/>
                        <a:t>InnovaPuglia, in-house company of Puglia Region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10’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134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3443</TotalTime>
  <Words>805</Words>
  <Application>Microsoft Office PowerPoint</Application>
  <PresentationFormat>Προβολή στην οθόνη (4:3)</PresentationFormat>
  <Paragraphs>100</Paragraphs>
  <Slides>10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Tema de Office</vt:lpstr>
      <vt:lpstr>TALIA MED PROJECT INTERNATIONAL SEMINAR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presentación</dc:title>
  <dc:creator>Gonzalo Martos</dc:creator>
  <cp:lastModifiedBy>Athanase Contargyris</cp:lastModifiedBy>
  <cp:revision>119</cp:revision>
  <dcterms:created xsi:type="dcterms:W3CDTF">2016-11-03T16:59:37Z</dcterms:created>
  <dcterms:modified xsi:type="dcterms:W3CDTF">2017-10-04T07:48:06Z</dcterms:modified>
</cp:coreProperties>
</file>