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6" r:id="rId2"/>
    <p:sldId id="269" r:id="rId3"/>
    <p:sldId id="261" r:id="rId4"/>
    <p:sldId id="263" r:id="rId5"/>
    <p:sldId id="259" r:id="rId6"/>
    <p:sldId id="262" r:id="rId7"/>
    <p:sldId id="268" r:id="rId8"/>
    <p:sldId id="264" r:id="rId9"/>
    <p:sldId id="258" r:id="rId10"/>
    <p:sldId id="257" r:id="rId11"/>
    <p:sldId id="265" r:id="rId12"/>
    <p:sldId id="266" r:id="rId13"/>
    <p:sldId id="267" r:id="rId14"/>
    <p:sldId id="270" r:id="rId15"/>
    <p:sldId id="271" r:id="rId16"/>
    <p:sldId id="272" r:id="rId17"/>
    <p:sldId id="273" r:id="rId1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o Molinari" initials="F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4"/>
    <p:restoredTop sz="94556"/>
  </p:normalViewPr>
  <p:slideViewPr>
    <p:cSldViewPr snapToGrid="0" snapToObjects="1">
      <p:cViewPr varScale="1">
        <p:scale>
          <a:sx n="84" d="100"/>
          <a:sy n="84" d="100"/>
        </p:scale>
        <p:origin x="2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Foglio_di_lavoro_di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Foglio1!$B$1</c:f>
              <c:strCache>
                <c:ptCount val="1"/>
                <c:pt idx="0">
                  <c:v>GDP</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0"/>
            <c:showCatName val="1"/>
            <c:showSerName val="0"/>
            <c:showPercent val="0"/>
            <c:showBubbleSize val="0"/>
            <c:showLeaderLines val="0"/>
            <c:extLst>
              <c:ext xmlns:c15="http://schemas.microsoft.com/office/drawing/2012/chart" uri="{CE6537A1-D6FC-4f65-9D91-7224C49458BB}"/>
            </c:extLst>
          </c:dLbls>
          <c:cat>
            <c:strRef>
              <c:f>Foglio1!$A$2:$A$4</c:f>
              <c:strCache>
                <c:ptCount val="3"/>
                <c:pt idx="0">
                  <c:v>CCI</c:v>
                </c:pt>
                <c:pt idx="1">
                  <c:v>High-end industries</c:v>
                </c:pt>
                <c:pt idx="2">
                  <c:v>Other industries</c:v>
                </c:pt>
              </c:strCache>
            </c:strRef>
          </c:cat>
          <c:val>
            <c:numRef>
              <c:f>Foglio1!$B$2:$B$4</c:f>
              <c:numCache>
                <c:formatCode>General</c:formatCode>
                <c:ptCount val="3"/>
                <c:pt idx="0">
                  <c:v>4.9</c:v>
                </c:pt>
                <c:pt idx="1">
                  <c:v>4.0</c:v>
                </c:pt>
                <c:pt idx="2">
                  <c:v>91.1</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354533-7A0D-F744-8610-4DBEDD7481DE}" type="doc">
      <dgm:prSet loTypeId="urn:microsoft.com/office/officeart/2005/8/layout/target3" loCatId="" qsTypeId="urn:microsoft.com/office/officeart/2005/8/quickstyle/simple4" qsCatId="simple" csTypeId="urn:microsoft.com/office/officeart/2005/8/colors/colorful4" csCatId="colorful" phldr="1"/>
      <dgm:spPr/>
      <dgm:t>
        <a:bodyPr/>
        <a:lstStyle/>
        <a:p>
          <a:endParaRPr lang="it-IT"/>
        </a:p>
      </dgm:t>
    </dgm:pt>
    <dgm:pt modelId="{C1A1733A-B896-4E46-86D0-8103344A897D}">
      <dgm:prSet phldrT="[Testo]"/>
      <dgm:spPr/>
      <dgm:t>
        <a:bodyPr/>
        <a:lstStyle/>
        <a:p>
          <a:r>
            <a:rPr lang="it-IT" dirty="0" smtClean="0"/>
            <a:t>Global</a:t>
          </a:r>
          <a:endParaRPr lang="it-IT" dirty="0"/>
        </a:p>
      </dgm:t>
    </dgm:pt>
    <dgm:pt modelId="{EA187C41-C6F7-6848-A9E9-DFBFF206B36C}" type="parTrans" cxnId="{A1BE1BC8-AD01-B44C-9E46-AA86C506A464}">
      <dgm:prSet/>
      <dgm:spPr/>
      <dgm:t>
        <a:bodyPr/>
        <a:lstStyle/>
        <a:p>
          <a:endParaRPr lang="it-IT"/>
        </a:p>
      </dgm:t>
    </dgm:pt>
    <dgm:pt modelId="{2EC98387-3FC7-D54C-BB04-222E2CDF2949}" type="sibTrans" cxnId="{A1BE1BC8-AD01-B44C-9E46-AA86C506A464}">
      <dgm:prSet/>
      <dgm:spPr/>
      <dgm:t>
        <a:bodyPr/>
        <a:lstStyle/>
        <a:p>
          <a:endParaRPr lang="it-IT"/>
        </a:p>
      </dgm:t>
    </dgm:pt>
    <dgm:pt modelId="{7F810860-8C6C-7140-B4A4-84BB67F5E5BC}">
      <dgm:prSet phldrT="[Testo]"/>
      <dgm:spPr/>
      <dgm:t>
        <a:bodyPr/>
        <a:lstStyle/>
        <a:p>
          <a:r>
            <a:rPr lang="en-GB" noProof="0" smtClean="0"/>
            <a:t>International networks/clusters</a:t>
          </a:r>
          <a:endParaRPr lang="en-GB" noProof="0" dirty="0"/>
        </a:p>
      </dgm:t>
    </dgm:pt>
    <dgm:pt modelId="{18BBEA5C-40D7-8149-9A8B-BAFE83B6696F}" type="parTrans" cxnId="{8E37B321-C7C6-A145-9C04-C8F2346D68C9}">
      <dgm:prSet/>
      <dgm:spPr/>
      <dgm:t>
        <a:bodyPr/>
        <a:lstStyle/>
        <a:p>
          <a:endParaRPr lang="it-IT"/>
        </a:p>
      </dgm:t>
    </dgm:pt>
    <dgm:pt modelId="{27C9DF64-A1DA-6940-8B5E-96CD5E6DEBEB}" type="sibTrans" cxnId="{8E37B321-C7C6-A145-9C04-C8F2346D68C9}">
      <dgm:prSet/>
      <dgm:spPr/>
      <dgm:t>
        <a:bodyPr/>
        <a:lstStyle/>
        <a:p>
          <a:endParaRPr lang="it-IT"/>
        </a:p>
      </dgm:t>
    </dgm:pt>
    <dgm:pt modelId="{15BE4D14-3806-674A-A31F-EC8076E04DD8}">
      <dgm:prSet phldrT="[Testo]"/>
      <dgm:spPr/>
      <dgm:t>
        <a:bodyPr/>
        <a:lstStyle/>
        <a:p>
          <a:r>
            <a:rPr lang="en-GB" noProof="0" dirty="0" smtClean="0"/>
            <a:t>Regional</a:t>
          </a:r>
          <a:endParaRPr lang="en-GB" noProof="0" dirty="0"/>
        </a:p>
      </dgm:t>
    </dgm:pt>
    <dgm:pt modelId="{97A3D46B-7984-8E4F-8B91-31234660D0D7}" type="parTrans" cxnId="{3DE046F6-929A-C540-B96C-64E74F009B48}">
      <dgm:prSet/>
      <dgm:spPr/>
      <dgm:t>
        <a:bodyPr/>
        <a:lstStyle/>
        <a:p>
          <a:endParaRPr lang="it-IT"/>
        </a:p>
      </dgm:t>
    </dgm:pt>
    <dgm:pt modelId="{B6C81299-659E-2E45-9EAF-B703E326B2AB}" type="sibTrans" cxnId="{3DE046F6-929A-C540-B96C-64E74F009B48}">
      <dgm:prSet/>
      <dgm:spPr/>
      <dgm:t>
        <a:bodyPr/>
        <a:lstStyle/>
        <a:p>
          <a:endParaRPr lang="it-IT"/>
        </a:p>
      </dgm:t>
    </dgm:pt>
    <dgm:pt modelId="{330BE373-5851-DE40-B29B-DCF8CB630CCF}">
      <dgm:prSet phldrT="[Testo]"/>
      <dgm:spPr/>
      <dgm:t>
        <a:bodyPr/>
        <a:lstStyle/>
        <a:p>
          <a:r>
            <a:rPr lang="en-GB" noProof="0" dirty="0" smtClean="0"/>
            <a:t>Intermediary organisations</a:t>
          </a:r>
          <a:endParaRPr lang="en-GB" noProof="0" dirty="0"/>
        </a:p>
      </dgm:t>
    </dgm:pt>
    <dgm:pt modelId="{7762F76C-7F67-E146-8422-DD5C22E0BD75}" type="parTrans" cxnId="{5B73E515-AF66-BA43-93C5-CEF5F0ABCE11}">
      <dgm:prSet/>
      <dgm:spPr/>
      <dgm:t>
        <a:bodyPr/>
        <a:lstStyle/>
        <a:p>
          <a:endParaRPr lang="it-IT"/>
        </a:p>
      </dgm:t>
    </dgm:pt>
    <dgm:pt modelId="{1EB41B55-BAC5-CA40-BE0C-87F41E93561D}" type="sibTrans" cxnId="{5B73E515-AF66-BA43-93C5-CEF5F0ABCE11}">
      <dgm:prSet/>
      <dgm:spPr/>
      <dgm:t>
        <a:bodyPr/>
        <a:lstStyle/>
        <a:p>
          <a:endParaRPr lang="it-IT"/>
        </a:p>
      </dgm:t>
    </dgm:pt>
    <dgm:pt modelId="{E74EE043-91E1-AC45-ADFC-EDCFC1DB646A}">
      <dgm:prSet phldrT="[Testo]"/>
      <dgm:spPr/>
      <dgm:t>
        <a:bodyPr/>
        <a:lstStyle/>
        <a:p>
          <a:r>
            <a:rPr lang="en-GB" noProof="0" dirty="0" smtClean="0"/>
            <a:t>Clustering of Cities</a:t>
          </a:r>
          <a:endParaRPr lang="en-GB" noProof="0" dirty="0"/>
        </a:p>
      </dgm:t>
    </dgm:pt>
    <dgm:pt modelId="{D6256299-258B-DA46-9D2A-9F276C8CE62E}" type="parTrans" cxnId="{21CC8378-F7BF-4046-A47B-1153B5F93FE7}">
      <dgm:prSet/>
      <dgm:spPr/>
      <dgm:t>
        <a:bodyPr/>
        <a:lstStyle/>
        <a:p>
          <a:endParaRPr lang="it-IT"/>
        </a:p>
      </dgm:t>
    </dgm:pt>
    <dgm:pt modelId="{3846B2E4-99E7-FA44-A971-1BDA1845FE5F}" type="sibTrans" cxnId="{21CC8378-F7BF-4046-A47B-1153B5F93FE7}">
      <dgm:prSet/>
      <dgm:spPr/>
      <dgm:t>
        <a:bodyPr/>
        <a:lstStyle/>
        <a:p>
          <a:endParaRPr lang="it-IT"/>
        </a:p>
      </dgm:t>
    </dgm:pt>
    <dgm:pt modelId="{44DF154D-A54F-A249-9C69-9A6E833E5533}">
      <dgm:prSet phldrT="[Testo]"/>
      <dgm:spPr/>
      <dgm:t>
        <a:bodyPr/>
        <a:lstStyle/>
        <a:p>
          <a:r>
            <a:rPr lang="it-IT" dirty="0" smtClean="0"/>
            <a:t>Local</a:t>
          </a:r>
          <a:endParaRPr lang="it-IT" dirty="0"/>
        </a:p>
      </dgm:t>
    </dgm:pt>
    <dgm:pt modelId="{C6310166-BFC7-CB42-B67A-9985F1270CDD}" type="parTrans" cxnId="{698DFAD3-6F2E-7645-873C-5905A82EC1E7}">
      <dgm:prSet/>
      <dgm:spPr/>
      <dgm:t>
        <a:bodyPr/>
        <a:lstStyle/>
        <a:p>
          <a:endParaRPr lang="it-IT"/>
        </a:p>
      </dgm:t>
    </dgm:pt>
    <dgm:pt modelId="{58CA2DCE-1F78-0547-AFEF-032269140DA6}" type="sibTrans" cxnId="{698DFAD3-6F2E-7645-873C-5905A82EC1E7}">
      <dgm:prSet/>
      <dgm:spPr/>
      <dgm:t>
        <a:bodyPr/>
        <a:lstStyle/>
        <a:p>
          <a:endParaRPr lang="it-IT"/>
        </a:p>
      </dgm:t>
    </dgm:pt>
    <dgm:pt modelId="{BFC276C4-55D0-704F-95AB-DF6E7B8E5B55}">
      <dgm:prSet phldrT="[Testo]"/>
      <dgm:spPr/>
      <dgm:t>
        <a:bodyPr/>
        <a:lstStyle/>
        <a:p>
          <a:r>
            <a:rPr lang="en-GB" noProof="0" dirty="0" smtClean="0"/>
            <a:t>Actor Networks within Cities</a:t>
          </a:r>
          <a:endParaRPr lang="en-GB" noProof="0" dirty="0"/>
        </a:p>
      </dgm:t>
    </dgm:pt>
    <dgm:pt modelId="{EB10CFB7-3A18-5944-B3B5-BDDBD4B4A9C5}" type="parTrans" cxnId="{CEB7A56A-4FB0-2C42-9FCC-C512471361B6}">
      <dgm:prSet/>
      <dgm:spPr/>
      <dgm:t>
        <a:bodyPr/>
        <a:lstStyle/>
        <a:p>
          <a:endParaRPr lang="it-IT"/>
        </a:p>
      </dgm:t>
    </dgm:pt>
    <dgm:pt modelId="{3EDA6DB0-2461-414B-92FB-17AEDD09B971}" type="sibTrans" cxnId="{CEB7A56A-4FB0-2C42-9FCC-C512471361B6}">
      <dgm:prSet/>
      <dgm:spPr/>
      <dgm:t>
        <a:bodyPr/>
        <a:lstStyle/>
        <a:p>
          <a:endParaRPr lang="it-IT"/>
        </a:p>
      </dgm:t>
    </dgm:pt>
    <dgm:pt modelId="{BDAE0A09-E1E6-4E44-99E9-3CD08EA0F7CD}">
      <dgm:prSet phldrT="[Testo]"/>
      <dgm:spPr/>
      <dgm:t>
        <a:bodyPr/>
        <a:lstStyle/>
        <a:p>
          <a:r>
            <a:rPr lang="en-GB" noProof="0" dirty="0" smtClean="0"/>
            <a:t>Matchmaking initiatives</a:t>
          </a:r>
          <a:endParaRPr lang="en-GB" noProof="0" dirty="0"/>
        </a:p>
      </dgm:t>
    </dgm:pt>
    <dgm:pt modelId="{F3D752C6-DFAF-8A44-9229-7F9C3209B22D}" type="parTrans" cxnId="{BD22072C-835F-D54F-9C4E-B43FF79E806F}">
      <dgm:prSet/>
      <dgm:spPr/>
      <dgm:t>
        <a:bodyPr/>
        <a:lstStyle/>
        <a:p>
          <a:endParaRPr lang="it-IT"/>
        </a:p>
      </dgm:t>
    </dgm:pt>
    <dgm:pt modelId="{FB8D8F07-9F4C-5C4F-BE08-453B8DC2493A}" type="sibTrans" cxnId="{BD22072C-835F-D54F-9C4E-B43FF79E806F}">
      <dgm:prSet/>
      <dgm:spPr/>
      <dgm:t>
        <a:bodyPr/>
        <a:lstStyle/>
        <a:p>
          <a:endParaRPr lang="it-IT"/>
        </a:p>
      </dgm:t>
    </dgm:pt>
    <dgm:pt modelId="{219A9281-C5E3-0A48-9466-EF54A37AF2C0}">
      <dgm:prSet phldrT="[Testo]"/>
      <dgm:spPr/>
      <dgm:t>
        <a:bodyPr/>
        <a:lstStyle/>
        <a:p>
          <a:r>
            <a:rPr lang="en-GB" noProof="0" dirty="0" smtClean="0"/>
            <a:t>Creative clusters</a:t>
          </a:r>
          <a:endParaRPr lang="en-GB" noProof="0" dirty="0"/>
        </a:p>
      </dgm:t>
    </dgm:pt>
    <dgm:pt modelId="{16AA9E1D-C8DD-D149-A6B4-272A9A42C189}" type="parTrans" cxnId="{CF6F325E-EC95-1747-B288-2E6662D4F15D}">
      <dgm:prSet/>
      <dgm:spPr/>
    </dgm:pt>
    <dgm:pt modelId="{E1598096-D326-0F46-99AD-D6A894A9A8F5}" type="sibTrans" cxnId="{CF6F325E-EC95-1747-B288-2E6662D4F15D}">
      <dgm:prSet/>
      <dgm:spPr/>
    </dgm:pt>
    <dgm:pt modelId="{B29D525F-8C97-664B-8050-EA9B42BA5E08}">
      <dgm:prSet phldrT="[Testo]"/>
      <dgm:spPr/>
      <dgm:t>
        <a:bodyPr/>
        <a:lstStyle/>
        <a:p>
          <a:r>
            <a:rPr lang="en-GB" noProof="0" dirty="0" smtClean="0"/>
            <a:t>Project based collaborations</a:t>
          </a:r>
          <a:endParaRPr lang="en-GB" noProof="0" dirty="0"/>
        </a:p>
      </dgm:t>
    </dgm:pt>
    <dgm:pt modelId="{78DAA1DD-C569-4847-9B5A-B58A50CEB977}" type="sibTrans" cxnId="{B8D763A3-CAF7-824B-AE6B-21AD3247FAED}">
      <dgm:prSet/>
      <dgm:spPr/>
      <dgm:t>
        <a:bodyPr/>
        <a:lstStyle/>
        <a:p>
          <a:endParaRPr lang="it-IT"/>
        </a:p>
      </dgm:t>
    </dgm:pt>
    <dgm:pt modelId="{BC6BBD2F-8E3E-474A-A596-FA5EFC1E260B}" type="parTrans" cxnId="{B8D763A3-CAF7-824B-AE6B-21AD3247FAED}">
      <dgm:prSet/>
      <dgm:spPr/>
      <dgm:t>
        <a:bodyPr/>
        <a:lstStyle/>
        <a:p>
          <a:endParaRPr lang="it-IT"/>
        </a:p>
      </dgm:t>
    </dgm:pt>
    <dgm:pt modelId="{9D93FC3F-C4A0-9A4A-A353-B9D3EFDEFCC7}" type="pres">
      <dgm:prSet presAssocID="{32354533-7A0D-F744-8610-4DBEDD7481DE}" presName="Name0" presStyleCnt="0">
        <dgm:presLayoutVars>
          <dgm:chMax val="7"/>
          <dgm:dir/>
          <dgm:animLvl val="lvl"/>
          <dgm:resizeHandles val="exact"/>
        </dgm:presLayoutVars>
      </dgm:prSet>
      <dgm:spPr/>
      <dgm:t>
        <a:bodyPr/>
        <a:lstStyle/>
        <a:p>
          <a:endParaRPr lang="it-IT"/>
        </a:p>
      </dgm:t>
    </dgm:pt>
    <dgm:pt modelId="{1AF15B6E-D203-3C4A-A6FA-42F81550756F}" type="pres">
      <dgm:prSet presAssocID="{C1A1733A-B896-4E46-86D0-8103344A897D}" presName="circle1" presStyleLbl="node1" presStyleIdx="0" presStyleCnt="3"/>
      <dgm:spPr/>
    </dgm:pt>
    <dgm:pt modelId="{E375B846-ABD0-C045-BFAD-DA57303FF001}" type="pres">
      <dgm:prSet presAssocID="{C1A1733A-B896-4E46-86D0-8103344A897D}" presName="space" presStyleCnt="0"/>
      <dgm:spPr/>
    </dgm:pt>
    <dgm:pt modelId="{E77C8B76-48E3-204B-8F60-EA955CC0A84B}" type="pres">
      <dgm:prSet presAssocID="{C1A1733A-B896-4E46-86D0-8103344A897D}" presName="rect1" presStyleLbl="alignAcc1" presStyleIdx="0" presStyleCnt="3"/>
      <dgm:spPr/>
      <dgm:t>
        <a:bodyPr/>
        <a:lstStyle/>
        <a:p>
          <a:endParaRPr lang="it-IT"/>
        </a:p>
      </dgm:t>
    </dgm:pt>
    <dgm:pt modelId="{E6A3528A-7FAC-2545-A691-A897A02DFE00}" type="pres">
      <dgm:prSet presAssocID="{15BE4D14-3806-674A-A31F-EC8076E04DD8}" presName="vertSpace2" presStyleLbl="node1" presStyleIdx="0" presStyleCnt="3"/>
      <dgm:spPr/>
    </dgm:pt>
    <dgm:pt modelId="{A88469B4-4977-E449-A387-E59310D8E4DE}" type="pres">
      <dgm:prSet presAssocID="{15BE4D14-3806-674A-A31F-EC8076E04DD8}" presName="circle2" presStyleLbl="node1" presStyleIdx="1" presStyleCnt="3"/>
      <dgm:spPr/>
    </dgm:pt>
    <dgm:pt modelId="{5F85E745-3113-814A-B6F5-CE49AC12C833}" type="pres">
      <dgm:prSet presAssocID="{15BE4D14-3806-674A-A31F-EC8076E04DD8}" presName="rect2" presStyleLbl="alignAcc1" presStyleIdx="1" presStyleCnt="3"/>
      <dgm:spPr/>
      <dgm:t>
        <a:bodyPr/>
        <a:lstStyle/>
        <a:p>
          <a:endParaRPr lang="it-IT"/>
        </a:p>
      </dgm:t>
    </dgm:pt>
    <dgm:pt modelId="{04EC403F-786B-6C45-9B12-1577D77DE716}" type="pres">
      <dgm:prSet presAssocID="{44DF154D-A54F-A249-9C69-9A6E833E5533}" presName="vertSpace3" presStyleLbl="node1" presStyleIdx="1" presStyleCnt="3"/>
      <dgm:spPr/>
    </dgm:pt>
    <dgm:pt modelId="{7A4131C3-2D77-FD45-931A-DE6328EC5B6B}" type="pres">
      <dgm:prSet presAssocID="{44DF154D-A54F-A249-9C69-9A6E833E5533}" presName="circle3" presStyleLbl="node1" presStyleIdx="2" presStyleCnt="3"/>
      <dgm:spPr/>
    </dgm:pt>
    <dgm:pt modelId="{18B8FB02-EAA1-0F45-9B94-0013D8958968}" type="pres">
      <dgm:prSet presAssocID="{44DF154D-A54F-A249-9C69-9A6E833E5533}" presName="rect3" presStyleLbl="alignAcc1" presStyleIdx="2" presStyleCnt="3"/>
      <dgm:spPr/>
      <dgm:t>
        <a:bodyPr/>
        <a:lstStyle/>
        <a:p>
          <a:endParaRPr lang="it-IT"/>
        </a:p>
      </dgm:t>
    </dgm:pt>
    <dgm:pt modelId="{DC6E4CB2-6C5D-1543-9098-08BB7C92339F}" type="pres">
      <dgm:prSet presAssocID="{C1A1733A-B896-4E46-86D0-8103344A897D}" presName="rect1ParTx" presStyleLbl="alignAcc1" presStyleIdx="2" presStyleCnt="3">
        <dgm:presLayoutVars>
          <dgm:chMax val="1"/>
          <dgm:bulletEnabled val="1"/>
        </dgm:presLayoutVars>
      </dgm:prSet>
      <dgm:spPr/>
      <dgm:t>
        <a:bodyPr/>
        <a:lstStyle/>
        <a:p>
          <a:endParaRPr lang="it-IT"/>
        </a:p>
      </dgm:t>
    </dgm:pt>
    <dgm:pt modelId="{BA615603-A203-AB41-8558-63D0C7BD4017}" type="pres">
      <dgm:prSet presAssocID="{C1A1733A-B896-4E46-86D0-8103344A897D}" presName="rect1ChTx" presStyleLbl="alignAcc1" presStyleIdx="2" presStyleCnt="3">
        <dgm:presLayoutVars>
          <dgm:bulletEnabled val="1"/>
        </dgm:presLayoutVars>
      </dgm:prSet>
      <dgm:spPr/>
      <dgm:t>
        <a:bodyPr/>
        <a:lstStyle/>
        <a:p>
          <a:endParaRPr lang="it-IT"/>
        </a:p>
      </dgm:t>
    </dgm:pt>
    <dgm:pt modelId="{A5E4810F-60CC-324A-B992-7F313E06F5CE}" type="pres">
      <dgm:prSet presAssocID="{15BE4D14-3806-674A-A31F-EC8076E04DD8}" presName="rect2ParTx" presStyleLbl="alignAcc1" presStyleIdx="2" presStyleCnt="3">
        <dgm:presLayoutVars>
          <dgm:chMax val="1"/>
          <dgm:bulletEnabled val="1"/>
        </dgm:presLayoutVars>
      </dgm:prSet>
      <dgm:spPr/>
      <dgm:t>
        <a:bodyPr/>
        <a:lstStyle/>
        <a:p>
          <a:endParaRPr lang="it-IT"/>
        </a:p>
      </dgm:t>
    </dgm:pt>
    <dgm:pt modelId="{860837FE-3B87-D343-9813-5B3B12E744CD}" type="pres">
      <dgm:prSet presAssocID="{15BE4D14-3806-674A-A31F-EC8076E04DD8}" presName="rect2ChTx" presStyleLbl="alignAcc1" presStyleIdx="2" presStyleCnt="3">
        <dgm:presLayoutVars>
          <dgm:bulletEnabled val="1"/>
        </dgm:presLayoutVars>
      </dgm:prSet>
      <dgm:spPr/>
      <dgm:t>
        <a:bodyPr/>
        <a:lstStyle/>
        <a:p>
          <a:endParaRPr lang="it-IT"/>
        </a:p>
      </dgm:t>
    </dgm:pt>
    <dgm:pt modelId="{40F682D9-4FC8-AA4D-9E47-3BEC45A5A8E2}" type="pres">
      <dgm:prSet presAssocID="{44DF154D-A54F-A249-9C69-9A6E833E5533}" presName="rect3ParTx" presStyleLbl="alignAcc1" presStyleIdx="2" presStyleCnt="3">
        <dgm:presLayoutVars>
          <dgm:chMax val="1"/>
          <dgm:bulletEnabled val="1"/>
        </dgm:presLayoutVars>
      </dgm:prSet>
      <dgm:spPr/>
      <dgm:t>
        <a:bodyPr/>
        <a:lstStyle/>
        <a:p>
          <a:endParaRPr lang="it-IT"/>
        </a:p>
      </dgm:t>
    </dgm:pt>
    <dgm:pt modelId="{0F468C54-67AC-6743-AC1F-2C76FB6436E0}" type="pres">
      <dgm:prSet presAssocID="{44DF154D-A54F-A249-9C69-9A6E833E5533}" presName="rect3ChTx" presStyleLbl="alignAcc1" presStyleIdx="2" presStyleCnt="3">
        <dgm:presLayoutVars>
          <dgm:bulletEnabled val="1"/>
        </dgm:presLayoutVars>
      </dgm:prSet>
      <dgm:spPr/>
      <dgm:t>
        <a:bodyPr/>
        <a:lstStyle/>
        <a:p>
          <a:endParaRPr lang="it-IT"/>
        </a:p>
      </dgm:t>
    </dgm:pt>
  </dgm:ptLst>
  <dgm:cxnLst>
    <dgm:cxn modelId="{22473431-9631-8D4F-A741-17B08BB1F448}" type="presOf" srcId="{44DF154D-A54F-A249-9C69-9A6E833E5533}" destId="{18B8FB02-EAA1-0F45-9B94-0013D8958968}" srcOrd="0" destOrd="0" presId="urn:microsoft.com/office/officeart/2005/8/layout/target3"/>
    <dgm:cxn modelId="{92989AB5-4C12-7E48-9008-12D4D784FE1E}" type="presOf" srcId="{C1A1733A-B896-4E46-86D0-8103344A897D}" destId="{E77C8B76-48E3-204B-8F60-EA955CC0A84B}" srcOrd="0" destOrd="0" presId="urn:microsoft.com/office/officeart/2005/8/layout/target3"/>
    <dgm:cxn modelId="{A1BE1BC8-AD01-B44C-9E46-AA86C506A464}" srcId="{32354533-7A0D-F744-8610-4DBEDD7481DE}" destId="{C1A1733A-B896-4E46-86D0-8103344A897D}" srcOrd="0" destOrd="0" parTransId="{EA187C41-C6F7-6848-A9E9-DFBFF206B36C}" sibTransId="{2EC98387-3FC7-D54C-BB04-222E2CDF2949}"/>
    <dgm:cxn modelId="{8E37B321-C7C6-A145-9C04-C8F2346D68C9}" srcId="{C1A1733A-B896-4E46-86D0-8103344A897D}" destId="{7F810860-8C6C-7140-B4A4-84BB67F5E5BC}" srcOrd="0" destOrd="0" parTransId="{18BBEA5C-40D7-8149-9A8B-BAFE83B6696F}" sibTransId="{27C9DF64-A1DA-6940-8B5E-96CD5E6DEBEB}"/>
    <dgm:cxn modelId="{A118D29D-5ED1-4A40-B8D2-F2C187428437}" type="presOf" srcId="{15BE4D14-3806-674A-A31F-EC8076E04DD8}" destId="{5F85E745-3113-814A-B6F5-CE49AC12C833}" srcOrd="0" destOrd="0" presId="urn:microsoft.com/office/officeart/2005/8/layout/target3"/>
    <dgm:cxn modelId="{54AD6E81-C62E-DC4B-88CB-7B3277EBD897}" type="presOf" srcId="{44DF154D-A54F-A249-9C69-9A6E833E5533}" destId="{40F682D9-4FC8-AA4D-9E47-3BEC45A5A8E2}" srcOrd="1" destOrd="0" presId="urn:microsoft.com/office/officeart/2005/8/layout/target3"/>
    <dgm:cxn modelId="{B35F8D96-1774-4D42-8CB5-A45D8C5C0F9F}" type="presOf" srcId="{7F810860-8C6C-7140-B4A4-84BB67F5E5BC}" destId="{BA615603-A203-AB41-8558-63D0C7BD4017}" srcOrd="0" destOrd="0" presId="urn:microsoft.com/office/officeart/2005/8/layout/target3"/>
    <dgm:cxn modelId="{CEB7A56A-4FB0-2C42-9FCC-C512471361B6}" srcId="{44DF154D-A54F-A249-9C69-9A6E833E5533}" destId="{BFC276C4-55D0-704F-95AB-DF6E7B8E5B55}" srcOrd="0" destOrd="0" parTransId="{EB10CFB7-3A18-5944-B3B5-BDDBD4B4A9C5}" sibTransId="{3EDA6DB0-2461-414B-92FB-17AEDD09B971}"/>
    <dgm:cxn modelId="{88EB4689-B060-EE4B-B4C1-B6B26A006332}" type="presOf" srcId="{15BE4D14-3806-674A-A31F-EC8076E04DD8}" destId="{A5E4810F-60CC-324A-B992-7F313E06F5CE}" srcOrd="1" destOrd="0" presId="urn:microsoft.com/office/officeart/2005/8/layout/target3"/>
    <dgm:cxn modelId="{21CC8378-F7BF-4046-A47B-1153B5F93FE7}" srcId="{15BE4D14-3806-674A-A31F-EC8076E04DD8}" destId="{E74EE043-91E1-AC45-ADFC-EDCFC1DB646A}" srcOrd="2" destOrd="0" parTransId="{D6256299-258B-DA46-9D2A-9F276C8CE62E}" sibTransId="{3846B2E4-99E7-FA44-A971-1BDA1845FE5F}"/>
    <dgm:cxn modelId="{3102C7CC-1A10-0E41-B974-3FBD3FBF5228}" type="presOf" srcId="{C1A1733A-B896-4E46-86D0-8103344A897D}" destId="{DC6E4CB2-6C5D-1543-9098-08BB7C92339F}" srcOrd="1" destOrd="0" presId="urn:microsoft.com/office/officeart/2005/8/layout/target3"/>
    <dgm:cxn modelId="{B2D10CA4-344B-7644-A513-31F4E796E877}" type="presOf" srcId="{BDAE0A09-E1E6-4E44-99E9-3CD08EA0F7CD}" destId="{0F468C54-67AC-6743-AC1F-2C76FB6436E0}" srcOrd="0" destOrd="1" presId="urn:microsoft.com/office/officeart/2005/8/layout/target3"/>
    <dgm:cxn modelId="{79841D33-4D98-1740-AA12-178588A9B552}" type="presOf" srcId="{32354533-7A0D-F744-8610-4DBEDD7481DE}" destId="{9D93FC3F-C4A0-9A4A-A353-B9D3EFDEFCC7}" srcOrd="0" destOrd="0" presId="urn:microsoft.com/office/officeart/2005/8/layout/target3"/>
    <dgm:cxn modelId="{5B73E515-AF66-BA43-93C5-CEF5F0ABCE11}" srcId="{15BE4D14-3806-674A-A31F-EC8076E04DD8}" destId="{330BE373-5851-DE40-B29B-DCF8CB630CCF}" srcOrd="1" destOrd="0" parTransId="{7762F76C-7F67-E146-8422-DD5C22E0BD75}" sibTransId="{1EB41B55-BAC5-CA40-BE0C-87F41E93561D}"/>
    <dgm:cxn modelId="{CF6F325E-EC95-1747-B288-2E6662D4F15D}" srcId="{15BE4D14-3806-674A-A31F-EC8076E04DD8}" destId="{219A9281-C5E3-0A48-9466-EF54A37AF2C0}" srcOrd="0" destOrd="0" parTransId="{16AA9E1D-C8DD-D149-A6B4-272A9A42C189}" sibTransId="{E1598096-D326-0F46-99AD-D6A894A9A8F5}"/>
    <dgm:cxn modelId="{BD22072C-835F-D54F-9C4E-B43FF79E806F}" srcId="{44DF154D-A54F-A249-9C69-9A6E833E5533}" destId="{BDAE0A09-E1E6-4E44-99E9-3CD08EA0F7CD}" srcOrd="1" destOrd="0" parTransId="{F3D752C6-DFAF-8A44-9229-7F9C3209B22D}" sibTransId="{FB8D8F07-9F4C-5C4F-BE08-453B8DC2493A}"/>
    <dgm:cxn modelId="{6B079D63-27F9-8644-9EA8-E05A101004FC}" type="presOf" srcId="{B29D525F-8C97-664B-8050-EA9B42BA5E08}" destId="{BA615603-A203-AB41-8558-63D0C7BD4017}" srcOrd="0" destOrd="1" presId="urn:microsoft.com/office/officeart/2005/8/layout/target3"/>
    <dgm:cxn modelId="{698DFAD3-6F2E-7645-873C-5905A82EC1E7}" srcId="{32354533-7A0D-F744-8610-4DBEDD7481DE}" destId="{44DF154D-A54F-A249-9C69-9A6E833E5533}" srcOrd="2" destOrd="0" parTransId="{C6310166-BFC7-CB42-B67A-9985F1270CDD}" sibTransId="{58CA2DCE-1F78-0547-AFEF-032269140DA6}"/>
    <dgm:cxn modelId="{637EF3A6-42A9-F041-85C2-F5E02148E1E6}" type="presOf" srcId="{BFC276C4-55D0-704F-95AB-DF6E7B8E5B55}" destId="{0F468C54-67AC-6743-AC1F-2C76FB6436E0}" srcOrd="0" destOrd="0" presId="urn:microsoft.com/office/officeart/2005/8/layout/target3"/>
    <dgm:cxn modelId="{85EFD9C1-68C7-4242-9955-9B4BA821FB6E}" type="presOf" srcId="{219A9281-C5E3-0A48-9466-EF54A37AF2C0}" destId="{860837FE-3B87-D343-9813-5B3B12E744CD}" srcOrd="0" destOrd="0" presId="urn:microsoft.com/office/officeart/2005/8/layout/target3"/>
    <dgm:cxn modelId="{65D6CFBD-9B90-F346-B412-05412A8D5738}" type="presOf" srcId="{E74EE043-91E1-AC45-ADFC-EDCFC1DB646A}" destId="{860837FE-3B87-D343-9813-5B3B12E744CD}" srcOrd="0" destOrd="2" presId="urn:microsoft.com/office/officeart/2005/8/layout/target3"/>
    <dgm:cxn modelId="{1775D386-7A37-2549-B367-63A154424277}" type="presOf" srcId="{330BE373-5851-DE40-B29B-DCF8CB630CCF}" destId="{860837FE-3B87-D343-9813-5B3B12E744CD}" srcOrd="0" destOrd="1" presId="urn:microsoft.com/office/officeart/2005/8/layout/target3"/>
    <dgm:cxn modelId="{3DE046F6-929A-C540-B96C-64E74F009B48}" srcId="{32354533-7A0D-F744-8610-4DBEDD7481DE}" destId="{15BE4D14-3806-674A-A31F-EC8076E04DD8}" srcOrd="1" destOrd="0" parTransId="{97A3D46B-7984-8E4F-8B91-31234660D0D7}" sibTransId="{B6C81299-659E-2E45-9EAF-B703E326B2AB}"/>
    <dgm:cxn modelId="{B8D763A3-CAF7-824B-AE6B-21AD3247FAED}" srcId="{C1A1733A-B896-4E46-86D0-8103344A897D}" destId="{B29D525F-8C97-664B-8050-EA9B42BA5E08}" srcOrd="1" destOrd="0" parTransId="{BC6BBD2F-8E3E-474A-A596-FA5EFC1E260B}" sibTransId="{78DAA1DD-C569-4847-9B5A-B58A50CEB977}"/>
    <dgm:cxn modelId="{15F193C3-8AA4-724A-9745-C4FCE3B50EAB}" type="presParOf" srcId="{9D93FC3F-C4A0-9A4A-A353-B9D3EFDEFCC7}" destId="{1AF15B6E-D203-3C4A-A6FA-42F81550756F}" srcOrd="0" destOrd="0" presId="urn:microsoft.com/office/officeart/2005/8/layout/target3"/>
    <dgm:cxn modelId="{AD44D0B6-8655-014E-B3E4-E5011861A64C}" type="presParOf" srcId="{9D93FC3F-C4A0-9A4A-A353-B9D3EFDEFCC7}" destId="{E375B846-ABD0-C045-BFAD-DA57303FF001}" srcOrd="1" destOrd="0" presId="urn:microsoft.com/office/officeart/2005/8/layout/target3"/>
    <dgm:cxn modelId="{337CE485-FE00-0749-9B96-DBC8494599CC}" type="presParOf" srcId="{9D93FC3F-C4A0-9A4A-A353-B9D3EFDEFCC7}" destId="{E77C8B76-48E3-204B-8F60-EA955CC0A84B}" srcOrd="2" destOrd="0" presId="urn:microsoft.com/office/officeart/2005/8/layout/target3"/>
    <dgm:cxn modelId="{FED43C40-88D5-A44F-AC3A-B00D2B008720}" type="presParOf" srcId="{9D93FC3F-C4A0-9A4A-A353-B9D3EFDEFCC7}" destId="{E6A3528A-7FAC-2545-A691-A897A02DFE00}" srcOrd="3" destOrd="0" presId="urn:microsoft.com/office/officeart/2005/8/layout/target3"/>
    <dgm:cxn modelId="{3A8017A3-55B6-1F4D-9224-706CA2B03370}" type="presParOf" srcId="{9D93FC3F-C4A0-9A4A-A353-B9D3EFDEFCC7}" destId="{A88469B4-4977-E449-A387-E59310D8E4DE}" srcOrd="4" destOrd="0" presId="urn:microsoft.com/office/officeart/2005/8/layout/target3"/>
    <dgm:cxn modelId="{F9461034-C036-1947-A745-AD3A4E476244}" type="presParOf" srcId="{9D93FC3F-C4A0-9A4A-A353-B9D3EFDEFCC7}" destId="{5F85E745-3113-814A-B6F5-CE49AC12C833}" srcOrd="5" destOrd="0" presId="urn:microsoft.com/office/officeart/2005/8/layout/target3"/>
    <dgm:cxn modelId="{28017BDD-43E0-4D4B-9FA8-EE3820815DB8}" type="presParOf" srcId="{9D93FC3F-C4A0-9A4A-A353-B9D3EFDEFCC7}" destId="{04EC403F-786B-6C45-9B12-1577D77DE716}" srcOrd="6" destOrd="0" presId="urn:microsoft.com/office/officeart/2005/8/layout/target3"/>
    <dgm:cxn modelId="{5DE8B1A1-9935-B246-8D7D-BF99AF52277C}" type="presParOf" srcId="{9D93FC3F-C4A0-9A4A-A353-B9D3EFDEFCC7}" destId="{7A4131C3-2D77-FD45-931A-DE6328EC5B6B}" srcOrd="7" destOrd="0" presId="urn:microsoft.com/office/officeart/2005/8/layout/target3"/>
    <dgm:cxn modelId="{3B4AAD78-37A6-FE4A-858E-AC01769B413B}" type="presParOf" srcId="{9D93FC3F-C4A0-9A4A-A353-B9D3EFDEFCC7}" destId="{18B8FB02-EAA1-0F45-9B94-0013D8958968}" srcOrd="8" destOrd="0" presId="urn:microsoft.com/office/officeart/2005/8/layout/target3"/>
    <dgm:cxn modelId="{39E6F9B0-BD2C-3C4E-AE3F-19E13D683732}" type="presParOf" srcId="{9D93FC3F-C4A0-9A4A-A353-B9D3EFDEFCC7}" destId="{DC6E4CB2-6C5D-1543-9098-08BB7C92339F}" srcOrd="9" destOrd="0" presId="urn:microsoft.com/office/officeart/2005/8/layout/target3"/>
    <dgm:cxn modelId="{E03C15C0-0EB4-0F41-B582-540945F8735B}" type="presParOf" srcId="{9D93FC3F-C4A0-9A4A-A353-B9D3EFDEFCC7}" destId="{BA615603-A203-AB41-8558-63D0C7BD4017}" srcOrd="10" destOrd="0" presId="urn:microsoft.com/office/officeart/2005/8/layout/target3"/>
    <dgm:cxn modelId="{3D73BBE1-A938-B143-A3FE-595C917D74CB}" type="presParOf" srcId="{9D93FC3F-C4A0-9A4A-A353-B9D3EFDEFCC7}" destId="{A5E4810F-60CC-324A-B992-7F313E06F5CE}" srcOrd="11" destOrd="0" presId="urn:microsoft.com/office/officeart/2005/8/layout/target3"/>
    <dgm:cxn modelId="{A948118F-6CB4-4D44-AF65-7C0C896329DE}" type="presParOf" srcId="{9D93FC3F-C4A0-9A4A-A353-B9D3EFDEFCC7}" destId="{860837FE-3B87-D343-9813-5B3B12E744CD}" srcOrd="12" destOrd="0" presId="urn:microsoft.com/office/officeart/2005/8/layout/target3"/>
    <dgm:cxn modelId="{45A34299-FDFA-1B42-B1C0-18BF6643A6FF}" type="presParOf" srcId="{9D93FC3F-C4A0-9A4A-A353-B9D3EFDEFCC7}" destId="{40F682D9-4FC8-AA4D-9E47-3BEC45A5A8E2}" srcOrd="13" destOrd="0" presId="urn:microsoft.com/office/officeart/2005/8/layout/target3"/>
    <dgm:cxn modelId="{02982B8C-53AB-9B41-8D95-290407BE763A}" type="presParOf" srcId="{9D93FC3F-C4A0-9A4A-A353-B9D3EFDEFCC7}" destId="{0F468C54-67AC-6743-AC1F-2C76FB6436E0}"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15B6E-D203-3C4A-A6FA-42F81550756F}">
      <dsp:nvSpPr>
        <dsp:cNvPr id="0" name=""/>
        <dsp:cNvSpPr/>
      </dsp:nvSpPr>
      <dsp:spPr>
        <a:xfrm>
          <a:off x="0" y="135635"/>
          <a:ext cx="6464808" cy="6464808"/>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77C8B76-48E3-204B-8F60-EA955CC0A84B}">
      <dsp:nvSpPr>
        <dsp:cNvPr id="0" name=""/>
        <dsp:cNvSpPr/>
      </dsp:nvSpPr>
      <dsp:spPr>
        <a:xfrm>
          <a:off x="3232404" y="135635"/>
          <a:ext cx="7542276" cy="6464808"/>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it-IT" sz="6500" kern="1200" dirty="0" smtClean="0"/>
            <a:t>Global</a:t>
          </a:r>
          <a:endParaRPr lang="it-IT" sz="6500" kern="1200" dirty="0"/>
        </a:p>
      </dsp:txBody>
      <dsp:txXfrm>
        <a:off x="3232404" y="135635"/>
        <a:ext cx="3771138" cy="1939446"/>
      </dsp:txXfrm>
    </dsp:sp>
    <dsp:sp modelId="{A88469B4-4977-E449-A387-E59310D8E4DE}">
      <dsp:nvSpPr>
        <dsp:cNvPr id="0" name=""/>
        <dsp:cNvSpPr/>
      </dsp:nvSpPr>
      <dsp:spPr>
        <a:xfrm>
          <a:off x="1131343" y="2075082"/>
          <a:ext cx="4202120" cy="4202120"/>
        </a:xfrm>
        <a:prstGeom prst="pie">
          <a:avLst>
            <a:gd name="adj1" fmla="val 5400000"/>
            <a:gd name="adj2" fmla="val 16200000"/>
          </a:avLst>
        </a:prstGeom>
        <a:gradFill rotWithShape="0">
          <a:gsLst>
            <a:gs pos="0">
              <a:schemeClr val="accent4">
                <a:hueOff val="4900445"/>
                <a:satOff val="-20388"/>
                <a:lumOff val="4804"/>
                <a:alphaOff val="0"/>
                <a:satMod val="103000"/>
                <a:lumMod val="102000"/>
                <a:tint val="94000"/>
              </a:schemeClr>
            </a:gs>
            <a:gs pos="50000">
              <a:schemeClr val="accent4">
                <a:hueOff val="4900445"/>
                <a:satOff val="-20388"/>
                <a:lumOff val="4804"/>
                <a:alphaOff val="0"/>
                <a:satMod val="110000"/>
                <a:lumMod val="100000"/>
                <a:shade val="100000"/>
              </a:schemeClr>
            </a:gs>
            <a:gs pos="100000">
              <a:schemeClr val="accent4">
                <a:hueOff val="4900445"/>
                <a:satOff val="-20388"/>
                <a:lumOff val="480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F85E745-3113-814A-B6F5-CE49AC12C833}">
      <dsp:nvSpPr>
        <dsp:cNvPr id="0" name=""/>
        <dsp:cNvSpPr/>
      </dsp:nvSpPr>
      <dsp:spPr>
        <a:xfrm>
          <a:off x="3232404" y="2075082"/>
          <a:ext cx="7542276" cy="4202120"/>
        </a:xfrm>
        <a:prstGeom prst="rect">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GB" sz="6500" kern="1200" noProof="0" dirty="0" smtClean="0"/>
            <a:t>Regional</a:t>
          </a:r>
          <a:endParaRPr lang="en-GB" sz="6500" kern="1200" noProof="0" dirty="0"/>
        </a:p>
      </dsp:txBody>
      <dsp:txXfrm>
        <a:off x="3232404" y="2075082"/>
        <a:ext cx="3771138" cy="1939440"/>
      </dsp:txXfrm>
    </dsp:sp>
    <dsp:sp modelId="{7A4131C3-2D77-FD45-931A-DE6328EC5B6B}">
      <dsp:nvSpPr>
        <dsp:cNvPr id="0" name=""/>
        <dsp:cNvSpPr/>
      </dsp:nvSpPr>
      <dsp:spPr>
        <a:xfrm>
          <a:off x="2262683" y="4014522"/>
          <a:ext cx="1939440" cy="1939440"/>
        </a:xfrm>
        <a:prstGeom prst="pie">
          <a:avLst>
            <a:gd name="adj1" fmla="val 5400000"/>
            <a:gd name="adj2" fmla="val 1620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8B8FB02-EAA1-0F45-9B94-0013D8958968}">
      <dsp:nvSpPr>
        <dsp:cNvPr id="0" name=""/>
        <dsp:cNvSpPr/>
      </dsp:nvSpPr>
      <dsp:spPr>
        <a:xfrm>
          <a:off x="3232404" y="4014522"/>
          <a:ext cx="7542276" cy="1939440"/>
        </a:xfrm>
        <a:prstGeom prst="rect">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it-IT" sz="6500" kern="1200" dirty="0" smtClean="0"/>
            <a:t>Local</a:t>
          </a:r>
          <a:endParaRPr lang="it-IT" sz="6500" kern="1200" dirty="0"/>
        </a:p>
      </dsp:txBody>
      <dsp:txXfrm>
        <a:off x="3232404" y="4014522"/>
        <a:ext cx="3771138" cy="1939440"/>
      </dsp:txXfrm>
    </dsp:sp>
    <dsp:sp modelId="{BA615603-A203-AB41-8558-63D0C7BD4017}">
      <dsp:nvSpPr>
        <dsp:cNvPr id="0" name=""/>
        <dsp:cNvSpPr/>
      </dsp:nvSpPr>
      <dsp:spPr>
        <a:xfrm>
          <a:off x="7003542" y="135635"/>
          <a:ext cx="3771138" cy="1939446"/>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GB" sz="2800" kern="1200" noProof="0" smtClean="0"/>
            <a:t>International networks/clusters</a:t>
          </a:r>
          <a:endParaRPr lang="en-GB" sz="2800" kern="1200" noProof="0" dirty="0"/>
        </a:p>
        <a:p>
          <a:pPr marL="285750" lvl="1" indent="-285750" algn="l" defTabSz="1244600">
            <a:lnSpc>
              <a:spcPct val="90000"/>
            </a:lnSpc>
            <a:spcBef>
              <a:spcPct val="0"/>
            </a:spcBef>
            <a:spcAft>
              <a:spcPct val="15000"/>
            </a:spcAft>
            <a:buChar char="•"/>
          </a:pPr>
          <a:r>
            <a:rPr lang="en-GB" sz="2800" kern="1200" noProof="0" dirty="0" smtClean="0"/>
            <a:t>Project based collaborations</a:t>
          </a:r>
          <a:endParaRPr lang="en-GB" sz="2800" kern="1200" noProof="0" dirty="0"/>
        </a:p>
      </dsp:txBody>
      <dsp:txXfrm>
        <a:off x="7003542" y="135635"/>
        <a:ext cx="3771138" cy="1939446"/>
      </dsp:txXfrm>
    </dsp:sp>
    <dsp:sp modelId="{860837FE-3B87-D343-9813-5B3B12E744CD}">
      <dsp:nvSpPr>
        <dsp:cNvPr id="0" name=""/>
        <dsp:cNvSpPr/>
      </dsp:nvSpPr>
      <dsp:spPr>
        <a:xfrm>
          <a:off x="7003542" y="2075082"/>
          <a:ext cx="3771138" cy="1939440"/>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GB" sz="2800" kern="1200" noProof="0" dirty="0" smtClean="0"/>
            <a:t>Creative clusters</a:t>
          </a:r>
          <a:endParaRPr lang="en-GB" sz="2800" kern="1200" noProof="0" dirty="0"/>
        </a:p>
        <a:p>
          <a:pPr marL="285750" lvl="1" indent="-285750" algn="l" defTabSz="1244600">
            <a:lnSpc>
              <a:spcPct val="90000"/>
            </a:lnSpc>
            <a:spcBef>
              <a:spcPct val="0"/>
            </a:spcBef>
            <a:spcAft>
              <a:spcPct val="15000"/>
            </a:spcAft>
            <a:buChar char="•"/>
          </a:pPr>
          <a:r>
            <a:rPr lang="en-GB" sz="2800" kern="1200" noProof="0" dirty="0" smtClean="0"/>
            <a:t>Intermediary organisations</a:t>
          </a:r>
          <a:endParaRPr lang="en-GB" sz="2800" kern="1200" noProof="0" dirty="0"/>
        </a:p>
        <a:p>
          <a:pPr marL="285750" lvl="1" indent="-285750" algn="l" defTabSz="1244600">
            <a:lnSpc>
              <a:spcPct val="90000"/>
            </a:lnSpc>
            <a:spcBef>
              <a:spcPct val="0"/>
            </a:spcBef>
            <a:spcAft>
              <a:spcPct val="15000"/>
            </a:spcAft>
            <a:buChar char="•"/>
          </a:pPr>
          <a:r>
            <a:rPr lang="en-GB" sz="2800" kern="1200" noProof="0" dirty="0" smtClean="0"/>
            <a:t>Clustering of Cities</a:t>
          </a:r>
          <a:endParaRPr lang="en-GB" sz="2800" kern="1200" noProof="0" dirty="0"/>
        </a:p>
      </dsp:txBody>
      <dsp:txXfrm>
        <a:off x="7003542" y="2075082"/>
        <a:ext cx="3771138" cy="1939440"/>
      </dsp:txXfrm>
    </dsp:sp>
    <dsp:sp modelId="{0F468C54-67AC-6743-AC1F-2C76FB6436E0}">
      <dsp:nvSpPr>
        <dsp:cNvPr id="0" name=""/>
        <dsp:cNvSpPr/>
      </dsp:nvSpPr>
      <dsp:spPr>
        <a:xfrm>
          <a:off x="7003542" y="4014522"/>
          <a:ext cx="3771138" cy="1939440"/>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Char char="•"/>
          </a:pPr>
          <a:r>
            <a:rPr lang="en-GB" sz="2800" kern="1200" noProof="0" dirty="0" smtClean="0"/>
            <a:t>Actor Networks within Cities</a:t>
          </a:r>
          <a:endParaRPr lang="en-GB" sz="2800" kern="1200" noProof="0" dirty="0"/>
        </a:p>
        <a:p>
          <a:pPr marL="285750" lvl="1" indent="-285750" algn="l" defTabSz="1244600">
            <a:lnSpc>
              <a:spcPct val="90000"/>
            </a:lnSpc>
            <a:spcBef>
              <a:spcPct val="0"/>
            </a:spcBef>
            <a:spcAft>
              <a:spcPct val="15000"/>
            </a:spcAft>
            <a:buChar char="•"/>
          </a:pPr>
          <a:r>
            <a:rPr lang="en-GB" sz="2800" kern="1200" noProof="0" dirty="0" smtClean="0"/>
            <a:t>Matchmaking initiatives</a:t>
          </a:r>
          <a:endParaRPr lang="en-GB" sz="2800" kern="1200" noProof="0" dirty="0"/>
        </a:p>
      </dsp:txBody>
      <dsp:txXfrm>
        <a:off x="7003542" y="4014522"/>
        <a:ext cx="3771138" cy="193944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B06FE-1CF6-434E-8B9A-3DC4715C175F}" type="datetimeFigureOut">
              <a:rPr lang="it-IT" smtClean="0"/>
              <a:t>04/10/17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4960A-F870-C348-890F-47255454D067}" type="slidenum">
              <a:rPr lang="it-IT" smtClean="0"/>
              <a:t>‹n.›</a:t>
            </a:fld>
            <a:endParaRPr lang="it-IT"/>
          </a:p>
        </p:txBody>
      </p:sp>
    </p:spTree>
    <p:extLst>
      <p:ext uri="{BB962C8B-B14F-4D97-AF65-F5344CB8AC3E}">
        <p14:creationId xmlns:p14="http://schemas.microsoft.com/office/powerpoint/2010/main" val="53156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4D4960A-F870-C348-890F-47255454D067}" type="slidenum">
              <a:rPr lang="it-IT" smtClean="0"/>
              <a:t>2</a:t>
            </a:fld>
            <a:endParaRPr lang="it-IT"/>
          </a:p>
        </p:txBody>
      </p:sp>
    </p:spTree>
    <p:extLst>
      <p:ext uri="{BB962C8B-B14F-4D97-AF65-F5344CB8AC3E}">
        <p14:creationId xmlns:p14="http://schemas.microsoft.com/office/powerpoint/2010/main" val="408780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 dello schema</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E482E4B-E0F6-1F47-9F91-7473FB0B7B6C}" type="datetime1">
              <a:rPr lang="it-IT" smtClean="0"/>
              <a:t>04/10/17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B5B2B5-F7BA-FE4D-B9BC-F7B9EF0FC29F}" type="slidenum">
              <a:rPr lang="it-IT" smtClean="0"/>
              <a:t>‹n.›</a:t>
            </a:fld>
            <a:endParaRPr lang="it-IT"/>
          </a:p>
        </p:txBody>
      </p:sp>
    </p:spTree>
    <p:extLst>
      <p:ext uri="{BB962C8B-B14F-4D97-AF65-F5344CB8AC3E}">
        <p14:creationId xmlns:p14="http://schemas.microsoft.com/office/powerpoint/2010/main" val="198726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 dello schema</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8BC5DCD-0534-D645-A48A-59F1596F23B3}" type="datetime1">
              <a:rPr lang="it-IT" smtClean="0"/>
              <a:t>04/10/17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B5B2B5-F7BA-FE4D-B9BC-F7B9EF0FC29F}" type="slidenum">
              <a:rPr lang="it-IT" smtClean="0"/>
              <a:t>‹n.›</a:t>
            </a:fld>
            <a:endParaRPr lang="it-IT"/>
          </a:p>
        </p:txBody>
      </p:sp>
    </p:spTree>
    <p:extLst>
      <p:ext uri="{BB962C8B-B14F-4D97-AF65-F5344CB8AC3E}">
        <p14:creationId xmlns:p14="http://schemas.microsoft.com/office/powerpoint/2010/main" val="125945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 dello schema</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E184080-DB67-7641-9DE7-653BDA25B016}" type="datetime1">
              <a:rPr lang="it-IT" smtClean="0"/>
              <a:t>04/10/17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B5B2B5-F7BA-FE4D-B9BC-F7B9EF0FC29F}" type="slidenum">
              <a:rPr lang="it-IT" smtClean="0"/>
              <a:t>‹n.›</a:t>
            </a:fld>
            <a:endParaRPr lang="it-IT"/>
          </a:p>
        </p:txBody>
      </p:sp>
    </p:spTree>
    <p:extLst>
      <p:ext uri="{BB962C8B-B14F-4D97-AF65-F5344CB8AC3E}">
        <p14:creationId xmlns:p14="http://schemas.microsoft.com/office/powerpoint/2010/main" val="200717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 dello schema</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3A856F7-9B80-7D43-BF9F-D5EF4070EE22}" type="datetime1">
              <a:rPr lang="it-IT" smtClean="0"/>
              <a:t>04/10/17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B5B2B5-F7BA-FE4D-B9BC-F7B9EF0FC29F}" type="slidenum">
              <a:rPr lang="it-IT" smtClean="0"/>
              <a:t>‹n.›</a:t>
            </a:fld>
            <a:endParaRPr lang="it-IT"/>
          </a:p>
        </p:txBody>
      </p:sp>
    </p:spTree>
    <p:extLst>
      <p:ext uri="{BB962C8B-B14F-4D97-AF65-F5344CB8AC3E}">
        <p14:creationId xmlns:p14="http://schemas.microsoft.com/office/powerpoint/2010/main" val="199341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 dello schema</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44FCCE1B-8462-294C-8D5A-28788AADFC41}" type="datetime1">
              <a:rPr lang="it-IT" smtClean="0"/>
              <a:t>04/10/17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0B5B2B5-F7BA-FE4D-B9BC-F7B9EF0FC29F}" type="slidenum">
              <a:rPr lang="it-IT" smtClean="0"/>
              <a:t>‹n.›</a:t>
            </a:fld>
            <a:endParaRPr lang="it-IT"/>
          </a:p>
        </p:txBody>
      </p:sp>
    </p:spTree>
    <p:extLst>
      <p:ext uri="{BB962C8B-B14F-4D97-AF65-F5344CB8AC3E}">
        <p14:creationId xmlns:p14="http://schemas.microsoft.com/office/powerpoint/2010/main" val="25115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 dello schema</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1CB079D-1B73-0940-A9B4-86BEBA3652F3}" type="datetime1">
              <a:rPr lang="it-IT" smtClean="0"/>
              <a:t>04/10/17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B5B2B5-F7BA-FE4D-B9BC-F7B9EF0FC29F}" type="slidenum">
              <a:rPr lang="it-IT" smtClean="0"/>
              <a:t>‹n.›</a:t>
            </a:fld>
            <a:endParaRPr lang="it-IT"/>
          </a:p>
        </p:txBody>
      </p:sp>
    </p:spTree>
    <p:extLst>
      <p:ext uri="{BB962C8B-B14F-4D97-AF65-F5344CB8AC3E}">
        <p14:creationId xmlns:p14="http://schemas.microsoft.com/office/powerpoint/2010/main" val="1438888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 dello schema</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32B0B89-6C23-0841-948E-54DAAEF581E3}" type="datetime1">
              <a:rPr lang="it-IT" smtClean="0"/>
              <a:t>04/10/17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0B5B2B5-F7BA-FE4D-B9BC-F7B9EF0FC29F}" type="slidenum">
              <a:rPr lang="it-IT" smtClean="0"/>
              <a:t>‹n.›</a:t>
            </a:fld>
            <a:endParaRPr lang="it-IT"/>
          </a:p>
        </p:txBody>
      </p:sp>
    </p:spTree>
    <p:extLst>
      <p:ext uri="{BB962C8B-B14F-4D97-AF65-F5344CB8AC3E}">
        <p14:creationId xmlns:p14="http://schemas.microsoft.com/office/powerpoint/2010/main" val="57841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 dello schema</a:t>
            </a:r>
            <a:endParaRPr lang="it-IT"/>
          </a:p>
        </p:txBody>
      </p:sp>
      <p:sp>
        <p:nvSpPr>
          <p:cNvPr id="3" name="Segnaposto data 2"/>
          <p:cNvSpPr>
            <a:spLocks noGrp="1"/>
          </p:cNvSpPr>
          <p:nvPr>
            <p:ph type="dt" sz="half" idx="10"/>
          </p:nvPr>
        </p:nvSpPr>
        <p:spPr/>
        <p:txBody>
          <a:bodyPr/>
          <a:lstStyle/>
          <a:p>
            <a:fld id="{6EA3BB46-9C1F-F14D-8F11-DE0B91024615}" type="datetime1">
              <a:rPr lang="it-IT" smtClean="0"/>
              <a:t>04/10/17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0B5B2B5-F7BA-FE4D-B9BC-F7B9EF0FC29F}" type="slidenum">
              <a:rPr lang="it-IT" smtClean="0"/>
              <a:t>‹n.›</a:t>
            </a:fld>
            <a:endParaRPr lang="it-IT"/>
          </a:p>
        </p:txBody>
      </p:sp>
    </p:spTree>
    <p:extLst>
      <p:ext uri="{BB962C8B-B14F-4D97-AF65-F5344CB8AC3E}">
        <p14:creationId xmlns:p14="http://schemas.microsoft.com/office/powerpoint/2010/main" val="182603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E8FFFF3-75C0-3D4D-9C9D-A473DE0E6E85}" type="datetime1">
              <a:rPr lang="it-IT" smtClean="0"/>
              <a:t>04/10/17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0B5B2B5-F7BA-FE4D-B9BC-F7B9EF0FC29F}" type="slidenum">
              <a:rPr lang="it-IT" smtClean="0"/>
              <a:t>‹n.›</a:t>
            </a:fld>
            <a:endParaRPr lang="it-IT"/>
          </a:p>
        </p:txBody>
      </p:sp>
    </p:spTree>
    <p:extLst>
      <p:ext uri="{BB962C8B-B14F-4D97-AF65-F5344CB8AC3E}">
        <p14:creationId xmlns:p14="http://schemas.microsoft.com/office/powerpoint/2010/main" val="48045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 dello schema</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4C2F036D-1ABF-0749-8476-D627A405DDC2}" type="datetime1">
              <a:rPr lang="it-IT" smtClean="0"/>
              <a:t>04/10/17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B5B2B5-F7BA-FE4D-B9BC-F7B9EF0FC29F}" type="slidenum">
              <a:rPr lang="it-IT" smtClean="0"/>
              <a:t>‹n.›</a:t>
            </a:fld>
            <a:endParaRPr lang="it-IT"/>
          </a:p>
        </p:txBody>
      </p:sp>
    </p:spTree>
    <p:extLst>
      <p:ext uri="{BB962C8B-B14F-4D97-AF65-F5344CB8AC3E}">
        <p14:creationId xmlns:p14="http://schemas.microsoft.com/office/powerpoint/2010/main" val="45371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 dello schema</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8069770-2AB5-0A44-9616-A9B5A8AC2046}" type="datetime1">
              <a:rPr lang="it-IT" smtClean="0"/>
              <a:t>04/10/17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0B5B2B5-F7BA-FE4D-B9BC-F7B9EF0FC29F}" type="slidenum">
              <a:rPr lang="it-IT" smtClean="0"/>
              <a:t>‹n.›</a:t>
            </a:fld>
            <a:endParaRPr lang="it-IT"/>
          </a:p>
        </p:txBody>
      </p:sp>
    </p:spTree>
    <p:extLst>
      <p:ext uri="{BB962C8B-B14F-4D97-AF65-F5344CB8AC3E}">
        <p14:creationId xmlns:p14="http://schemas.microsoft.com/office/powerpoint/2010/main" val="20050915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 dello schema</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283404-C755-EB4D-B88E-BC372B33351F}" type="datetime1">
              <a:rPr lang="it-IT" smtClean="0"/>
              <a:t>04/10/17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5B2B5-F7BA-FE4D-B9BC-F7B9EF0FC29F}" type="slidenum">
              <a:rPr lang="it-IT" smtClean="0"/>
              <a:t>‹n.›</a:t>
            </a:fld>
            <a:endParaRPr lang="it-IT"/>
          </a:p>
        </p:txBody>
      </p:sp>
    </p:spTree>
    <p:extLst>
      <p:ext uri="{BB962C8B-B14F-4D97-AF65-F5344CB8AC3E}">
        <p14:creationId xmlns:p14="http://schemas.microsoft.com/office/powerpoint/2010/main" val="1315798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il@francescomolinari.it" TargetMode="External"/><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1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tiff"/><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5.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tiff"/><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7 Imagen" descr="trazo-talia.png"/>
          <p:cNvPicPr>
            <a:picLocks noChangeAspect="1"/>
          </p:cNvPicPr>
          <p:nvPr/>
        </p:nvPicPr>
        <p:blipFill>
          <a:blip r:embed="rId2" cstate="print"/>
          <a:stretch>
            <a:fillRect/>
          </a:stretch>
        </p:blipFill>
        <p:spPr>
          <a:xfrm>
            <a:off x="2880360" y="3783685"/>
            <a:ext cx="9296400" cy="3074315"/>
          </a:xfrm>
          <a:prstGeom prst="rect">
            <a:avLst/>
          </a:prstGeom>
        </p:spPr>
      </p:pic>
      <p:sp>
        <p:nvSpPr>
          <p:cNvPr id="2" name="Titolo 1"/>
          <p:cNvSpPr>
            <a:spLocks noGrp="1"/>
          </p:cNvSpPr>
          <p:nvPr>
            <p:ph type="ctrTitle"/>
          </p:nvPr>
        </p:nvSpPr>
        <p:spPr/>
        <p:txBody>
          <a:bodyPr/>
          <a:lstStyle/>
          <a:p>
            <a:r>
              <a:rPr lang="it-IT" dirty="0" smtClean="0"/>
              <a:t>CCI in S3</a:t>
            </a:r>
            <a:endParaRPr lang="it-IT" dirty="0"/>
          </a:p>
        </p:txBody>
      </p:sp>
      <p:sp>
        <p:nvSpPr>
          <p:cNvPr id="3" name="Sottotitolo 2"/>
          <p:cNvSpPr>
            <a:spLocks noGrp="1"/>
          </p:cNvSpPr>
          <p:nvPr>
            <p:ph type="subTitle" idx="1"/>
          </p:nvPr>
        </p:nvSpPr>
        <p:spPr/>
        <p:txBody>
          <a:bodyPr/>
          <a:lstStyle/>
          <a:p>
            <a:r>
              <a:rPr lang="it-IT" dirty="0" smtClean="0"/>
              <a:t>Francesco Molinari, </a:t>
            </a:r>
            <a:r>
              <a:rPr lang="it-IT" dirty="0" smtClean="0">
                <a:hlinkClick r:id="rId3"/>
              </a:rPr>
              <a:t>mail@francescomolinari.it</a:t>
            </a:r>
            <a:endParaRPr lang="it-IT" dirty="0" smtClean="0"/>
          </a:p>
          <a:p>
            <a:r>
              <a:rPr lang="it-IT" dirty="0" err="1" smtClean="0"/>
              <a:t>Ljubljana</a:t>
            </a:r>
            <a:r>
              <a:rPr lang="it-IT" dirty="0" smtClean="0"/>
              <a:t>, 4 </a:t>
            </a:r>
            <a:r>
              <a:rPr lang="it-IT" dirty="0" err="1" smtClean="0"/>
              <a:t>October</a:t>
            </a:r>
            <a:r>
              <a:rPr lang="it-IT" smtClean="0"/>
              <a:t> 2017</a:t>
            </a:r>
            <a:endParaRPr lang="it-IT" dirty="0"/>
          </a:p>
        </p:txBody>
      </p:sp>
      <p:pic>
        <p:nvPicPr>
          <p:cNvPr id="4" name="Picture 2"/>
          <p:cNvPicPr>
            <a:picLocks noChangeAspect="1" noChangeArrowheads="1"/>
          </p:cNvPicPr>
          <p:nvPr/>
        </p:nvPicPr>
        <p:blipFill>
          <a:blip r:embed="rId4" cstate="print"/>
          <a:srcRect/>
          <a:stretch>
            <a:fillRect/>
          </a:stretch>
        </p:blipFill>
        <p:spPr bwMode="auto">
          <a:xfrm flipV="1">
            <a:off x="0" y="0"/>
            <a:ext cx="12192000" cy="251520"/>
          </a:xfrm>
          <a:prstGeom prst="rect">
            <a:avLst/>
          </a:prstGeom>
          <a:noFill/>
          <a:ln w="9525">
            <a:noFill/>
            <a:miter lim="800000"/>
            <a:headEnd/>
            <a:tailEnd/>
          </a:ln>
        </p:spPr>
      </p:pic>
      <p:pic>
        <p:nvPicPr>
          <p:cNvPr id="6" name="3 Imagen" descr="logo-talia-trans.png"/>
          <p:cNvPicPr>
            <a:picLocks noChangeAspect="1"/>
          </p:cNvPicPr>
          <p:nvPr/>
        </p:nvPicPr>
        <p:blipFill>
          <a:blip r:embed="rId5" cstate="print"/>
          <a:stretch>
            <a:fillRect/>
          </a:stretch>
        </p:blipFill>
        <p:spPr>
          <a:xfrm>
            <a:off x="467544" y="631642"/>
            <a:ext cx="2808312" cy="975965"/>
          </a:xfrm>
          <a:prstGeom prst="rect">
            <a:avLst/>
          </a:prstGeom>
        </p:spPr>
      </p:pic>
    </p:spTree>
    <p:extLst>
      <p:ext uri="{BB962C8B-B14F-4D97-AF65-F5344CB8AC3E}">
        <p14:creationId xmlns:p14="http://schemas.microsoft.com/office/powerpoint/2010/main" val="190701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5522495" cy="6858000"/>
          </a:xfrm>
          <a:prstGeom prst="rect">
            <a:avLst/>
          </a:prstGeom>
        </p:spPr>
      </p:pic>
      <p:pic>
        <p:nvPicPr>
          <p:cNvPr id="5" name="Immagine 4"/>
          <p:cNvPicPr>
            <a:picLocks noChangeAspect="1"/>
          </p:cNvPicPr>
          <p:nvPr/>
        </p:nvPicPr>
        <p:blipFill>
          <a:blip r:embed="rId3"/>
          <a:stretch>
            <a:fillRect/>
          </a:stretch>
        </p:blipFill>
        <p:spPr>
          <a:xfrm>
            <a:off x="5819140" y="5652770"/>
            <a:ext cx="5918200" cy="825500"/>
          </a:xfrm>
          <a:prstGeom prst="rect">
            <a:avLst/>
          </a:prstGeom>
        </p:spPr>
      </p:pic>
      <p:sp>
        <p:nvSpPr>
          <p:cNvPr id="6" name="CasellaDiTesto 5"/>
          <p:cNvSpPr txBox="1"/>
          <p:nvPr/>
        </p:nvSpPr>
        <p:spPr>
          <a:xfrm>
            <a:off x="5880100" y="5006439"/>
            <a:ext cx="6129020" cy="646331"/>
          </a:xfrm>
          <a:prstGeom prst="rect">
            <a:avLst/>
          </a:prstGeom>
          <a:noFill/>
        </p:spPr>
        <p:txBody>
          <a:bodyPr wrap="square" rtlCol="0">
            <a:spAutoFit/>
          </a:bodyPr>
          <a:lstStyle/>
          <a:p>
            <a:r>
              <a:rPr lang="it-IT" dirty="0" smtClean="0"/>
              <a:t>Source: EYE@RIS3, </a:t>
            </a:r>
          </a:p>
          <a:p>
            <a:r>
              <a:rPr lang="it-IT" dirty="0" smtClean="0"/>
              <a:t>http://s3platform.jrc.ec.europa.eu/</a:t>
            </a:r>
            <a:endParaRPr lang="it-IT" dirty="0"/>
          </a:p>
        </p:txBody>
      </p:sp>
      <p:sp>
        <p:nvSpPr>
          <p:cNvPr id="7" name="CasellaDiTesto 6"/>
          <p:cNvSpPr txBox="1"/>
          <p:nvPr/>
        </p:nvSpPr>
        <p:spPr>
          <a:xfrm>
            <a:off x="5699760" y="1158240"/>
            <a:ext cx="6492240" cy="3847207"/>
          </a:xfrm>
          <a:prstGeom prst="rect">
            <a:avLst/>
          </a:prstGeom>
          <a:noFill/>
        </p:spPr>
        <p:txBody>
          <a:bodyPr wrap="square" rtlCol="0">
            <a:spAutoFit/>
          </a:bodyPr>
          <a:lstStyle/>
          <a:p>
            <a:r>
              <a:rPr lang="en-GB" sz="2800" dirty="0" smtClean="0"/>
              <a:t>106 entries in the S3 Database:</a:t>
            </a:r>
          </a:p>
          <a:p>
            <a:pPr marL="342900" indent="-342900">
              <a:buFont typeface="Arial" charset="0"/>
              <a:buChar char="•"/>
            </a:pPr>
            <a:r>
              <a:rPr lang="en-GB" sz="2400" dirty="0" smtClean="0"/>
              <a:t>9 Member States with a national CCI priority (AT, BG, DK, MT, PL, PT, RO, SI, SK)</a:t>
            </a:r>
          </a:p>
          <a:p>
            <a:pPr marL="342900" indent="-342900">
              <a:buFont typeface="Arial" charset="0"/>
              <a:buChar char="•"/>
            </a:pPr>
            <a:r>
              <a:rPr lang="en-GB" sz="2400" dirty="0" smtClean="0"/>
              <a:t>9 Member States without any CCI priority, even at regional level (CY, CZ, EE, HR, HU, IE, LT, LU, LV)</a:t>
            </a:r>
          </a:p>
          <a:p>
            <a:pPr marL="342900" indent="-342900">
              <a:buFont typeface="Arial" charset="0"/>
              <a:buChar char="•"/>
            </a:pPr>
            <a:r>
              <a:rPr lang="en-GB" sz="2400" dirty="0" smtClean="0"/>
              <a:t>10 Member States with regional CCI priorities (BE, DE, EL, ES, FR, IT, NE, FI, SE, UK) </a:t>
            </a:r>
          </a:p>
          <a:p>
            <a:pPr marL="342900" indent="-342900">
              <a:buFont typeface="Arial" charset="0"/>
              <a:buChar char="•"/>
            </a:pPr>
            <a:endParaRPr lang="en-GB" sz="2400" dirty="0" smtClean="0"/>
          </a:p>
          <a:p>
            <a:pPr marL="342900" indent="-342900">
              <a:buFont typeface="Arial" charset="0"/>
              <a:buChar char="•"/>
            </a:pPr>
            <a:endParaRPr lang="en-GB" sz="2400" dirty="0"/>
          </a:p>
        </p:txBody>
      </p:sp>
      <p:sp>
        <p:nvSpPr>
          <p:cNvPr id="8" name="CasellaDiTesto 7"/>
          <p:cNvSpPr txBox="1"/>
          <p:nvPr/>
        </p:nvSpPr>
        <p:spPr>
          <a:xfrm>
            <a:off x="10114780" y="218529"/>
            <a:ext cx="1622560" cy="584775"/>
          </a:xfrm>
          <a:prstGeom prst="rect">
            <a:avLst/>
          </a:prstGeom>
          <a:noFill/>
        </p:spPr>
        <p:txBody>
          <a:bodyPr wrap="none" rtlCol="0">
            <a:spAutoFit/>
          </a:bodyPr>
          <a:lstStyle/>
          <a:p>
            <a:r>
              <a:rPr lang="en-GB" sz="3200" smtClean="0"/>
              <a:t>CCI in S3</a:t>
            </a:r>
            <a:endParaRPr lang="en-GB" sz="3200" dirty="0"/>
          </a:p>
        </p:txBody>
      </p:sp>
      <p:sp>
        <p:nvSpPr>
          <p:cNvPr id="9" name="Segnaposto numero diapositiva 8"/>
          <p:cNvSpPr>
            <a:spLocks noGrp="1"/>
          </p:cNvSpPr>
          <p:nvPr>
            <p:ph type="sldNum" sz="quarter" idx="12"/>
          </p:nvPr>
        </p:nvSpPr>
        <p:spPr/>
        <p:txBody>
          <a:bodyPr/>
          <a:lstStyle/>
          <a:p>
            <a:fld id="{20B5B2B5-F7BA-FE4D-B9BC-F7B9EF0FC29F}" type="slidenum">
              <a:rPr lang="it-IT" smtClean="0"/>
              <a:t>10</a:t>
            </a:fld>
            <a:endParaRPr lang="it-IT"/>
          </a:p>
        </p:txBody>
      </p:sp>
      <p:pic>
        <p:nvPicPr>
          <p:cNvPr id="11" name="Picture 2"/>
          <p:cNvPicPr>
            <a:picLocks noChangeAspect="1" noChangeArrowheads="1"/>
          </p:cNvPicPr>
          <p:nvPr/>
        </p:nvPicPr>
        <p:blipFill>
          <a:blip r:embed="rId4" cstate="print"/>
          <a:srcRect/>
          <a:stretch>
            <a:fillRect/>
          </a:stretch>
        </p:blipFill>
        <p:spPr bwMode="auto">
          <a:xfrm flipV="1">
            <a:off x="0" y="-24003"/>
            <a:ext cx="12192000" cy="96011"/>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flipV="1">
            <a:off x="0" y="6813375"/>
            <a:ext cx="12192000" cy="96011"/>
          </a:xfrm>
          <a:prstGeom prst="rect">
            <a:avLst/>
          </a:prstGeom>
          <a:noFill/>
          <a:ln w="9525">
            <a:noFill/>
            <a:miter lim="800000"/>
            <a:headEnd/>
            <a:tailEnd/>
          </a:ln>
        </p:spPr>
      </p:pic>
    </p:spTree>
    <p:extLst>
      <p:ext uri="{BB962C8B-B14F-4D97-AF65-F5344CB8AC3E}">
        <p14:creationId xmlns:p14="http://schemas.microsoft.com/office/powerpoint/2010/main" val="435699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718686" y="5583955"/>
            <a:ext cx="6129020" cy="646331"/>
          </a:xfrm>
          <a:prstGeom prst="rect">
            <a:avLst/>
          </a:prstGeom>
          <a:noFill/>
        </p:spPr>
        <p:txBody>
          <a:bodyPr wrap="square" rtlCol="0">
            <a:spAutoFit/>
          </a:bodyPr>
          <a:lstStyle/>
          <a:p>
            <a:r>
              <a:rPr lang="it-IT" dirty="0" smtClean="0"/>
              <a:t>Source: EYE@RIS3, </a:t>
            </a:r>
          </a:p>
          <a:p>
            <a:r>
              <a:rPr lang="it-IT" dirty="0" smtClean="0"/>
              <a:t>http://s3platform.jrc.ec.europa.eu/</a:t>
            </a:r>
            <a:endParaRPr lang="it-IT" dirty="0"/>
          </a:p>
        </p:txBody>
      </p:sp>
      <p:sp>
        <p:nvSpPr>
          <p:cNvPr id="8" name="CasellaDiTesto 7"/>
          <p:cNvSpPr txBox="1"/>
          <p:nvPr/>
        </p:nvSpPr>
        <p:spPr>
          <a:xfrm>
            <a:off x="9392888" y="218529"/>
            <a:ext cx="2640275" cy="584775"/>
          </a:xfrm>
          <a:prstGeom prst="rect">
            <a:avLst/>
          </a:prstGeom>
          <a:noFill/>
        </p:spPr>
        <p:txBody>
          <a:bodyPr wrap="none" rtlCol="0">
            <a:spAutoFit/>
          </a:bodyPr>
          <a:lstStyle/>
          <a:p>
            <a:r>
              <a:rPr lang="en-GB" sz="3200" dirty="0" smtClean="0"/>
              <a:t>CCI in S3 </a:t>
            </a:r>
            <a:r>
              <a:rPr lang="mr-IN" sz="3200" dirty="0" smtClean="0"/>
              <a:t>–</a:t>
            </a:r>
            <a:r>
              <a:rPr lang="en-GB" sz="3200" dirty="0" smtClean="0"/>
              <a:t> </a:t>
            </a:r>
            <a:r>
              <a:rPr lang="en-GB" sz="3200" dirty="0" err="1" smtClean="0"/>
              <a:t>foll</a:t>
            </a:r>
            <a:r>
              <a:rPr lang="en-GB" sz="3200" dirty="0" smtClean="0"/>
              <a:t>.</a:t>
            </a:r>
            <a:endParaRPr lang="en-GB" sz="3200" dirty="0"/>
          </a:p>
        </p:txBody>
      </p:sp>
      <p:pic>
        <p:nvPicPr>
          <p:cNvPr id="2" name="Immagine 1"/>
          <p:cNvPicPr>
            <a:picLocks noChangeAspect="1"/>
          </p:cNvPicPr>
          <p:nvPr/>
        </p:nvPicPr>
        <p:blipFill>
          <a:blip r:embed="rId2"/>
          <a:stretch>
            <a:fillRect/>
          </a:stretch>
        </p:blipFill>
        <p:spPr>
          <a:xfrm>
            <a:off x="9056016" y="803304"/>
            <a:ext cx="2977147" cy="5592209"/>
          </a:xfrm>
          <a:prstGeom prst="rect">
            <a:avLst/>
          </a:prstGeom>
        </p:spPr>
      </p:pic>
      <p:sp>
        <p:nvSpPr>
          <p:cNvPr id="7" name="CasellaDiTesto 6"/>
          <p:cNvSpPr txBox="1"/>
          <p:nvPr/>
        </p:nvSpPr>
        <p:spPr>
          <a:xfrm>
            <a:off x="365884" y="4145614"/>
            <a:ext cx="9195335" cy="2185214"/>
          </a:xfrm>
          <a:prstGeom prst="rect">
            <a:avLst/>
          </a:prstGeom>
          <a:noFill/>
        </p:spPr>
        <p:txBody>
          <a:bodyPr wrap="square" rtlCol="0">
            <a:spAutoFit/>
          </a:bodyPr>
          <a:lstStyle/>
          <a:p>
            <a:r>
              <a:rPr lang="en-GB" sz="3200" dirty="0" smtClean="0"/>
              <a:t>Most attended regional/national S3 objectives:</a:t>
            </a:r>
          </a:p>
          <a:p>
            <a:pPr marL="342900" indent="-342900">
              <a:buFont typeface="Arial" charset="0"/>
              <a:buChar char="•"/>
            </a:pPr>
            <a:r>
              <a:rPr lang="en-GB" sz="2800" dirty="0" smtClean="0"/>
              <a:t>Development of regional CCI (88 instances)</a:t>
            </a:r>
          </a:p>
          <a:p>
            <a:pPr marL="342900" indent="-342900">
              <a:buFont typeface="Arial" charset="0"/>
              <a:buChar char="•"/>
            </a:pPr>
            <a:r>
              <a:rPr lang="en-GB" sz="2800" dirty="0" smtClean="0"/>
              <a:t>Support to link CCI to traditional industries (72 instances) </a:t>
            </a:r>
          </a:p>
          <a:p>
            <a:pPr marL="342900" indent="-342900">
              <a:buFont typeface="Arial" charset="0"/>
              <a:buChar char="•"/>
            </a:pPr>
            <a:endParaRPr lang="en-GB" sz="2400" dirty="0" smtClean="0"/>
          </a:p>
          <a:p>
            <a:pPr marL="342900" indent="-342900">
              <a:buFont typeface="Arial" charset="0"/>
              <a:buChar char="•"/>
            </a:pPr>
            <a:endParaRPr lang="en-GB" sz="2400" dirty="0"/>
          </a:p>
        </p:txBody>
      </p:sp>
      <p:sp>
        <p:nvSpPr>
          <p:cNvPr id="9" name="CasellaDiTesto 8"/>
          <p:cNvSpPr txBox="1"/>
          <p:nvPr/>
        </p:nvSpPr>
        <p:spPr>
          <a:xfrm>
            <a:off x="871086" y="1069266"/>
            <a:ext cx="9195335" cy="2616101"/>
          </a:xfrm>
          <a:prstGeom prst="rect">
            <a:avLst/>
          </a:prstGeom>
          <a:noFill/>
        </p:spPr>
        <p:txBody>
          <a:bodyPr wrap="square" rtlCol="0">
            <a:spAutoFit/>
          </a:bodyPr>
          <a:lstStyle/>
          <a:p>
            <a:r>
              <a:rPr lang="en-GB" sz="3200" dirty="0" smtClean="0"/>
              <a:t>Recommendations from a 2012 OMC EC/MS WG:</a:t>
            </a:r>
          </a:p>
          <a:p>
            <a:pPr marL="342900" indent="-342900">
              <a:buFont typeface="Arial" charset="0"/>
              <a:buChar char="•"/>
            </a:pPr>
            <a:r>
              <a:rPr lang="en-GB" sz="2800" dirty="0" smtClean="0"/>
              <a:t>Create favourable conditions for CCI establishment</a:t>
            </a:r>
          </a:p>
          <a:p>
            <a:pPr marL="342900" indent="-342900">
              <a:buFont typeface="Arial" charset="0"/>
              <a:buChar char="•"/>
            </a:pPr>
            <a:r>
              <a:rPr lang="en-GB" sz="2800" dirty="0" smtClean="0"/>
              <a:t>Strengthen CCI competitiveness and exports</a:t>
            </a:r>
          </a:p>
          <a:p>
            <a:pPr marL="342900" indent="-342900">
              <a:buFont typeface="Arial" charset="0"/>
              <a:buChar char="•"/>
            </a:pPr>
            <a:r>
              <a:rPr lang="en-GB" sz="2800" dirty="0" smtClean="0"/>
              <a:t>Promote spill-over effects to economy &amp; society</a:t>
            </a:r>
          </a:p>
          <a:p>
            <a:pPr marL="342900" indent="-342900">
              <a:buFont typeface="Arial" charset="0"/>
              <a:buChar char="•"/>
            </a:pPr>
            <a:endParaRPr lang="en-GB" sz="2400" dirty="0" smtClean="0"/>
          </a:p>
          <a:p>
            <a:pPr marL="342900" indent="-342900">
              <a:buFont typeface="Arial" charset="0"/>
              <a:buChar char="•"/>
            </a:pPr>
            <a:endParaRPr lang="en-GB" sz="2400" dirty="0"/>
          </a:p>
        </p:txBody>
      </p:sp>
      <p:sp>
        <p:nvSpPr>
          <p:cNvPr id="10" name="CasellaDiTesto 9"/>
          <p:cNvSpPr txBox="1"/>
          <p:nvPr/>
        </p:nvSpPr>
        <p:spPr>
          <a:xfrm>
            <a:off x="871085" y="2953077"/>
            <a:ext cx="7647273" cy="646331"/>
          </a:xfrm>
          <a:prstGeom prst="rect">
            <a:avLst/>
          </a:prstGeom>
          <a:noFill/>
        </p:spPr>
        <p:txBody>
          <a:bodyPr wrap="square" rtlCol="0">
            <a:spAutoFit/>
          </a:bodyPr>
          <a:lstStyle/>
          <a:p>
            <a:r>
              <a:rPr lang="it-IT" dirty="0" smtClean="0"/>
              <a:t>Source: Policy </a:t>
            </a:r>
            <a:r>
              <a:rPr lang="it-IT" dirty="0" err="1" smtClean="0"/>
              <a:t>Handbook</a:t>
            </a:r>
            <a:endParaRPr lang="it-IT" dirty="0" smtClean="0"/>
          </a:p>
          <a:p>
            <a:r>
              <a:rPr lang="it-IT" dirty="0" smtClean="0"/>
              <a:t>http://</a:t>
            </a:r>
            <a:r>
              <a:rPr lang="it-IT" dirty="0" err="1" smtClean="0"/>
              <a:t>ec.europa.eu</a:t>
            </a:r>
            <a:r>
              <a:rPr lang="it-IT" dirty="0" smtClean="0"/>
              <a:t>/</a:t>
            </a:r>
            <a:r>
              <a:rPr lang="it-IT" dirty="0" err="1" smtClean="0"/>
              <a:t>assets</a:t>
            </a:r>
            <a:r>
              <a:rPr lang="it-IT" dirty="0" smtClean="0"/>
              <a:t>/</a:t>
            </a:r>
            <a:r>
              <a:rPr lang="it-IT" dirty="0" err="1" smtClean="0"/>
              <a:t>eac</a:t>
            </a:r>
            <a:r>
              <a:rPr lang="it-IT" dirty="0" smtClean="0"/>
              <a:t>/culture/</a:t>
            </a:r>
            <a:r>
              <a:rPr lang="it-IT" dirty="0" err="1" smtClean="0"/>
              <a:t>library</a:t>
            </a:r>
            <a:r>
              <a:rPr lang="it-IT" dirty="0" smtClean="0"/>
              <a:t>/reports/policy-</a:t>
            </a:r>
            <a:r>
              <a:rPr lang="it-IT" dirty="0" err="1" smtClean="0"/>
              <a:t>handbook_en.pdf</a:t>
            </a:r>
            <a:endParaRPr lang="it-IT" dirty="0"/>
          </a:p>
        </p:txBody>
      </p:sp>
      <p:sp>
        <p:nvSpPr>
          <p:cNvPr id="3" name="Segnaposto numero diapositiva 2"/>
          <p:cNvSpPr>
            <a:spLocks noGrp="1"/>
          </p:cNvSpPr>
          <p:nvPr>
            <p:ph type="sldNum" sz="quarter" idx="12"/>
          </p:nvPr>
        </p:nvSpPr>
        <p:spPr/>
        <p:txBody>
          <a:bodyPr/>
          <a:lstStyle/>
          <a:p>
            <a:fld id="{20B5B2B5-F7BA-FE4D-B9BC-F7B9EF0FC29F}" type="slidenum">
              <a:rPr lang="it-IT" smtClean="0"/>
              <a:t>11</a:t>
            </a:fld>
            <a:endParaRPr lang="it-IT"/>
          </a:p>
        </p:txBody>
      </p:sp>
      <p:pic>
        <p:nvPicPr>
          <p:cNvPr id="12" name="Picture 2"/>
          <p:cNvPicPr>
            <a:picLocks noChangeAspect="1" noChangeArrowheads="1"/>
          </p:cNvPicPr>
          <p:nvPr/>
        </p:nvPicPr>
        <p:blipFill>
          <a:blip r:embed="rId3" cstate="print"/>
          <a:srcRect/>
          <a:stretch>
            <a:fillRect/>
          </a:stretch>
        </p:blipFill>
        <p:spPr bwMode="auto">
          <a:xfrm flipV="1">
            <a:off x="0" y="-24003"/>
            <a:ext cx="12192000" cy="96011"/>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flipV="1">
            <a:off x="0" y="6813375"/>
            <a:ext cx="12192000" cy="96011"/>
          </a:xfrm>
          <a:prstGeom prst="rect">
            <a:avLst/>
          </a:prstGeom>
          <a:noFill/>
          <a:ln w="9525">
            <a:noFill/>
            <a:miter lim="800000"/>
            <a:headEnd/>
            <a:tailEnd/>
          </a:ln>
        </p:spPr>
      </p:pic>
    </p:spTree>
    <p:extLst>
      <p:ext uri="{BB962C8B-B14F-4D97-AF65-F5344CB8AC3E}">
        <p14:creationId xmlns:p14="http://schemas.microsoft.com/office/powerpoint/2010/main" val="1790745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29389" y="649705"/>
            <a:ext cx="2974917" cy="584775"/>
          </a:xfrm>
          <a:prstGeom prst="rect">
            <a:avLst/>
          </a:prstGeom>
          <a:noFill/>
        </p:spPr>
        <p:txBody>
          <a:bodyPr wrap="none" rtlCol="0">
            <a:spAutoFit/>
          </a:bodyPr>
          <a:lstStyle/>
          <a:p>
            <a:r>
              <a:rPr lang="en-GB" sz="3200" dirty="0" smtClean="0"/>
              <a:t>Some reflections</a:t>
            </a:r>
            <a:endParaRPr lang="en-GB" sz="3200" dirty="0"/>
          </a:p>
        </p:txBody>
      </p:sp>
      <p:sp>
        <p:nvSpPr>
          <p:cNvPr id="3" name="CasellaDiTesto 2"/>
          <p:cNvSpPr txBox="1"/>
          <p:nvPr/>
        </p:nvSpPr>
        <p:spPr>
          <a:xfrm>
            <a:off x="529389" y="1595021"/>
            <a:ext cx="11165306" cy="5262979"/>
          </a:xfrm>
          <a:prstGeom prst="rect">
            <a:avLst/>
          </a:prstGeom>
          <a:noFill/>
        </p:spPr>
        <p:txBody>
          <a:bodyPr wrap="square" rtlCol="0">
            <a:spAutoFit/>
          </a:bodyPr>
          <a:lstStyle/>
          <a:p>
            <a:r>
              <a:rPr lang="en-GB" sz="2800" dirty="0" smtClean="0"/>
              <a:t>1) As the previous slide exhibits, there is perfect alignment (at least in the majority of cases) with the EU “mainstream thinking”, concerning:</a:t>
            </a:r>
          </a:p>
          <a:p>
            <a:pPr marL="457200" indent="-457200">
              <a:buFont typeface="Arial" charset="0"/>
              <a:buChar char="•"/>
            </a:pPr>
            <a:r>
              <a:rPr lang="en-GB" sz="2800" dirty="0" smtClean="0"/>
              <a:t>The need for CCI empowerment and capacity building</a:t>
            </a:r>
          </a:p>
          <a:p>
            <a:pPr marL="457200" indent="-457200">
              <a:buFont typeface="Arial" charset="0"/>
              <a:buChar char="•"/>
            </a:pPr>
            <a:r>
              <a:rPr lang="en-GB" sz="2800" dirty="0" smtClean="0"/>
              <a:t>The value of “spill-over effects”</a:t>
            </a:r>
          </a:p>
          <a:p>
            <a:pPr marL="457200" indent="-457200">
              <a:buFont typeface="Arial" charset="0"/>
              <a:buChar char="•"/>
            </a:pPr>
            <a:endParaRPr lang="en-GB" sz="2800" dirty="0"/>
          </a:p>
          <a:p>
            <a:r>
              <a:rPr lang="en-GB" sz="2800" dirty="0" smtClean="0"/>
              <a:t>2) However, the geographical distribution of S3 priorities does not match that of CCI employment share in full, probably because:</a:t>
            </a:r>
          </a:p>
          <a:p>
            <a:pPr marL="457200" indent="-457200">
              <a:buFont typeface="Arial" charset="0"/>
              <a:buChar char="•"/>
            </a:pPr>
            <a:r>
              <a:rPr lang="en-GB" sz="2800" dirty="0" smtClean="0"/>
              <a:t>Many S3 have interpreted CCI as opportunities rather than realities</a:t>
            </a:r>
          </a:p>
          <a:p>
            <a:pPr marL="457200" indent="-457200">
              <a:buFont typeface="Arial" charset="0"/>
              <a:buChar char="•"/>
            </a:pPr>
            <a:r>
              <a:rPr lang="en-GB" sz="2800" dirty="0" smtClean="0"/>
              <a:t>The concept of “sectorial specialisation” badly applies to CCI, while the cross-sectorial or “niche” innovation does</a:t>
            </a:r>
          </a:p>
          <a:p>
            <a:pPr marL="457200" indent="-457200">
              <a:buFont typeface="Arial" charset="0"/>
              <a:buChar char="•"/>
            </a:pPr>
            <a:r>
              <a:rPr lang="en-GB" sz="2800" dirty="0" smtClean="0"/>
              <a:t>This scenario can also be a by product of diffused and deep exercises in entrepreneurial discovery at regional/national levels</a:t>
            </a:r>
          </a:p>
        </p:txBody>
      </p:sp>
      <p:sp>
        <p:nvSpPr>
          <p:cNvPr id="4" name="Segnaposto numero diapositiva 3"/>
          <p:cNvSpPr>
            <a:spLocks noGrp="1"/>
          </p:cNvSpPr>
          <p:nvPr>
            <p:ph type="sldNum" sz="quarter" idx="12"/>
          </p:nvPr>
        </p:nvSpPr>
        <p:spPr/>
        <p:txBody>
          <a:bodyPr/>
          <a:lstStyle/>
          <a:p>
            <a:fld id="{20B5B2B5-F7BA-FE4D-B9BC-F7B9EF0FC29F}" type="slidenum">
              <a:rPr lang="it-IT" smtClean="0"/>
              <a:t>12</a:t>
            </a:fld>
            <a:endParaRPr lang="it-IT"/>
          </a:p>
        </p:txBody>
      </p:sp>
      <p:pic>
        <p:nvPicPr>
          <p:cNvPr id="6" name="Picture 2"/>
          <p:cNvPicPr>
            <a:picLocks noChangeAspect="1" noChangeArrowheads="1"/>
          </p:cNvPicPr>
          <p:nvPr/>
        </p:nvPicPr>
        <p:blipFill>
          <a:blip r:embed="rId2" cstate="print"/>
          <a:srcRect/>
          <a:stretch>
            <a:fillRect/>
          </a:stretch>
        </p:blipFill>
        <p:spPr bwMode="auto">
          <a:xfrm flipV="1">
            <a:off x="0" y="-24003"/>
            <a:ext cx="12192000" cy="96011"/>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flipV="1">
            <a:off x="0" y="6813375"/>
            <a:ext cx="12192000" cy="96011"/>
          </a:xfrm>
          <a:prstGeom prst="rect">
            <a:avLst/>
          </a:prstGeom>
          <a:noFill/>
          <a:ln w="9525">
            <a:noFill/>
            <a:miter lim="800000"/>
            <a:headEnd/>
            <a:tailEnd/>
          </a:ln>
        </p:spPr>
      </p:pic>
    </p:spTree>
    <p:extLst>
      <p:ext uri="{BB962C8B-B14F-4D97-AF65-F5344CB8AC3E}">
        <p14:creationId xmlns:p14="http://schemas.microsoft.com/office/powerpoint/2010/main" val="44049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29389" y="649705"/>
            <a:ext cx="5298117" cy="584775"/>
          </a:xfrm>
          <a:prstGeom prst="rect">
            <a:avLst/>
          </a:prstGeom>
          <a:noFill/>
        </p:spPr>
        <p:txBody>
          <a:bodyPr wrap="none" rtlCol="0">
            <a:spAutoFit/>
          </a:bodyPr>
          <a:lstStyle/>
          <a:p>
            <a:r>
              <a:rPr lang="en-GB" sz="3200" dirty="0" smtClean="0"/>
              <a:t>Access to grants is not decisive</a:t>
            </a:r>
            <a:endParaRPr lang="en-GB" sz="3200" dirty="0"/>
          </a:p>
        </p:txBody>
      </p:sp>
      <p:sp>
        <p:nvSpPr>
          <p:cNvPr id="3" name="CasellaDiTesto 2"/>
          <p:cNvSpPr txBox="1"/>
          <p:nvPr/>
        </p:nvSpPr>
        <p:spPr>
          <a:xfrm>
            <a:off x="529389" y="1595021"/>
            <a:ext cx="11165306" cy="5262979"/>
          </a:xfrm>
          <a:prstGeom prst="rect">
            <a:avLst/>
          </a:prstGeom>
          <a:noFill/>
        </p:spPr>
        <p:txBody>
          <a:bodyPr wrap="square" rtlCol="0">
            <a:spAutoFit/>
          </a:bodyPr>
          <a:lstStyle/>
          <a:p>
            <a:r>
              <a:rPr lang="en-GB" sz="2800" dirty="0" smtClean="0"/>
              <a:t>Based on the 2016 study by the Austrian Institute for SME Research &amp; VVA Europe and other evidence, several issues affect CCI that do not easily fit into the logic of “fund them and they will prosper”:</a:t>
            </a:r>
          </a:p>
          <a:p>
            <a:pPr marL="457200" indent="-457200">
              <a:buFont typeface="Arial" charset="0"/>
              <a:buChar char="•"/>
            </a:pPr>
            <a:r>
              <a:rPr lang="en-GB" sz="2800" dirty="0" smtClean="0"/>
              <a:t>Micro average size of the CCI enterprise (3 employees according to some sub-sectorial studies)</a:t>
            </a:r>
          </a:p>
          <a:p>
            <a:pPr marL="457200" indent="-457200">
              <a:buFont typeface="Arial" charset="0"/>
              <a:buChar char="•"/>
            </a:pPr>
            <a:r>
              <a:rPr lang="en-GB" sz="2800" dirty="0" smtClean="0"/>
              <a:t>High mortality rates (55% after 5 years according to Eurostat, 2009-14) and low propensity to grow in size and internationalize</a:t>
            </a:r>
          </a:p>
          <a:p>
            <a:pPr marL="457200" indent="-457200">
              <a:buFont typeface="Arial" charset="0"/>
              <a:buChar char="•"/>
            </a:pPr>
            <a:r>
              <a:rPr lang="en-GB" sz="2800" dirty="0" smtClean="0"/>
              <a:t>Problematic access to ordinary finance (e.g. private banking and venture capital)</a:t>
            </a:r>
          </a:p>
          <a:p>
            <a:pPr marL="457200" indent="-457200">
              <a:buFont typeface="Arial" charset="0"/>
              <a:buChar char="•"/>
            </a:pPr>
            <a:r>
              <a:rPr lang="en-GB" sz="2800" dirty="0" smtClean="0"/>
              <a:t>Difficult acquisition of skilled resources, hard matchmaking</a:t>
            </a:r>
          </a:p>
          <a:p>
            <a:pPr marL="457200" indent="-457200">
              <a:buFont typeface="Arial" charset="0"/>
              <a:buChar char="•"/>
            </a:pPr>
            <a:r>
              <a:rPr lang="en-GB" sz="2800" dirty="0" smtClean="0"/>
              <a:t>Limited protection of IPR from the existing framework</a:t>
            </a:r>
          </a:p>
          <a:p>
            <a:pPr marL="457200" indent="-457200">
              <a:buFont typeface="Arial" charset="0"/>
              <a:buChar char="•"/>
            </a:pPr>
            <a:r>
              <a:rPr lang="en-GB" sz="2800" dirty="0" smtClean="0"/>
              <a:t>Logistic problems (garage innovation) etc.</a:t>
            </a:r>
          </a:p>
        </p:txBody>
      </p:sp>
      <p:sp>
        <p:nvSpPr>
          <p:cNvPr id="4" name="Segnaposto numero diapositiva 3"/>
          <p:cNvSpPr>
            <a:spLocks noGrp="1"/>
          </p:cNvSpPr>
          <p:nvPr>
            <p:ph type="sldNum" sz="quarter" idx="12"/>
          </p:nvPr>
        </p:nvSpPr>
        <p:spPr/>
        <p:txBody>
          <a:bodyPr/>
          <a:lstStyle/>
          <a:p>
            <a:fld id="{20B5B2B5-F7BA-FE4D-B9BC-F7B9EF0FC29F}" type="slidenum">
              <a:rPr lang="it-IT" smtClean="0"/>
              <a:t>13</a:t>
            </a:fld>
            <a:endParaRPr lang="it-IT"/>
          </a:p>
        </p:txBody>
      </p:sp>
      <p:pic>
        <p:nvPicPr>
          <p:cNvPr id="6" name="Picture 2"/>
          <p:cNvPicPr>
            <a:picLocks noChangeAspect="1" noChangeArrowheads="1"/>
          </p:cNvPicPr>
          <p:nvPr/>
        </p:nvPicPr>
        <p:blipFill>
          <a:blip r:embed="rId2" cstate="print"/>
          <a:srcRect/>
          <a:stretch>
            <a:fillRect/>
          </a:stretch>
        </p:blipFill>
        <p:spPr bwMode="auto">
          <a:xfrm flipV="1">
            <a:off x="0" y="-24003"/>
            <a:ext cx="12192000" cy="96011"/>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flipV="1">
            <a:off x="0" y="6813375"/>
            <a:ext cx="12192000" cy="96011"/>
          </a:xfrm>
          <a:prstGeom prst="rect">
            <a:avLst/>
          </a:prstGeom>
          <a:noFill/>
          <a:ln w="9525">
            <a:noFill/>
            <a:miter lim="800000"/>
            <a:headEnd/>
            <a:tailEnd/>
          </a:ln>
        </p:spPr>
      </p:pic>
    </p:spTree>
    <p:extLst>
      <p:ext uri="{BB962C8B-B14F-4D97-AF65-F5344CB8AC3E}">
        <p14:creationId xmlns:p14="http://schemas.microsoft.com/office/powerpoint/2010/main" val="42335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29389" y="649705"/>
            <a:ext cx="4963923" cy="584775"/>
          </a:xfrm>
          <a:prstGeom prst="rect">
            <a:avLst/>
          </a:prstGeom>
          <a:noFill/>
        </p:spPr>
        <p:txBody>
          <a:bodyPr wrap="none" rtlCol="0">
            <a:spAutoFit/>
          </a:bodyPr>
          <a:lstStyle/>
          <a:p>
            <a:r>
              <a:rPr lang="en-GB" sz="3200" dirty="0" smtClean="0"/>
              <a:t>A possibly neglected aspect?</a:t>
            </a:r>
            <a:endParaRPr lang="en-GB" sz="3200" dirty="0"/>
          </a:p>
        </p:txBody>
      </p:sp>
      <p:sp>
        <p:nvSpPr>
          <p:cNvPr id="4" name="Segnaposto numero diapositiva 3"/>
          <p:cNvSpPr>
            <a:spLocks noGrp="1"/>
          </p:cNvSpPr>
          <p:nvPr>
            <p:ph type="sldNum" sz="quarter" idx="12"/>
          </p:nvPr>
        </p:nvSpPr>
        <p:spPr/>
        <p:txBody>
          <a:bodyPr/>
          <a:lstStyle/>
          <a:p>
            <a:fld id="{20B5B2B5-F7BA-FE4D-B9BC-F7B9EF0FC29F}" type="slidenum">
              <a:rPr lang="it-IT" smtClean="0"/>
              <a:t>14</a:t>
            </a:fld>
            <a:endParaRPr lang="it-IT"/>
          </a:p>
        </p:txBody>
      </p:sp>
      <p:pic>
        <p:nvPicPr>
          <p:cNvPr id="5" name="Immagine 4"/>
          <p:cNvPicPr>
            <a:picLocks noChangeAspect="1"/>
          </p:cNvPicPr>
          <p:nvPr/>
        </p:nvPicPr>
        <p:blipFill>
          <a:blip r:embed="rId2"/>
          <a:stretch>
            <a:fillRect/>
          </a:stretch>
        </p:blipFill>
        <p:spPr>
          <a:xfrm>
            <a:off x="428718" y="1411704"/>
            <a:ext cx="11314103" cy="4289413"/>
          </a:xfrm>
          <a:prstGeom prst="rect">
            <a:avLst/>
          </a:prstGeom>
        </p:spPr>
      </p:pic>
      <p:sp>
        <p:nvSpPr>
          <p:cNvPr id="6" name="CasellaDiTesto 5"/>
          <p:cNvSpPr txBox="1"/>
          <p:nvPr/>
        </p:nvSpPr>
        <p:spPr>
          <a:xfrm>
            <a:off x="529389" y="5878341"/>
            <a:ext cx="9524467" cy="646331"/>
          </a:xfrm>
          <a:prstGeom prst="rect">
            <a:avLst/>
          </a:prstGeom>
          <a:noFill/>
        </p:spPr>
        <p:txBody>
          <a:bodyPr wrap="none" rtlCol="0">
            <a:spAutoFit/>
          </a:bodyPr>
          <a:lstStyle/>
          <a:p>
            <a:r>
              <a:rPr lang="it-IT" dirty="0" smtClean="0"/>
              <a:t>Source: </a:t>
            </a:r>
            <a:r>
              <a:rPr lang="it-IT" dirty="0" err="1" smtClean="0"/>
              <a:t>Skoglund</a:t>
            </a:r>
            <a:r>
              <a:rPr lang="it-IT" dirty="0" smtClean="0"/>
              <a:t> and </a:t>
            </a:r>
            <a:r>
              <a:rPr lang="it-IT" dirty="0" err="1" smtClean="0"/>
              <a:t>Jonsson</a:t>
            </a:r>
            <a:r>
              <a:rPr lang="it-IT" dirty="0" smtClean="0"/>
              <a:t> (2012), </a:t>
            </a:r>
          </a:p>
          <a:p>
            <a:r>
              <a:rPr lang="it-IT" dirty="0" err="1" smtClean="0"/>
              <a:t>https</a:t>
            </a:r>
            <a:r>
              <a:rPr lang="it-IT" dirty="0" smtClean="0"/>
              <a:t>://</a:t>
            </a:r>
            <a:r>
              <a:rPr lang="it-IT" dirty="0" err="1" smtClean="0"/>
              <a:t>www.idunn.no</a:t>
            </a:r>
            <a:r>
              <a:rPr lang="it-IT" dirty="0" smtClean="0"/>
              <a:t>/</a:t>
            </a:r>
            <a:r>
              <a:rPr lang="it-IT" dirty="0" err="1" smtClean="0"/>
              <a:t>nkt</a:t>
            </a:r>
            <a:r>
              <a:rPr lang="it-IT" dirty="0" smtClean="0"/>
              <a:t>/2012/02/</a:t>
            </a:r>
            <a:r>
              <a:rPr lang="it-IT" dirty="0" err="1" smtClean="0"/>
              <a:t>the_potential_of_cultural_and_creative_industries_in_remote</a:t>
            </a:r>
            <a:endParaRPr lang="it-IT" dirty="0"/>
          </a:p>
        </p:txBody>
      </p:sp>
      <p:sp>
        <p:nvSpPr>
          <p:cNvPr id="7" name="Ovale 6"/>
          <p:cNvSpPr/>
          <p:nvPr/>
        </p:nvSpPr>
        <p:spPr>
          <a:xfrm>
            <a:off x="6085769" y="2216217"/>
            <a:ext cx="5496631" cy="4267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5862284" y="3942180"/>
            <a:ext cx="5496631" cy="4267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428718" y="3942180"/>
            <a:ext cx="5496631" cy="4267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428718" y="2250222"/>
            <a:ext cx="5496631" cy="4267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6085769" y="2974484"/>
            <a:ext cx="5496631" cy="4267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Picture 2"/>
          <p:cNvPicPr>
            <a:picLocks noChangeAspect="1" noChangeArrowheads="1"/>
          </p:cNvPicPr>
          <p:nvPr/>
        </p:nvPicPr>
        <p:blipFill>
          <a:blip r:embed="rId3" cstate="print"/>
          <a:srcRect/>
          <a:stretch>
            <a:fillRect/>
          </a:stretch>
        </p:blipFill>
        <p:spPr bwMode="auto">
          <a:xfrm flipV="1">
            <a:off x="0" y="-24003"/>
            <a:ext cx="12192000" cy="96011"/>
          </a:xfrm>
          <a:prstGeom prst="rect">
            <a:avLst/>
          </a:prstGeom>
          <a:noFill/>
          <a:ln w="9525">
            <a:noFill/>
            <a:miter lim="800000"/>
            <a:headEnd/>
            <a:tailEnd/>
          </a:ln>
        </p:spPr>
      </p:pic>
      <p:pic>
        <p:nvPicPr>
          <p:cNvPr id="15" name="Picture 2"/>
          <p:cNvPicPr>
            <a:picLocks noChangeAspect="1" noChangeArrowheads="1"/>
          </p:cNvPicPr>
          <p:nvPr/>
        </p:nvPicPr>
        <p:blipFill>
          <a:blip r:embed="rId3" cstate="print"/>
          <a:srcRect/>
          <a:stretch>
            <a:fillRect/>
          </a:stretch>
        </p:blipFill>
        <p:spPr bwMode="auto">
          <a:xfrm flipV="1">
            <a:off x="0" y="6813375"/>
            <a:ext cx="12192000" cy="96011"/>
          </a:xfrm>
          <a:prstGeom prst="rect">
            <a:avLst/>
          </a:prstGeom>
          <a:noFill/>
          <a:ln w="9525">
            <a:noFill/>
            <a:miter lim="800000"/>
            <a:headEnd/>
            <a:tailEnd/>
          </a:ln>
        </p:spPr>
      </p:pic>
    </p:spTree>
    <p:extLst>
      <p:ext uri="{BB962C8B-B14F-4D97-AF65-F5344CB8AC3E}">
        <p14:creationId xmlns:p14="http://schemas.microsoft.com/office/powerpoint/2010/main" val="1643356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0B5B2B5-F7BA-FE4D-B9BC-F7B9EF0FC29F}" type="slidenum">
              <a:rPr lang="it-IT" smtClean="0"/>
              <a:t>15</a:t>
            </a:fld>
            <a:endParaRPr lang="it-IT"/>
          </a:p>
        </p:txBody>
      </p:sp>
      <p:graphicFrame>
        <p:nvGraphicFramePr>
          <p:cNvPr id="3" name="Diagramma 2"/>
          <p:cNvGraphicFramePr/>
          <p:nvPr>
            <p:extLst>
              <p:ext uri="{D42A27DB-BD31-4B8C-83A1-F6EECF244321}">
                <p14:modId xmlns:p14="http://schemas.microsoft.com/office/powerpoint/2010/main" val="1867929920"/>
              </p:ext>
            </p:extLst>
          </p:nvPr>
        </p:nvGraphicFramePr>
        <p:xfrm>
          <a:off x="701040" y="121920"/>
          <a:ext cx="10774680" cy="673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srcRect/>
          <a:stretch>
            <a:fillRect/>
          </a:stretch>
        </p:blipFill>
        <p:spPr bwMode="auto">
          <a:xfrm flipV="1">
            <a:off x="0" y="-24003"/>
            <a:ext cx="12192000" cy="96011"/>
          </a:xfrm>
          <a:prstGeom prst="rect">
            <a:avLst/>
          </a:prstGeom>
          <a:noFill/>
          <a:ln w="9525">
            <a:noFill/>
            <a:miter lim="800000"/>
            <a:headEnd/>
            <a:tailEnd/>
          </a:ln>
        </p:spPr>
      </p:pic>
      <p:pic>
        <p:nvPicPr>
          <p:cNvPr id="6" name="Picture 2"/>
          <p:cNvPicPr>
            <a:picLocks noChangeAspect="1" noChangeArrowheads="1"/>
          </p:cNvPicPr>
          <p:nvPr/>
        </p:nvPicPr>
        <p:blipFill>
          <a:blip r:embed="rId7" cstate="print"/>
          <a:srcRect/>
          <a:stretch>
            <a:fillRect/>
          </a:stretch>
        </p:blipFill>
        <p:spPr bwMode="auto">
          <a:xfrm flipV="1">
            <a:off x="0" y="6813375"/>
            <a:ext cx="12192000" cy="96011"/>
          </a:xfrm>
          <a:prstGeom prst="rect">
            <a:avLst/>
          </a:prstGeom>
          <a:noFill/>
          <a:ln w="9525">
            <a:noFill/>
            <a:miter lim="800000"/>
            <a:headEnd/>
            <a:tailEnd/>
          </a:ln>
        </p:spPr>
      </p:pic>
    </p:spTree>
    <p:extLst>
      <p:ext uri="{BB962C8B-B14F-4D97-AF65-F5344CB8AC3E}">
        <p14:creationId xmlns:p14="http://schemas.microsoft.com/office/powerpoint/2010/main" val="1247080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en-GB" dirty="0" smtClean="0"/>
              <a:t>Conclusions and Way Forward</a:t>
            </a:r>
            <a:endParaRPr lang="en-GB" dirty="0"/>
          </a:p>
        </p:txBody>
      </p:sp>
      <p:sp>
        <p:nvSpPr>
          <p:cNvPr id="4" name="Segnaposto contenuto 3"/>
          <p:cNvSpPr>
            <a:spLocks noGrp="1"/>
          </p:cNvSpPr>
          <p:nvPr>
            <p:ph idx="1"/>
          </p:nvPr>
        </p:nvSpPr>
        <p:spPr/>
        <p:txBody>
          <a:bodyPr>
            <a:normAutofit fontScale="92500" lnSpcReduction="20000"/>
          </a:bodyPr>
          <a:lstStyle/>
          <a:p>
            <a:r>
              <a:rPr lang="en-GB" dirty="0" smtClean="0"/>
              <a:t>The importance for CCI development of enterprise participation in external networks is probably not in the focus of ESIF due to the “inward looking” vision of most OP and the informal division of work with other, centrally managed programmes like Creative Europe and H2020 itself</a:t>
            </a:r>
          </a:p>
          <a:p>
            <a:r>
              <a:rPr lang="en-GB" dirty="0" smtClean="0"/>
              <a:t>The promotion of enterprise partnerships seems to be limited to the high end industries that can take benefit from CCI outputs and collaborations</a:t>
            </a:r>
          </a:p>
          <a:p>
            <a:r>
              <a:rPr lang="en-GB" dirty="0" smtClean="0"/>
              <a:t>The TALIA vision highlights the good “propensity to network” that most MED regional actors document with their behaviours</a:t>
            </a:r>
          </a:p>
          <a:p>
            <a:r>
              <a:rPr lang="en-GB" dirty="0" smtClean="0"/>
              <a:t>A research question is whether and how TALIA resources can promote an evidence based shift from local to trans-local partnership building within the regional policy approaches</a:t>
            </a:r>
          </a:p>
          <a:p>
            <a:r>
              <a:rPr lang="en-GB" dirty="0" smtClean="0"/>
              <a:t>Projects like CHIMERA represent a valid contribution in that direction.</a:t>
            </a:r>
            <a:endParaRPr lang="en-GB" dirty="0"/>
          </a:p>
        </p:txBody>
      </p:sp>
      <p:sp>
        <p:nvSpPr>
          <p:cNvPr id="2" name="Segnaposto numero diapositiva 1"/>
          <p:cNvSpPr>
            <a:spLocks noGrp="1"/>
          </p:cNvSpPr>
          <p:nvPr>
            <p:ph type="sldNum" sz="quarter" idx="12"/>
          </p:nvPr>
        </p:nvSpPr>
        <p:spPr/>
        <p:txBody>
          <a:bodyPr/>
          <a:lstStyle/>
          <a:p>
            <a:fld id="{20B5B2B5-F7BA-FE4D-B9BC-F7B9EF0FC29F}" type="slidenum">
              <a:rPr lang="it-IT" smtClean="0"/>
              <a:t>16</a:t>
            </a:fld>
            <a:endParaRPr lang="it-IT"/>
          </a:p>
        </p:txBody>
      </p:sp>
      <p:pic>
        <p:nvPicPr>
          <p:cNvPr id="6" name="Picture 2"/>
          <p:cNvPicPr>
            <a:picLocks noChangeAspect="1" noChangeArrowheads="1"/>
          </p:cNvPicPr>
          <p:nvPr/>
        </p:nvPicPr>
        <p:blipFill>
          <a:blip r:embed="rId2" cstate="print"/>
          <a:srcRect/>
          <a:stretch>
            <a:fillRect/>
          </a:stretch>
        </p:blipFill>
        <p:spPr bwMode="auto">
          <a:xfrm flipV="1">
            <a:off x="0" y="-24003"/>
            <a:ext cx="12192000" cy="96011"/>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flipV="1">
            <a:off x="0" y="6813375"/>
            <a:ext cx="12192000" cy="96011"/>
          </a:xfrm>
          <a:prstGeom prst="rect">
            <a:avLst/>
          </a:prstGeom>
          <a:noFill/>
          <a:ln w="9525">
            <a:noFill/>
            <a:miter lim="800000"/>
            <a:headEnd/>
            <a:tailEnd/>
          </a:ln>
        </p:spPr>
      </p:pic>
      <p:pic>
        <p:nvPicPr>
          <p:cNvPr id="8" name="7 Imagen" descr="footer-talia.png"/>
          <p:cNvPicPr>
            <a:picLocks noChangeAspect="1"/>
          </p:cNvPicPr>
          <p:nvPr/>
        </p:nvPicPr>
        <p:blipFill>
          <a:blip r:embed="rId3" cstate="print"/>
          <a:srcRect t="24218" b="27346"/>
          <a:stretch>
            <a:fillRect/>
          </a:stretch>
        </p:blipFill>
        <p:spPr>
          <a:xfrm>
            <a:off x="0" y="6309320"/>
            <a:ext cx="7524328" cy="432048"/>
          </a:xfrm>
          <a:prstGeom prst="rect">
            <a:avLst/>
          </a:prstGeom>
        </p:spPr>
      </p:pic>
    </p:spTree>
    <p:extLst>
      <p:ext uri="{BB962C8B-B14F-4D97-AF65-F5344CB8AC3E}">
        <p14:creationId xmlns:p14="http://schemas.microsoft.com/office/powerpoint/2010/main" val="234729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0" y="72008"/>
            <a:ext cx="12192000" cy="7140678"/>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Título"/>
          <p:cNvSpPr>
            <a:spLocks noGrp="1"/>
          </p:cNvSpPr>
          <p:nvPr>
            <p:ph type="ctrTitle"/>
          </p:nvPr>
        </p:nvSpPr>
        <p:spPr>
          <a:xfrm>
            <a:off x="2209800" y="2564904"/>
            <a:ext cx="7772400" cy="2129016"/>
          </a:xfrm>
        </p:spPr>
        <p:txBody>
          <a:bodyPr>
            <a:normAutofit fontScale="90000"/>
          </a:bodyPr>
          <a:lstStyle/>
          <a:p>
            <a:r>
              <a:rPr lang="en-GB" sz="6700" b="1" dirty="0" smtClean="0">
                <a:solidFill>
                  <a:schemeClr val="bg1"/>
                </a:solidFill>
              </a:rPr>
              <a:t>Thank you</a:t>
            </a:r>
            <a:br>
              <a:rPr lang="en-GB" sz="6700" b="1" dirty="0" smtClean="0">
                <a:solidFill>
                  <a:schemeClr val="bg1"/>
                </a:solidFill>
              </a:rPr>
            </a:br>
            <a:r>
              <a:rPr lang="es-ES" b="1" dirty="0" smtClean="0">
                <a:solidFill>
                  <a:schemeClr val="bg1"/>
                </a:solidFill>
              </a:rPr>
              <a:t/>
            </a:r>
            <a:br>
              <a:rPr lang="es-ES" b="1" dirty="0" smtClean="0">
                <a:solidFill>
                  <a:schemeClr val="bg1"/>
                </a:solidFill>
              </a:rPr>
            </a:br>
            <a:r>
              <a:rPr lang="es-ES" sz="3100" b="1" dirty="0" smtClean="0">
                <a:solidFill>
                  <a:schemeClr val="bg1"/>
                </a:solidFill>
              </a:rPr>
              <a:t>Francesco Molinari, </a:t>
            </a:r>
            <a:r>
              <a:rPr lang="es-ES" sz="3100" b="1" dirty="0" err="1" smtClean="0">
                <a:solidFill>
                  <a:schemeClr val="bg1"/>
                </a:solidFill>
              </a:rPr>
              <a:t>mail@francescomolinari.it</a:t>
            </a:r>
            <a:endParaRPr lang="es-ES" sz="3100" b="1" dirty="0">
              <a:solidFill>
                <a:schemeClr val="bg1"/>
              </a:solidFill>
            </a:endParaRPr>
          </a:p>
        </p:txBody>
      </p:sp>
      <p:pic>
        <p:nvPicPr>
          <p:cNvPr id="4" name="3 Imagen" descr="logo-talia-trans.png"/>
          <p:cNvPicPr>
            <a:picLocks noChangeAspect="1"/>
          </p:cNvPicPr>
          <p:nvPr/>
        </p:nvPicPr>
        <p:blipFill>
          <a:blip r:embed="rId2" cstate="print"/>
          <a:stretch>
            <a:fillRect/>
          </a:stretch>
        </p:blipFill>
        <p:spPr>
          <a:xfrm>
            <a:off x="482785" y="645159"/>
            <a:ext cx="2808310" cy="975965"/>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flipV="1">
            <a:off x="0" y="-12002"/>
            <a:ext cx="12192000" cy="96010"/>
          </a:xfrm>
          <a:prstGeom prst="rect">
            <a:avLst/>
          </a:prstGeom>
          <a:noFill/>
          <a:ln w="9525">
            <a:noFill/>
            <a:miter lim="800000"/>
            <a:headEnd/>
            <a:tailEnd/>
          </a:ln>
        </p:spPr>
      </p:pic>
      <p:pic>
        <p:nvPicPr>
          <p:cNvPr id="8" name="7 Imagen" descr="trazo-talia.png"/>
          <p:cNvPicPr>
            <a:picLocks noChangeAspect="1"/>
          </p:cNvPicPr>
          <p:nvPr/>
        </p:nvPicPr>
        <p:blipFill>
          <a:blip r:embed="rId4" cstate="print"/>
          <a:stretch>
            <a:fillRect/>
          </a:stretch>
        </p:blipFill>
        <p:spPr>
          <a:xfrm>
            <a:off x="3107160" y="4134206"/>
            <a:ext cx="9084840" cy="3074315"/>
          </a:xfrm>
          <a:prstGeom prst="rect">
            <a:avLst/>
          </a:prstGeom>
        </p:spPr>
      </p:pic>
    </p:spTree>
    <p:extLst>
      <p:ext uri="{BB962C8B-B14F-4D97-AF65-F5344CB8AC3E}">
        <p14:creationId xmlns:p14="http://schemas.microsoft.com/office/powerpoint/2010/main" val="1004942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Contents</a:t>
            </a:r>
            <a:endParaRPr lang="en-GB" dirty="0"/>
          </a:p>
        </p:txBody>
      </p:sp>
      <p:sp>
        <p:nvSpPr>
          <p:cNvPr id="3" name="Segnaposto contenuto 2"/>
          <p:cNvSpPr>
            <a:spLocks noGrp="1"/>
          </p:cNvSpPr>
          <p:nvPr>
            <p:ph idx="1"/>
          </p:nvPr>
        </p:nvSpPr>
        <p:spPr/>
        <p:txBody>
          <a:bodyPr/>
          <a:lstStyle/>
          <a:p>
            <a:r>
              <a:rPr lang="en-GB" dirty="0" smtClean="0"/>
              <a:t>CCI definition(s)</a:t>
            </a:r>
          </a:p>
          <a:p>
            <a:r>
              <a:rPr lang="en-GB" dirty="0" smtClean="0"/>
              <a:t>A few known facts</a:t>
            </a:r>
          </a:p>
          <a:p>
            <a:r>
              <a:rPr lang="en-GB" dirty="0" smtClean="0"/>
              <a:t>CCI impacts overview</a:t>
            </a:r>
          </a:p>
          <a:p>
            <a:r>
              <a:rPr lang="en-GB" dirty="0" smtClean="0"/>
              <a:t>CCI in EU regional/national S3</a:t>
            </a:r>
          </a:p>
          <a:p>
            <a:r>
              <a:rPr lang="en-GB" dirty="0" smtClean="0"/>
              <a:t>Some reflections</a:t>
            </a:r>
          </a:p>
          <a:p>
            <a:r>
              <a:rPr lang="en-GB" dirty="0" smtClean="0"/>
              <a:t>Conclusions and way forward</a:t>
            </a:r>
          </a:p>
          <a:p>
            <a:endParaRPr lang="en-GB" dirty="0" smtClean="0"/>
          </a:p>
          <a:p>
            <a:endParaRPr lang="en-GB" dirty="0" smtClean="0"/>
          </a:p>
          <a:p>
            <a:endParaRPr lang="en-GB" dirty="0"/>
          </a:p>
        </p:txBody>
      </p:sp>
      <p:sp>
        <p:nvSpPr>
          <p:cNvPr id="4" name="Segnaposto numero diapositiva 3"/>
          <p:cNvSpPr>
            <a:spLocks noGrp="1"/>
          </p:cNvSpPr>
          <p:nvPr>
            <p:ph type="sldNum" sz="quarter" idx="12"/>
          </p:nvPr>
        </p:nvSpPr>
        <p:spPr/>
        <p:txBody>
          <a:bodyPr/>
          <a:lstStyle/>
          <a:p>
            <a:fld id="{20B5B2B5-F7BA-FE4D-B9BC-F7B9EF0FC29F}" type="slidenum">
              <a:rPr lang="it-IT" smtClean="0"/>
              <a:t>2</a:t>
            </a:fld>
            <a:endParaRPr lang="it-IT"/>
          </a:p>
        </p:txBody>
      </p:sp>
      <p:pic>
        <p:nvPicPr>
          <p:cNvPr id="6" name="Picture 2"/>
          <p:cNvPicPr>
            <a:picLocks noChangeAspect="1" noChangeArrowheads="1"/>
          </p:cNvPicPr>
          <p:nvPr/>
        </p:nvPicPr>
        <p:blipFill>
          <a:blip r:embed="rId3" cstate="print"/>
          <a:srcRect/>
          <a:stretch>
            <a:fillRect/>
          </a:stretch>
        </p:blipFill>
        <p:spPr bwMode="auto">
          <a:xfrm flipV="1">
            <a:off x="0" y="-24003"/>
            <a:ext cx="12192000" cy="96011"/>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flipV="1">
            <a:off x="0" y="6813375"/>
            <a:ext cx="12192000" cy="96011"/>
          </a:xfrm>
          <a:prstGeom prst="rect">
            <a:avLst/>
          </a:prstGeom>
          <a:noFill/>
          <a:ln w="9525">
            <a:noFill/>
            <a:miter lim="800000"/>
            <a:headEnd/>
            <a:tailEnd/>
          </a:ln>
        </p:spPr>
      </p:pic>
      <p:pic>
        <p:nvPicPr>
          <p:cNvPr id="8" name="7 Imagen" descr="footer-talia.png"/>
          <p:cNvPicPr>
            <a:picLocks noChangeAspect="1"/>
          </p:cNvPicPr>
          <p:nvPr/>
        </p:nvPicPr>
        <p:blipFill>
          <a:blip r:embed="rId4" cstate="print"/>
          <a:srcRect t="24218" b="27346"/>
          <a:stretch>
            <a:fillRect/>
          </a:stretch>
        </p:blipFill>
        <p:spPr>
          <a:xfrm>
            <a:off x="0" y="6309320"/>
            <a:ext cx="7524328" cy="432048"/>
          </a:xfrm>
          <a:prstGeom prst="rect">
            <a:avLst/>
          </a:prstGeom>
        </p:spPr>
      </p:pic>
    </p:spTree>
    <p:extLst>
      <p:ext uri="{BB962C8B-B14F-4D97-AF65-F5344CB8AC3E}">
        <p14:creationId xmlns:p14="http://schemas.microsoft.com/office/powerpoint/2010/main" val="1043564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004570" y="324485"/>
            <a:ext cx="5549900" cy="6381750"/>
          </a:xfrm>
          <a:prstGeom prst="rect">
            <a:avLst/>
          </a:prstGeom>
        </p:spPr>
      </p:pic>
      <p:pic>
        <p:nvPicPr>
          <p:cNvPr id="5" name="Immagine 4"/>
          <p:cNvPicPr>
            <a:picLocks noChangeAspect="1"/>
          </p:cNvPicPr>
          <p:nvPr/>
        </p:nvPicPr>
        <p:blipFill>
          <a:blip r:embed="rId3"/>
          <a:stretch>
            <a:fillRect/>
          </a:stretch>
        </p:blipFill>
        <p:spPr>
          <a:xfrm>
            <a:off x="6554470" y="293369"/>
            <a:ext cx="5600700" cy="5151853"/>
          </a:xfrm>
          <a:prstGeom prst="rect">
            <a:avLst/>
          </a:prstGeom>
        </p:spPr>
      </p:pic>
      <p:sp>
        <p:nvSpPr>
          <p:cNvPr id="6" name="CasellaDiTesto 5"/>
          <p:cNvSpPr txBox="1"/>
          <p:nvPr/>
        </p:nvSpPr>
        <p:spPr>
          <a:xfrm>
            <a:off x="6554470" y="5445223"/>
            <a:ext cx="4707890" cy="646331"/>
          </a:xfrm>
          <a:prstGeom prst="rect">
            <a:avLst/>
          </a:prstGeom>
          <a:noFill/>
        </p:spPr>
        <p:txBody>
          <a:bodyPr wrap="square" rtlCol="0">
            <a:spAutoFit/>
          </a:bodyPr>
          <a:lstStyle/>
          <a:p>
            <a:r>
              <a:rPr lang="en-GB" dirty="0" smtClean="0"/>
              <a:t>Source: Austrian Institute for SME Research &amp; VVA Europe, 2016</a:t>
            </a:r>
            <a:endParaRPr lang="it-IT" dirty="0"/>
          </a:p>
        </p:txBody>
      </p:sp>
      <p:sp>
        <p:nvSpPr>
          <p:cNvPr id="7" name="Segnaposto numero diapositiva 6"/>
          <p:cNvSpPr>
            <a:spLocks noGrp="1"/>
          </p:cNvSpPr>
          <p:nvPr>
            <p:ph type="sldNum" sz="quarter" idx="12"/>
          </p:nvPr>
        </p:nvSpPr>
        <p:spPr/>
        <p:txBody>
          <a:bodyPr/>
          <a:lstStyle/>
          <a:p>
            <a:fld id="{20B5B2B5-F7BA-FE4D-B9BC-F7B9EF0FC29F}" type="slidenum">
              <a:rPr lang="it-IT" smtClean="0"/>
              <a:t>3</a:t>
            </a:fld>
            <a:endParaRPr lang="it-IT"/>
          </a:p>
        </p:txBody>
      </p:sp>
      <p:pic>
        <p:nvPicPr>
          <p:cNvPr id="9" name="Picture 2"/>
          <p:cNvPicPr>
            <a:picLocks noChangeAspect="1" noChangeArrowheads="1"/>
          </p:cNvPicPr>
          <p:nvPr/>
        </p:nvPicPr>
        <p:blipFill>
          <a:blip r:embed="rId4" cstate="print"/>
          <a:srcRect/>
          <a:stretch>
            <a:fillRect/>
          </a:stretch>
        </p:blipFill>
        <p:spPr bwMode="auto">
          <a:xfrm flipV="1">
            <a:off x="0" y="-24003"/>
            <a:ext cx="12192000" cy="96011"/>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flipV="1">
            <a:off x="0" y="6813375"/>
            <a:ext cx="12192000" cy="96011"/>
          </a:xfrm>
          <a:prstGeom prst="rect">
            <a:avLst/>
          </a:prstGeom>
          <a:noFill/>
          <a:ln w="9525">
            <a:noFill/>
            <a:miter lim="800000"/>
            <a:headEnd/>
            <a:tailEnd/>
          </a:ln>
        </p:spPr>
      </p:pic>
    </p:spTree>
    <p:extLst>
      <p:ext uri="{BB962C8B-B14F-4D97-AF65-F5344CB8AC3E}">
        <p14:creationId xmlns:p14="http://schemas.microsoft.com/office/powerpoint/2010/main" val="1164273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812800" y="1092200"/>
            <a:ext cx="10566400" cy="4673600"/>
          </a:xfrm>
          <a:prstGeom prst="rect">
            <a:avLst/>
          </a:prstGeom>
        </p:spPr>
      </p:pic>
      <p:sp>
        <p:nvSpPr>
          <p:cNvPr id="3" name="Segnaposto numero diapositiva 2"/>
          <p:cNvSpPr>
            <a:spLocks noGrp="1"/>
          </p:cNvSpPr>
          <p:nvPr>
            <p:ph type="sldNum" sz="quarter" idx="12"/>
          </p:nvPr>
        </p:nvSpPr>
        <p:spPr/>
        <p:txBody>
          <a:bodyPr/>
          <a:lstStyle/>
          <a:p>
            <a:fld id="{20B5B2B5-F7BA-FE4D-B9BC-F7B9EF0FC29F}" type="slidenum">
              <a:rPr lang="it-IT" smtClean="0"/>
              <a:t>4</a:t>
            </a:fld>
            <a:endParaRPr lang="it-IT"/>
          </a:p>
        </p:txBody>
      </p:sp>
      <p:pic>
        <p:nvPicPr>
          <p:cNvPr id="5" name="Picture 2"/>
          <p:cNvPicPr>
            <a:picLocks noChangeAspect="1" noChangeArrowheads="1"/>
          </p:cNvPicPr>
          <p:nvPr/>
        </p:nvPicPr>
        <p:blipFill>
          <a:blip r:embed="rId3" cstate="print"/>
          <a:srcRect/>
          <a:stretch>
            <a:fillRect/>
          </a:stretch>
        </p:blipFill>
        <p:spPr bwMode="auto">
          <a:xfrm flipV="1">
            <a:off x="0" y="-24003"/>
            <a:ext cx="12192000" cy="9601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flipV="1">
            <a:off x="0" y="6813375"/>
            <a:ext cx="12192000" cy="96011"/>
          </a:xfrm>
          <a:prstGeom prst="rect">
            <a:avLst/>
          </a:prstGeom>
          <a:noFill/>
          <a:ln w="9525">
            <a:noFill/>
            <a:miter lim="800000"/>
            <a:headEnd/>
            <a:tailEnd/>
          </a:ln>
        </p:spPr>
      </p:pic>
    </p:spTree>
    <p:extLst>
      <p:ext uri="{BB962C8B-B14F-4D97-AF65-F5344CB8AC3E}">
        <p14:creationId xmlns:p14="http://schemas.microsoft.com/office/powerpoint/2010/main" val="1353442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826050" y="1135062"/>
            <a:ext cx="4365950" cy="4351338"/>
          </a:xfrm>
        </p:spPr>
        <p:txBody>
          <a:bodyPr>
            <a:noAutofit/>
          </a:bodyPr>
          <a:lstStyle/>
          <a:p>
            <a:pPr marL="0" indent="0">
              <a:buNone/>
            </a:pPr>
            <a:r>
              <a:rPr lang="en-GB" sz="2400" dirty="0"/>
              <a:t>T</a:t>
            </a:r>
            <a:r>
              <a:rPr lang="en-GB" sz="2400" dirty="0" smtClean="0"/>
              <a:t>here are about 6.5 million “CCI jobs” in the EU, being 2.9% of total employment, and their growth outperformed that of “conventional jobs” especially during the years of crisis, i.e. from 2008 to 2010 (source: Eurostat, 2017. Data referred to 2015).</a:t>
            </a:r>
          </a:p>
          <a:p>
            <a:pPr marL="0" indent="0">
              <a:buNone/>
            </a:pPr>
            <a:endParaRPr lang="en-GB" sz="2400" dirty="0" smtClean="0"/>
          </a:p>
          <a:p>
            <a:pPr marL="0" indent="0">
              <a:buNone/>
            </a:pPr>
            <a:r>
              <a:rPr lang="en-GB" sz="2400" dirty="0" smtClean="0"/>
              <a:t>Above the EU average stand countries like Sweden and Estonia and non-EU Member States like Iceland and Switzerland.</a:t>
            </a:r>
          </a:p>
        </p:txBody>
      </p:sp>
      <p:sp>
        <p:nvSpPr>
          <p:cNvPr id="6" name="CasellaDiTesto 5"/>
          <p:cNvSpPr txBox="1"/>
          <p:nvPr/>
        </p:nvSpPr>
        <p:spPr>
          <a:xfrm>
            <a:off x="7891397" y="152400"/>
            <a:ext cx="3224216" cy="584775"/>
          </a:xfrm>
          <a:prstGeom prst="rect">
            <a:avLst/>
          </a:prstGeom>
          <a:noFill/>
        </p:spPr>
        <p:txBody>
          <a:bodyPr wrap="none" rtlCol="0">
            <a:spAutoFit/>
          </a:bodyPr>
          <a:lstStyle/>
          <a:p>
            <a:r>
              <a:rPr lang="en-GB" sz="3200" dirty="0" smtClean="0"/>
              <a:t>A few known facts</a:t>
            </a:r>
            <a:endParaRPr lang="en-GB" sz="3200" dirty="0"/>
          </a:p>
        </p:txBody>
      </p:sp>
      <p:pic>
        <p:nvPicPr>
          <p:cNvPr id="7" name="Immagine 6"/>
          <p:cNvPicPr>
            <a:picLocks noChangeAspect="1"/>
          </p:cNvPicPr>
          <p:nvPr/>
        </p:nvPicPr>
        <p:blipFill>
          <a:blip r:embed="rId2"/>
          <a:stretch>
            <a:fillRect/>
          </a:stretch>
        </p:blipFill>
        <p:spPr>
          <a:xfrm>
            <a:off x="0" y="0"/>
            <a:ext cx="7826051" cy="6858000"/>
          </a:xfrm>
          <a:prstGeom prst="rect">
            <a:avLst/>
          </a:prstGeom>
        </p:spPr>
      </p:pic>
      <p:sp>
        <p:nvSpPr>
          <p:cNvPr id="9" name="Segnaposto numero diapositiva 8"/>
          <p:cNvSpPr>
            <a:spLocks noGrp="1"/>
          </p:cNvSpPr>
          <p:nvPr>
            <p:ph type="sldNum" sz="quarter" idx="12"/>
          </p:nvPr>
        </p:nvSpPr>
        <p:spPr/>
        <p:txBody>
          <a:bodyPr/>
          <a:lstStyle/>
          <a:p>
            <a:fld id="{20B5B2B5-F7BA-FE4D-B9BC-F7B9EF0FC29F}" type="slidenum">
              <a:rPr lang="it-IT" smtClean="0"/>
              <a:t>5</a:t>
            </a:fld>
            <a:endParaRPr lang="it-IT"/>
          </a:p>
        </p:txBody>
      </p:sp>
      <p:pic>
        <p:nvPicPr>
          <p:cNvPr id="10" name="Picture 2"/>
          <p:cNvPicPr>
            <a:picLocks noChangeAspect="1" noChangeArrowheads="1"/>
          </p:cNvPicPr>
          <p:nvPr/>
        </p:nvPicPr>
        <p:blipFill>
          <a:blip r:embed="rId3" cstate="print"/>
          <a:srcRect/>
          <a:stretch>
            <a:fillRect/>
          </a:stretch>
        </p:blipFill>
        <p:spPr bwMode="auto">
          <a:xfrm flipV="1">
            <a:off x="0" y="-24003"/>
            <a:ext cx="12192000" cy="96011"/>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a:stretch>
            <a:fillRect/>
          </a:stretch>
        </p:blipFill>
        <p:spPr bwMode="auto">
          <a:xfrm flipV="1">
            <a:off x="0" y="6813375"/>
            <a:ext cx="12192000" cy="96011"/>
          </a:xfrm>
          <a:prstGeom prst="rect">
            <a:avLst/>
          </a:prstGeom>
          <a:noFill/>
          <a:ln w="9525">
            <a:noFill/>
            <a:miter lim="800000"/>
            <a:headEnd/>
            <a:tailEnd/>
          </a:ln>
        </p:spPr>
      </p:pic>
    </p:spTree>
    <p:extLst>
      <p:ext uri="{BB962C8B-B14F-4D97-AF65-F5344CB8AC3E}">
        <p14:creationId xmlns:p14="http://schemas.microsoft.com/office/powerpoint/2010/main" val="118964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826050" y="1135062"/>
            <a:ext cx="4106870" cy="4351338"/>
          </a:xfrm>
        </p:spPr>
        <p:txBody>
          <a:bodyPr>
            <a:noAutofit/>
          </a:bodyPr>
          <a:lstStyle/>
          <a:p>
            <a:pPr marL="0" indent="0">
              <a:buNone/>
            </a:pPr>
            <a:r>
              <a:rPr lang="en-GB" sz="2400" dirty="0" smtClean="0"/>
              <a:t>If we add to the “core” CCI definition the fashion industry and (in part) the high-end industries where creativity has an impact, active workers in the EU become more than 12 million, which is 7.5% of all persons employed in the total economy.</a:t>
            </a:r>
          </a:p>
          <a:p>
            <a:pPr marL="0" indent="0">
              <a:buNone/>
            </a:pPr>
            <a:r>
              <a:rPr lang="en-GB" sz="2000" dirty="0" smtClean="0"/>
              <a:t>Source: Austrian Institute for SME Research &amp; VVA Europe, 2016 (data referred to 2013). </a:t>
            </a:r>
          </a:p>
          <a:p>
            <a:pPr marL="0" indent="0">
              <a:buNone/>
            </a:pPr>
            <a:endParaRPr lang="en-GB" sz="2000" dirty="0" smtClean="0"/>
          </a:p>
        </p:txBody>
      </p:sp>
      <p:sp>
        <p:nvSpPr>
          <p:cNvPr id="6" name="CasellaDiTesto 5"/>
          <p:cNvSpPr txBox="1"/>
          <p:nvPr/>
        </p:nvSpPr>
        <p:spPr>
          <a:xfrm>
            <a:off x="7891397" y="152400"/>
            <a:ext cx="3775649" cy="584775"/>
          </a:xfrm>
          <a:prstGeom prst="rect">
            <a:avLst/>
          </a:prstGeom>
          <a:noFill/>
        </p:spPr>
        <p:txBody>
          <a:bodyPr wrap="none" rtlCol="0">
            <a:spAutoFit/>
          </a:bodyPr>
          <a:lstStyle/>
          <a:p>
            <a:r>
              <a:rPr lang="en-GB" sz="3200" dirty="0" smtClean="0"/>
              <a:t>A few known facts (2)</a:t>
            </a:r>
            <a:endParaRPr lang="en-GB" sz="3200" dirty="0"/>
          </a:p>
        </p:txBody>
      </p:sp>
      <p:pic>
        <p:nvPicPr>
          <p:cNvPr id="4" name="Immagine 3"/>
          <p:cNvPicPr>
            <a:picLocks noChangeAspect="1"/>
          </p:cNvPicPr>
          <p:nvPr/>
        </p:nvPicPr>
        <p:blipFill>
          <a:blip r:embed="rId2"/>
          <a:stretch>
            <a:fillRect/>
          </a:stretch>
        </p:blipFill>
        <p:spPr>
          <a:xfrm>
            <a:off x="487680" y="307626"/>
            <a:ext cx="6763476" cy="6199853"/>
          </a:xfrm>
          <a:prstGeom prst="rect">
            <a:avLst/>
          </a:prstGeom>
        </p:spPr>
      </p:pic>
      <p:sp>
        <p:nvSpPr>
          <p:cNvPr id="5" name="Segnaposto numero diapositiva 4"/>
          <p:cNvSpPr>
            <a:spLocks noGrp="1"/>
          </p:cNvSpPr>
          <p:nvPr>
            <p:ph type="sldNum" sz="quarter" idx="12"/>
          </p:nvPr>
        </p:nvSpPr>
        <p:spPr/>
        <p:txBody>
          <a:bodyPr/>
          <a:lstStyle/>
          <a:p>
            <a:fld id="{20B5B2B5-F7BA-FE4D-B9BC-F7B9EF0FC29F}" type="slidenum">
              <a:rPr lang="it-IT" smtClean="0"/>
              <a:t>6</a:t>
            </a:fld>
            <a:endParaRPr lang="it-IT"/>
          </a:p>
        </p:txBody>
      </p:sp>
      <p:pic>
        <p:nvPicPr>
          <p:cNvPr id="8" name="Picture 2"/>
          <p:cNvPicPr>
            <a:picLocks noChangeAspect="1" noChangeArrowheads="1"/>
          </p:cNvPicPr>
          <p:nvPr/>
        </p:nvPicPr>
        <p:blipFill>
          <a:blip r:embed="rId3" cstate="print"/>
          <a:srcRect/>
          <a:stretch>
            <a:fillRect/>
          </a:stretch>
        </p:blipFill>
        <p:spPr bwMode="auto">
          <a:xfrm flipV="1">
            <a:off x="0" y="-24003"/>
            <a:ext cx="12192000" cy="96011"/>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flipV="1">
            <a:off x="0" y="6813375"/>
            <a:ext cx="12192000" cy="96011"/>
          </a:xfrm>
          <a:prstGeom prst="rect">
            <a:avLst/>
          </a:prstGeom>
          <a:noFill/>
          <a:ln w="9525">
            <a:noFill/>
            <a:miter lim="800000"/>
            <a:headEnd/>
            <a:tailEnd/>
          </a:ln>
        </p:spPr>
      </p:pic>
    </p:spTree>
    <p:extLst>
      <p:ext uri="{BB962C8B-B14F-4D97-AF65-F5344CB8AC3E}">
        <p14:creationId xmlns:p14="http://schemas.microsoft.com/office/powerpoint/2010/main" val="2089061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14228" y="4628981"/>
            <a:ext cx="11452818" cy="1434935"/>
          </a:xfrm>
        </p:spPr>
        <p:txBody>
          <a:bodyPr>
            <a:noAutofit/>
          </a:bodyPr>
          <a:lstStyle/>
          <a:p>
            <a:pPr marL="0" indent="0">
              <a:buNone/>
            </a:pPr>
            <a:r>
              <a:rPr lang="en-GB" sz="2400" dirty="0" smtClean="0"/>
              <a:t>Based on several statistical sources and own calculations, the Austrian Institute for SME Research &amp; VVA Europe estimate market-oriented enterprises in EU “core” CCI to be about 2 million in 2013, accounting for 18% of all services enterprises, or around 8% of the total business economy. </a:t>
            </a:r>
          </a:p>
          <a:p>
            <a:pPr marL="0" indent="0">
              <a:buNone/>
            </a:pPr>
            <a:r>
              <a:rPr lang="en-GB" sz="2400" dirty="0" smtClean="0"/>
              <a:t>It is also demonstrated that these enterprises (mostly micro) are comparatively far more productive than the average.</a:t>
            </a:r>
          </a:p>
        </p:txBody>
      </p:sp>
      <p:sp>
        <p:nvSpPr>
          <p:cNvPr id="6" name="CasellaDiTesto 5"/>
          <p:cNvSpPr txBox="1"/>
          <p:nvPr/>
        </p:nvSpPr>
        <p:spPr>
          <a:xfrm>
            <a:off x="7891397" y="152400"/>
            <a:ext cx="3775649" cy="584775"/>
          </a:xfrm>
          <a:prstGeom prst="rect">
            <a:avLst/>
          </a:prstGeom>
          <a:noFill/>
        </p:spPr>
        <p:txBody>
          <a:bodyPr wrap="none" rtlCol="0">
            <a:spAutoFit/>
          </a:bodyPr>
          <a:lstStyle/>
          <a:p>
            <a:r>
              <a:rPr lang="en-GB" sz="3200" dirty="0" smtClean="0"/>
              <a:t>A few known facts (3)</a:t>
            </a:r>
            <a:endParaRPr lang="en-GB" sz="3200" dirty="0"/>
          </a:p>
        </p:txBody>
      </p:sp>
      <p:pic>
        <p:nvPicPr>
          <p:cNvPr id="5" name="Immagine 4"/>
          <p:cNvPicPr>
            <a:picLocks noChangeAspect="1"/>
          </p:cNvPicPr>
          <p:nvPr/>
        </p:nvPicPr>
        <p:blipFill>
          <a:blip r:embed="rId2"/>
          <a:stretch>
            <a:fillRect/>
          </a:stretch>
        </p:blipFill>
        <p:spPr>
          <a:xfrm>
            <a:off x="214228" y="997326"/>
            <a:ext cx="11452818" cy="3371504"/>
          </a:xfrm>
          <a:prstGeom prst="rect">
            <a:avLst/>
          </a:prstGeom>
        </p:spPr>
      </p:pic>
      <p:sp>
        <p:nvSpPr>
          <p:cNvPr id="8" name="Segnaposto numero diapositiva 7"/>
          <p:cNvSpPr>
            <a:spLocks noGrp="1"/>
          </p:cNvSpPr>
          <p:nvPr>
            <p:ph type="sldNum" sz="quarter" idx="12"/>
          </p:nvPr>
        </p:nvSpPr>
        <p:spPr/>
        <p:txBody>
          <a:bodyPr/>
          <a:lstStyle/>
          <a:p>
            <a:fld id="{20B5B2B5-F7BA-FE4D-B9BC-F7B9EF0FC29F}" type="slidenum">
              <a:rPr lang="it-IT" smtClean="0"/>
              <a:t>7</a:t>
            </a:fld>
            <a:endParaRPr lang="it-IT"/>
          </a:p>
        </p:txBody>
      </p:sp>
      <p:pic>
        <p:nvPicPr>
          <p:cNvPr id="9" name="Picture 2"/>
          <p:cNvPicPr>
            <a:picLocks noChangeAspect="1" noChangeArrowheads="1"/>
          </p:cNvPicPr>
          <p:nvPr/>
        </p:nvPicPr>
        <p:blipFill>
          <a:blip r:embed="rId3" cstate="print"/>
          <a:srcRect/>
          <a:stretch>
            <a:fillRect/>
          </a:stretch>
        </p:blipFill>
        <p:spPr bwMode="auto">
          <a:xfrm flipV="1">
            <a:off x="0" y="-24003"/>
            <a:ext cx="12192000" cy="96011"/>
          </a:xfrm>
          <a:prstGeom prst="rect">
            <a:avLst/>
          </a:prstGeom>
          <a:noFill/>
          <a:ln w="9525">
            <a:noFill/>
            <a:miter lim="800000"/>
            <a:headEnd/>
            <a:tailEnd/>
          </a:ln>
        </p:spPr>
      </p:pic>
      <p:pic>
        <p:nvPicPr>
          <p:cNvPr id="10" name="Picture 2"/>
          <p:cNvPicPr>
            <a:picLocks noChangeAspect="1" noChangeArrowheads="1"/>
          </p:cNvPicPr>
          <p:nvPr/>
        </p:nvPicPr>
        <p:blipFill>
          <a:blip r:embed="rId3" cstate="print"/>
          <a:srcRect/>
          <a:stretch>
            <a:fillRect/>
          </a:stretch>
        </p:blipFill>
        <p:spPr bwMode="auto">
          <a:xfrm flipV="1">
            <a:off x="0" y="6813375"/>
            <a:ext cx="12192000" cy="96011"/>
          </a:xfrm>
          <a:prstGeom prst="rect">
            <a:avLst/>
          </a:prstGeom>
          <a:noFill/>
          <a:ln w="9525">
            <a:noFill/>
            <a:miter lim="800000"/>
            <a:headEnd/>
            <a:tailEnd/>
          </a:ln>
        </p:spPr>
      </p:pic>
    </p:spTree>
    <p:extLst>
      <p:ext uri="{BB962C8B-B14F-4D97-AF65-F5344CB8AC3E}">
        <p14:creationId xmlns:p14="http://schemas.microsoft.com/office/powerpoint/2010/main" val="76431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826050" y="1135062"/>
            <a:ext cx="4244030" cy="4351338"/>
          </a:xfrm>
        </p:spPr>
        <p:txBody>
          <a:bodyPr>
            <a:noAutofit/>
          </a:bodyPr>
          <a:lstStyle/>
          <a:p>
            <a:pPr marL="0" indent="0">
              <a:buNone/>
            </a:pPr>
            <a:r>
              <a:rPr lang="en-GB" dirty="0" smtClean="0"/>
              <a:t>CCI are also an important contributor to the EU GVA with a share of 4.9% in 2014 </a:t>
            </a:r>
            <a:r>
              <a:rPr lang="en-GB" sz="2400" dirty="0" smtClean="0"/>
              <a:t>(source: Eurostat, 2017) </a:t>
            </a:r>
            <a:r>
              <a:rPr lang="en-GB" dirty="0" smtClean="0"/>
              <a:t>and a further 4% probably generated within the high-end industries </a:t>
            </a:r>
            <a:r>
              <a:rPr lang="en-GB" sz="2400" dirty="0" smtClean="0"/>
              <a:t>(source: Austrian Institute for SME Research &amp; VVA Europe, 2016)</a:t>
            </a:r>
            <a:r>
              <a:rPr lang="en-GB" dirty="0" smtClean="0"/>
              <a:t>.</a:t>
            </a:r>
          </a:p>
        </p:txBody>
      </p:sp>
      <p:sp>
        <p:nvSpPr>
          <p:cNvPr id="6" name="CasellaDiTesto 5"/>
          <p:cNvSpPr txBox="1"/>
          <p:nvPr/>
        </p:nvSpPr>
        <p:spPr>
          <a:xfrm>
            <a:off x="7891397" y="152400"/>
            <a:ext cx="3775649" cy="584775"/>
          </a:xfrm>
          <a:prstGeom prst="rect">
            <a:avLst/>
          </a:prstGeom>
          <a:noFill/>
        </p:spPr>
        <p:txBody>
          <a:bodyPr wrap="none" rtlCol="0">
            <a:spAutoFit/>
          </a:bodyPr>
          <a:lstStyle/>
          <a:p>
            <a:r>
              <a:rPr lang="en-GB" sz="3200" dirty="0" smtClean="0"/>
              <a:t>A few known facts (4)</a:t>
            </a:r>
            <a:endParaRPr lang="en-GB" sz="3200" dirty="0"/>
          </a:p>
        </p:txBody>
      </p:sp>
      <p:graphicFrame>
        <p:nvGraphicFramePr>
          <p:cNvPr id="2" name="Grafico 1"/>
          <p:cNvGraphicFramePr/>
          <p:nvPr>
            <p:extLst>
              <p:ext uri="{D42A27DB-BD31-4B8C-83A1-F6EECF244321}">
                <p14:modId xmlns:p14="http://schemas.microsoft.com/office/powerpoint/2010/main" val="1775546292"/>
              </p:ext>
            </p:extLst>
          </p:nvPr>
        </p:nvGraphicFramePr>
        <p:xfrm>
          <a:off x="0" y="887306"/>
          <a:ext cx="737616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Segnaposto numero diapositiva 4"/>
          <p:cNvSpPr>
            <a:spLocks noGrp="1"/>
          </p:cNvSpPr>
          <p:nvPr>
            <p:ph type="sldNum" sz="quarter" idx="12"/>
          </p:nvPr>
        </p:nvSpPr>
        <p:spPr/>
        <p:txBody>
          <a:bodyPr/>
          <a:lstStyle/>
          <a:p>
            <a:fld id="{20B5B2B5-F7BA-FE4D-B9BC-F7B9EF0FC29F}" type="slidenum">
              <a:rPr lang="it-IT" smtClean="0"/>
              <a:t>8</a:t>
            </a:fld>
            <a:endParaRPr lang="it-IT"/>
          </a:p>
        </p:txBody>
      </p:sp>
      <p:pic>
        <p:nvPicPr>
          <p:cNvPr id="8" name="Picture 2"/>
          <p:cNvPicPr>
            <a:picLocks noChangeAspect="1" noChangeArrowheads="1"/>
          </p:cNvPicPr>
          <p:nvPr/>
        </p:nvPicPr>
        <p:blipFill>
          <a:blip r:embed="rId3" cstate="print"/>
          <a:srcRect/>
          <a:stretch>
            <a:fillRect/>
          </a:stretch>
        </p:blipFill>
        <p:spPr bwMode="auto">
          <a:xfrm flipV="1">
            <a:off x="0" y="-24003"/>
            <a:ext cx="12192000" cy="96011"/>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flipV="1">
            <a:off x="0" y="6813375"/>
            <a:ext cx="12192000" cy="96011"/>
          </a:xfrm>
          <a:prstGeom prst="rect">
            <a:avLst/>
          </a:prstGeom>
          <a:noFill/>
          <a:ln w="9525">
            <a:noFill/>
            <a:miter lim="800000"/>
            <a:headEnd/>
            <a:tailEnd/>
          </a:ln>
        </p:spPr>
      </p:pic>
    </p:spTree>
    <p:extLst>
      <p:ext uri="{BB962C8B-B14F-4D97-AF65-F5344CB8AC3E}">
        <p14:creationId xmlns:p14="http://schemas.microsoft.com/office/powerpoint/2010/main" val="34011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06679" y="0"/>
            <a:ext cx="8790867" cy="6895915"/>
          </a:xfrm>
          <a:prstGeom prst="rect">
            <a:avLst/>
          </a:prstGeom>
        </p:spPr>
      </p:pic>
      <p:sp>
        <p:nvSpPr>
          <p:cNvPr id="3" name="CasellaDiTesto 2"/>
          <p:cNvSpPr txBox="1"/>
          <p:nvPr/>
        </p:nvSpPr>
        <p:spPr>
          <a:xfrm>
            <a:off x="8897546" y="3947160"/>
            <a:ext cx="2943934" cy="1477328"/>
          </a:xfrm>
          <a:prstGeom prst="rect">
            <a:avLst/>
          </a:prstGeom>
          <a:noFill/>
        </p:spPr>
        <p:txBody>
          <a:bodyPr wrap="square" rtlCol="0">
            <a:spAutoFit/>
          </a:bodyPr>
          <a:lstStyle/>
          <a:p>
            <a:r>
              <a:rPr lang="en-GB" dirty="0" smtClean="0"/>
              <a:t>Source: </a:t>
            </a:r>
            <a:r>
              <a:rPr lang="en-GB" dirty="0" err="1" smtClean="0"/>
              <a:t>Rausell</a:t>
            </a:r>
            <a:r>
              <a:rPr lang="en-GB" dirty="0" smtClean="0"/>
              <a:t>, P. &amp; </a:t>
            </a:r>
            <a:r>
              <a:rPr lang="en-GB" dirty="0" err="1" smtClean="0"/>
              <a:t>Abeledo</a:t>
            </a:r>
            <a:r>
              <a:rPr lang="en-GB" dirty="0" smtClean="0"/>
              <a:t>, R. (2012) “Culture as a Factor for Economic and Social Innovation”</a:t>
            </a:r>
          </a:p>
          <a:p>
            <a:endParaRPr lang="it-IT" dirty="0"/>
          </a:p>
        </p:txBody>
      </p:sp>
      <p:sp>
        <p:nvSpPr>
          <p:cNvPr id="5" name="CasellaDiTesto 4"/>
          <p:cNvSpPr txBox="1"/>
          <p:nvPr/>
        </p:nvSpPr>
        <p:spPr>
          <a:xfrm>
            <a:off x="9788580" y="120316"/>
            <a:ext cx="2431563" cy="1077218"/>
          </a:xfrm>
          <a:prstGeom prst="rect">
            <a:avLst/>
          </a:prstGeom>
          <a:noFill/>
        </p:spPr>
        <p:txBody>
          <a:bodyPr wrap="none" rtlCol="0">
            <a:spAutoFit/>
          </a:bodyPr>
          <a:lstStyle/>
          <a:p>
            <a:r>
              <a:rPr lang="en-GB" sz="3200" dirty="0" smtClean="0"/>
              <a:t>Literature on</a:t>
            </a:r>
          </a:p>
          <a:p>
            <a:pPr algn="r"/>
            <a:r>
              <a:rPr lang="en-GB" sz="3200" dirty="0" smtClean="0"/>
              <a:t>CCI impacts </a:t>
            </a:r>
            <a:endParaRPr lang="en-GB" sz="3200" dirty="0"/>
          </a:p>
        </p:txBody>
      </p:sp>
      <p:sp>
        <p:nvSpPr>
          <p:cNvPr id="6" name="Segnaposto numero diapositiva 5"/>
          <p:cNvSpPr>
            <a:spLocks noGrp="1"/>
          </p:cNvSpPr>
          <p:nvPr>
            <p:ph type="sldNum" sz="quarter" idx="12"/>
          </p:nvPr>
        </p:nvSpPr>
        <p:spPr/>
        <p:txBody>
          <a:bodyPr/>
          <a:lstStyle/>
          <a:p>
            <a:fld id="{20B5B2B5-F7BA-FE4D-B9BC-F7B9EF0FC29F}" type="slidenum">
              <a:rPr lang="it-IT" smtClean="0"/>
              <a:t>9</a:t>
            </a:fld>
            <a:endParaRPr lang="it-IT"/>
          </a:p>
        </p:txBody>
      </p:sp>
      <p:pic>
        <p:nvPicPr>
          <p:cNvPr id="8" name="Picture 2"/>
          <p:cNvPicPr>
            <a:picLocks noChangeAspect="1" noChangeArrowheads="1"/>
          </p:cNvPicPr>
          <p:nvPr/>
        </p:nvPicPr>
        <p:blipFill>
          <a:blip r:embed="rId3" cstate="print"/>
          <a:srcRect/>
          <a:stretch>
            <a:fillRect/>
          </a:stretch>
        </p:blipFill>
        <p:spPr bwMode="auto">
          <a:xfrm flipV="1">
            <a:off x="0" y="-24003"/>
            <a:ext cx="12192000" cy="96011"/>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flipV="1">
            <a:off x="0" y="6813375"/>
            <a:ext cx="12192000" cy="96011"/>
          </a:xfrm>
          <a:prstGeom prst="rect">
            <a:avLst/>
          </a:prstGeom>
          <a:noFill/>
          <a:ln w="9525">
            <a:noFill/>
            <a:miter lim="800000"/>
            <a:headEnd/>
            <a:tailEnd/>
          </a:ln>
        </p:spPr>
      </p:pic>
    </p:spTree>
    <p:extLst>
      <p:ext uri="{BB962C8B-B14F-4D97-AF65-F5344CB8AC3E}">
        <p14:creationId xmlns:p14="http://schemas.microsoft.com/office/powerpoint/2010/main" val="152112710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975</Words>
  <Application>Microsoft Macintosh PowerPoint</Application>
  <PresentationFormat>Widescreen</PresentationFormat>
  <Paragraphs>99</Paragraphs>
  <Slides>17</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Calibri</vt:lpstr>
      <vt:lpstr>Calibri Light</vt:lpstr>
      <vt:lpstr>Mangal</vt:lpstr>
      <vt:lpstr>Arial</vt:lpstr>
      <vt:lpstr>Tema di Office</vt:lpstr>
      <vt:lpstr>CCI in S3</vt:lpstr>
      <vt:lpstr>Contents</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Conclusions and Way Forward</vt:lpstr>
      <vt:lpstr>Thank you  Francesco Molinari, mail@francescomolinari.it</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CCI in S3</dc:title>
  <dc:creator>Francesco Molinari</dc:creator>
  <cp:lastModifiedBy>Francesco Molinari</cp:lastModifiedBy>
  <cp:revision>38</cp:revision>
  <dcterms:created xsi:type="dcterms:W3CDTF">2017-10-02T06:11:15Z</dcterms:created>
  <dcterms:modified xsi:type="dcterms:W3CDTF">2017-10-04T05:47:50Z</dcterms:modified>
</cp:coreProperties>
</file>