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5" r:id="rId3"/>
    <p:sldId id="299" r:id="rId4"/>
    <p:sldId id="298" r:id="rId5"/>
    <p:sldId id="300" r:id="rId6"/>
    <p:sldId id="276" r:id="rId7"/>
    <p:sldId id="263" r:id="rId8"/>
    <p:sldId id="302" r:id="rId9"/>
    <p:sldId id="309" r:id="rId10"/>
    <p:sldId id="267" r:id="rId11"/>
    <p:sldId id="282" r:id="rId12"/>
    <p:sldId id="287" r:id="rId13"/>
    <p:sldId id="269" r:id="rId14"/>
    <p:sldId id="304" r:id="rId15"/>
    <p:sldId id="305" r:id="rId16"/>
    <p:sldId id="307" r:id="rId17"/>
    <p:sldId id="308" r:id="rId18"/>
    <p:sldId id="270" r:id="rId19"/>
  </p:sldIdLst>
  <p:sldSz cx="9144000" cy="6858000" type="screen4x3"/>
  <p:notesSz cx="6662738" cy="99266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CC0000"/>
    <a:srgbClr val="3333FF"/>
    <a:srgbClr val="99FF33"/>
    <a:srgbClr val="0099FF"/>
    <a:srgbClr val="6699FF"/>
    <a:srgbClr val="FD5D51"/>
    <a:srgbClr val="F3FD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02" autoAdjust="0"/>
    <p:restoredTop sz="94660"/>
  </p:normalViewPr>
  <p:slideViewPr>
    <p:cSldViewPr>
      <p:cViewPr>
        <p:scale>
          <a:sx n="66" d="100"/>
          <a:sy n="66" d="100"/>
        </p:scale>
        <p:origin x="-1920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42975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CEEF26A-7711-41B9-8136-97FFBB0D22D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12646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0900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7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8473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137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37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42975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498CB8A-4701-4B9D-BAA2-6E327BB85DF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7176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188FEE8-9C38-414F-9EB8-D35BABE15667}" type="slidenum">
              <a:rPr lang="it-IT" altLang="it-IT" smtClean="0"/>
              <a:pPr/>
              <a:t>1</a:t>
            </a:fld>
            <a:endParaRPr lang="it-IT" altLang="it-IT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A7F2528-1ADC-4F6A-83BD-917885B26BBB}" type="slidenum">
              <a:rPr lang="it-IT" altLang="it-IT" smtClean="0"/>
              <a:pPr/>
              <a:t>10</a:t>
            </a:fld>
            <a:endParaRPr lang="it-IT" altLang="it-IT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38A4D21-61DD-4890-B591-D17204630C43}" type="slidenum">
              <a:rPr lang="it-IT" altLang="it-IT" smtClean="0"/>
              <a:pPr/>
              <a:t>11</a:t>
            </a:fld>
            <a:endParaRPr lang="it-IT" altLang="it-IT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78CDA64-DA4F-44A0-A94D-E8F6949E8B81}" type="slidenum">
              <a:rPr lang="it-IT" altLang="it-IT" smtClean="0"/>
              <a:pPr/>
              <a:t>12</a:t>
            </a:fld>
            <a:endParaRPr lang="it-IT" altLang="it-IT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E81E8EE-8A44-4C67-BE17-607680A083B2}" type="slidenum">
              <a:rPr lang="it-IT" altLang="it-IT" smtClean="0"/>
              <a:pPr/>
              <a:t>13</a:t>
            </a:fld>
            <a:endParaRPr lang="it-IT" altLang="it-IT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155A7CF-6567-4F46-8F50-02547EC6C433}" type="slidenum">
              <a:rPr lang="it-IT" altLang="it-IT" smtClean="0"/>
              <a:pPr/>
              <a:t>14</a:t>
            </a:fld>
            <a:endParaRPr lang="it-IT" altLang="it-IT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6A6BDB5-A48E-4EC8-BC07-B5C84FC86353}" type="slidenum">
              <a:rPr lang="it-IT" altLang="it-IT" smtClean="0"/>
              <a:pPr/>
              <a:t>15</a:t>
            </a:fld>
            <a:endParaRPr lang="it-IT" altLang="it-IT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6EE6073-7600-44A1-AA70-BBF80461A219}" type="slidenum">
              <a:rPr lang="it-IT" altLang="it-IT" smtClean="0"/>
              <a:pPr/>
              <a:t>16</a:t>
            </a:fld>
            <a:endParaRPr lang="it-IT" altLang="it-IT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6E4A378-F170-4FB8-BADC-7ADC8E46D17F}" type="slidenum">
              <a:rPr lang="it-IT" altLang="it-IT" smtClean="0"/>
              <a:pPr/>
              <a:t>17</a:t>
            </a:fld>
            <a:endParaRPr lang="it-IT" altLang="it-IT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0418710-8C79-4EA2-94A1-8554407805E3}" type="slidenum">
              <a:rPr lang="it-IT" altLang="it-IT" smtClean="0"/>
              <a:pPr/>
              <a:t>18</a:t>
            </a:fld>
            <a:endParaRPr lang="it-IT" altLang="it-IT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B158F57-BF0A-4D5D-90B1-149A6D0F1ACF}" type="slidenum">
              <a:rPr lang="it-IT" altLang="it-IT" smtClean="0"/>
              <a:pPr/>
              <a:t>2</a:t>
            </a:fld>
            <a:endParaRPr lang="it-IT" altLang="it-IT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B158F57-BF0A-4D5D-90B1-149A6D0F1ACF}" type="slidenum">
              <a:rPr lang="it-IT" altLang="it-IT" smtClean="0"/>
              <a:pPr/>
              <a:t>3</a:t>
            </a:fld>
            <a:endParaRPr lang="it-IT" altLang="it-IT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B158F57-BF0A-4D5D-90B1-149A6D0F1ACF}" type="slidenum">
              <a:rPr lang="it-IT" altLang="it-IT" smtClean="0"/>
              <a:pPr/>
              <a:t>4</a:t>
            </a:fld>
            <a:endParaRPr lang="it-IT" altLang="it-IT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B158F57-BF0A-4D5D-90B1-149A6D0F1ACF}" type="slidenum">
              <a:rPr lang="it-IT" altLang="it-IT" smtClean="0"/>
              <a:pPr/>
              <a:t>5</a:t>
            </a:fld>
            <a:endParaRPr lang="it-IT" altLang="it-IT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023AEEB-82C4-433B-83A8-C680A52DF0C0}" type="slidenum">
              <a:rPr lang="it-IT" altLang="it-IT" smtClean="0"/>
              <a:pPr/>
              <a:t>6</a:t>
            </a:fld>
            <a:endParaRPr lang="it-IT" altLang="it-IT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9B864DD-95D1-4B55-B9A0-66F86BC73230}" type="slidenum">
              <a:rPr lang="it-IT" altLang="it-IT" smtClean="0"/>
              <a:pPr/>
              <a:t>7</a:t>
            </a:fld>
            <a:endParaRPr lang="it-IT" altLang="it-IT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B158F57-BF0A-4D5D-90B1-149A6D0F1ACF}" type="slidenum">
              <a:rPr lang="it-IT" altLang="it-IT" smtClean="0"/>
              <a:pPr/>
              <a:t>8</a:t>
            </a:fld>
            <a:endParaRPr lang="it-IT" altLang="it-IT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B158F57-BF0A-4D5D-90B1-149A6D0F1ACF}" type="slidenum">
              <a:rPr lang="it-IT" altLang="it-IT" smtClean="0"/>
              <a:pPr/>
              <a:t>9</a:t>
            </a:fld>
            <a:endParaRPr lang="it-IT" altLang="it-IT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2150"/>
            <a:ext cx="4829175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6134100"/>
            <a:ext cx="22479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6262688"/>
            <a:ext cx="2057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D7F6C-24BD-4FC6-BC01-49A9FFA8CFE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94751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33C92-A2CA-4D44-9894-44A7A0CB5E5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47301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9DD1-C450-4386-AEF2-DA9D12376CC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09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B0123-1F53-4A60-9CD8-571BED1B59E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60178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22F9E-DD9A-4A82-A2D8-370461446CD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62731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30E23-1725-4183-871C-13EDFD6C8A1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848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0AAC8-D142-4BD4-B598-FB429417C74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4643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00085-C2F0-4C57-A8B4-595DEC0067D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27250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B465F-BA69-47E0-AFA3-1864BF76158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8179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E6E81-C66C-499E-904A-FAFC4E905BA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38592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0D012-D3AE-4910-9ACC-CF08BFDAF6D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85086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8EFD9DF1-7662-42C2-B075-C2EBB06A191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hyperlink" Target="http://www.cervellotik.com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2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hyperlink" Target="http://www.slowfunding.it/" TargetMode="External"/><Relationship Id="rId5" Type="http://schemas.openxmlformats.org/officeDocument/2006/relationships/image" Target="../media/image6.jpeg"/><Relationship Id="rId10" Type="http://schemas.openxmlformats.org/officeDocument/2006/relationships/image" Target="../media/image11.png"/><Relationship Id="rId4" Type="http://schemas.openxmlformats.org/officeDocument/2006/relationships/image" Target="../media/image5.emf"/><Relationship Id="rId9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8"/>
          <p:cNvSpPr txBox="1">
            <a:spLocks noChangeArrowheads="1"/>
          </p:cNvSpPr>
          <p:nvPr/>
        </p:nvSpPr>
        <p:spPr bwMode="auto">
          <a:xfrm>
            <a:off x="5219700" y="5140325"/>
            <a:ext cx="324073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it-IT" altLang="it-IT" sz="1400" b="1" i="1" dirty="0" smtClean="0">
                <a:latin typeface="Verdana" pitchFamily="34" charset="0"/>
              </a:rPr>
              <a:t>Speaker:  Vito Pinto </a:t>
            </a:r>
            <a:endParaRPr lang="it-IT" altLang="it-IT" sz="1400" b="1" i="1" dirty="0">
              <a:latin typeface="Verdana" pitchFamily="34" charset="0"/>
            </a:endParaRPr>
          </a:p>
        </p:txBody>
      </p:sp>
      <p:sp>
        <p:nvSpPr>
          <p:cNvPr id="3075" name="Text Box 29"/>
          <p:cNvSpPr txBox="1">
            <a:spLocks noChangeArrowheads="1"/>
          </p:cNvSpPr>
          <p:nvPr/>
        </p:nvSpPr>
        <p:spPr bwMode="auto">
          <a:xfrm>
            <a:off x="250825" y="4005263"/>
            <a:ext cx="678656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400" dirty="0" err="1" smtClean="0">
                <a:latin typeface="Verdana" pitchFamily="34" charset="0"/>
              </a:rPr>
              <a:t>Ljubljana</a:t>
            </a:r>
            <a:r>
              <a:rPr lang="it-IT" altLang="it-IT" sz="1400" dirty="0" smtClean="0">
                <a:latin typeface="Verdana" pitchFamily="34" charset="0"/>
              </a:rPr>
              <a:t>, </a:t>
            </a:r>
            <a:r>
              <a:rPr lang="it-IT" sz="1400" dirty="0"/>
              <a:t>4</a:t>
            </a:r>
            <a:r>
              <a:rPr lang="it-IT" sz="1400" baseline="30000" dirty="0"/>
              <a:t>th</a:t>
            </a:r>
            <a:r>
              <a:rPr lang="it-IT" sz="1400" dirty="0"/>
              <a:t> </a:t>
            </a:r>
            <a:r>
              <a:rPr lang="it-IT" sz="1400" dirty="0" err="1"/>
              <a:t>October</a:t>
            </a:r>
            <a:r>
              <a:rPr lang="it-IT" sz="1400" dirty="0"/>
              <a:t> 2017</a:t>
            </a:r>
            <a:endParaRPr lang="it-IT" altLang="it-IT" sz="1400" dirty="0">
              <a:latin typeface="Verdana" pitchFamily="34" charset="0"/>
            </a:endParaRPr>
          </a:p>
        </p:txBody>
      </p:sp>
      <p:sp>
        <p:nvSpPr>
          <p:cNvPr id="3076" name="Text Box 19"/>
          <p:cNvSpPr txBox="1">
            <a:spLocks noChangeArrowheads="1"/>
          </p:cNvSpPr>
          <p:nvPr/>
        </p:nvSpPr>
        <p:spPr bwMode="auto">
          <a:xfrm>
            <a:off x="2525713" y="1196975"/>
            <a:ext cx="62992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b="1" dirty="0" smtClean="0">
                <a:latin typeface="Verdana" pitchFamily="34" charset="0"/>
              </a:rPr>
              <a:t>RISK CAPITAL </a:t>
            </a:r>
            <a:r>
              <a:rPr lang="it-IT" altLang="it-IT" b="1" dirty="0" smtClean="0">
                <a:latin typeface="Verdana" pitchFamily="34" charset="0"/>
              </a:rPr>
              <a:t>AND</a:t>
            </a:r>
            <a:r>
              <a:rPr lang="it-IT" altLang="it-IT" b="1" dirty="0" smtClean="0">
                <a:latin typeface="Verdana" pitchFamily="34" charset="0"/>
              </a:rPr>
              <a:t> </a:t>
            </a:r>
            <a:r>
              <a:rPr lang="it-IT" altLang="it-IT" b="1" dirty="0" smtClean="0">
                <a:latin typeface="Verdana" pitchFamily="34" charset="0"/>
              </a:rPr>
              <a:t>VENTURE CAPITAL </a:t>
            </a:r>
            <a:r>
              <a:rPr lang="it-IT" altLang="it-IT" b="1" dirty="0">
                <a:latin typeface="Verdana" pitchFamily="34" charset="0"/>
              </a:rPr>
              <a:t>FUND </a:t>
            </a:r>
            <a:r>
              <a:rPr lang="it-IT" altLang="it-IT" b="1" dirty="0" smtClean="0">
                <a:latin typeface="Verdana" pitchFamily="34" charset="0"/>
              </a:rPr>
              <a:t>IN BASILICATA REGION</a:t>
            </a:r>
            <a:endParaRPr lang="it-IT" altLang="it-IT" sz="1600" b="1" dirty="0"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3"/>
          <p:cNvSpPr>
            <a:spLocks noChangeShapeType="1"/>
          </p:cNvSpPr>
          <p:nvPr/>
        </p:nvSpPr>
        <p:spPr bwMode="auto">
          <a:xfrm>
            <a:off x="1042988" y="333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4339" name="Line 4"/>
          <p:cNvSpPr>
            <a:spLocks noChangeShapeType="1"/>
          </p:cNvSpPr>
          <p:nvPr/>
        </p:nvSpPr>
        <p:spPr bwMode="auto">
          <a:xfrm>
            <a:off x="539750" y="692150"/>
            <a:ext cx="8135938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4340" name="Text Box 16"/>
          <p:cNvSpPr txBox="1">
            <a:spLocks noChangeArrowheads="1"/>
          </p:cNvSpPr>
          <p:nvPr/>
        </p:nvSpPr>
        <p:spPr bwMode="auto">
          <a:xfrm>
            <a:off x="468313" y="115888"/>
            <a:ext cx="5040312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endParaRPr lang="it-IT" altLang="it-IT" sz="1400">
              <a:solidFill>
                <a:srgbClr val="4D4D4D"/>
              </a:solidFill>
              <a:latin typeface="Verdana" pitchFamily="34" charset="0"/>
            </a:endParaRPr>
          </a:p>
        </p:txBody>
      </p:sp>
      <p:sp>
        <p:nvSpPr>
          <p:cNvPr id="14341" name="Line 23"/>
          <p:cNvSpPr>
            <a:spLocks noChangeShapeType="1"/>
          </p:cNvSpPr>
          <p:nvPr/>
        </p:nvSpPr>
        <p:spPr bwMode="auto">
          <a:xfrm>
            <a:off x="468313" y="6021388"/>
            <a:ext cx="8135937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4343" name="Text Box 22"/>
          <p:cNvSpPr txBox="1">
            <a:spLocks noChangeArrowheads="1"/>
          </p:cNvSpPr>
          <p:nvPr/>
        </p:nvSpPr>
        <p:spPr bwMode="auto">
          <a:xfrm>
            <a:off x="477838" y="2581979"/>
            <a:ext cx="8188325" cy="340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108585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spcAft>
                <a:spcPts val="1800"/>
              </a:spcAft>
              <a:buFontTx/>
              <a:buNone/>
            </a:pP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Assistance from the Fund is limited to </a:t>
            </a:r>
            <a:r>
              <a:rPr lang="en-US" altLang="it-IT" sz="2000" b="1" dirty="0">
                <a:solidFill>
                  <a:srgbClr val="0099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70% of the </a:t>
            </a:r>
            <a:r>
              <a:rPr lang="en-US" altLang="it-IT" sz="2000" b="1" dirty="0" smtClean="0">
                <a:solidFill>
                  <a:srgbClr val="0099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investment. </a:t>
            </a:r>
            <a:endParaRPr lang="en-US" altLang="it-IT" sz="2000" b="1" dirty="0">
              <a:solidFill>
                <a:srgbClr val="0099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spcBef>
                <a:spcPct val="50000"/>
              </a:spcBef>
              <a:spcAft>
                <a:spcPts val="1200"/>
              </a:spcAft>
              <a:buFontTx/>
              <a:buNone/>
            </a:pP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The remaining </a:t>
            </a:r>
            <a:r>
              <a:rPr lang="en-US" altLang="it-IT" sz="2000" b="1" dirty="0">
                <a:solidFill>
                  <a:srgbClr val="0099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30%</a:t>
            </a: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must be carried by one or </a:t>
            </a:r>
            <a:r>
              <a:rPr lang="en-US" altLang="it-IT" sz="2000">
                <a:latin typeface="Verdana" pitchFamily="34" charset="0"/>
                <a:ea typeface="Verdana" pitchFamily="34" charset="0"/>
                <a:cs typeface="Verdana" pitchFamily="34" charset="0"/>
              </a:rPr>
              <a:t>more </a:t>
            </a:r>
            <a:r>
              <a:rPr lang="en-US" altLang="it-IT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co-investors, </a:t>
            </a: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of which</a:t>
            </a:r>
            <a:r>
              <a:rPr lang="en-US" alt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it-IT" altLang="it-IT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algn="just"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at least </a:t>
            </a:r>
            <a:r>
              <a:rPr lang="en-US" altLang="it-IT" sz="2000" b="1" dirty="0">
                <a:solidFill>
                  <a:srgbClr val="0099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15% by co-investors outside </a:t>
            </a: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alt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company (</a:t>
            </a:r>
            <a:r>
              <a:rPr lang="en-US" altLang="it-IT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crowfunding</a:t>
            </a:r>
            <a:r>
              <a:rPr lang="en-US" alt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….)</a:t>
            </a:r>
            <a:endParaRPr lang="en-US" altLang="it-IT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algn="just"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maximum </a:t>
            </a:r>
            <a:r>
              <a:rPr lang="en-US" altLang="it-IT" sz="2000" b="1" dirty="0">
                <a:solidFill>
                  <a:srgbClr val="0099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15% from those already members </a:t>
            </a: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of the </a:t>
            </a:r>
            <a:r>
              <a:rPr lang="en-US" alt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SMEs </a:t>
            </a: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beneficiaries of the intervention</a:t>
            </a:r>
            <a:endParaRPr lang="it-IT" altLang="it-IT" sz="20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44" name="Text Box 17"/>
          <p:cNvSpPr txBox="1">
            <a:spLocks noChangeArrowheads="1"/>
          </p:cNvSpPr>
          <p:nvPr/>
        </p:nvSpPr>
        <p:spPr bwMode="auto">
          <a:xfrm>
            <a:off x="468313" y="333375"/>
            <a:ext cx="82073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400" b="1">
                <a:solidFill>
                  <a:srgbClr val="6699FF"/>
                </a:solidFill>
                <a:latin typeface="Verdana" pitchFamily="34" charset="0"/>
              </a:rPr>
              <a:t>Regional Venture Capital Fund Basilicata: co-investors</a:t>
            </a:r>
          </a:p>
        </p:txBody>
      </p:sp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569913" y="955675"/>
            <a:ext cx="80676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it-IT" altLang="it-IT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CO-INVESTORS</a:t>
            </a: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554831" y="1387929"/>
            <a:ext cx="8097838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The Fund can </a:t>
            </a:r>
            <a:r>
              <a:rPr lang="en-US" alt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operate only </a:t>
            </a: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in </a:t>
            </a:r>
            <a:r>
              <a:rPr lang="en-US" alt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cooperation with one </a:t>
            </a: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or more </a:t>
            </a:r>
            <a:r>
              <a:rPr lang="en-US" altLang="it-IT" sz="2000" b="1" dirty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private co-investors </a:t>
            </a: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altLang="it-IT" sz="2000">
                <a:latin typeface="Verdana" pitchFamily="34" charset="0"/>
                <a:ea typeface="Verdana" pitchFamily="34" charset="0"/>
                <a:cs typeface="Verdana" pitchFamily="34" charset="0"/>
              </a:rPr>
              <a:t>other </a:t>
            </a:r>
            <a:r>
              <a:rPr lang="en-US" altLang="it-IT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funds, </a:t>
            </a:r>
            <a:r>
              <a:rPr lang="en-US" altLang="it-IT" sz="2000">
                <a:latin typeface="Verdana" pitchFamily="34" charset="0"/>
                <a:ea typeface="Verdana" pitchFamily="34" charset="0"/>
                <a:cs typeface="Verdana" pitchFamily="34" charset="0"/>
              </a:rPr>
              <a:t>business </a:t>
            </a:r>
            <a:r>
              <a:rPr lang="en-US" altLang="it-IT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angels, </a:t>
            </a:r>
            <a:r>
              <a:rPr lang="en-US" altLang="it-IT" sz="2000">
                <a:latin typeface="Verdana" pitchFamily="34" charset="0"/>
                <a:ea typeface="Verdana" pitchFamily="34" charset="0"/>
                <a:cs typeface="Verdana" pitchFamily="34" charset="0"/>
              </a:rPr>
              <a:t>private </a:t>
            </a:r>
            <a:r>
              <a:rPr lang="en-US" altLang="it-IT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investors, </a:t>
            </a: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members of the same company).</a:t>
            </a:r>
            <a:endParaRPr lang="it-IT" altLang="it-IT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3"/>
          <p:cNvSpPr>
            <a:spLocks noChangeShapeType="1"/>
          </p:cNvSpPr>
          <p:nvPr/>
        </p:nvSpPr>
        <p:spPr bwMode="auto">
          <a:xfrm>
            <a:off x="1042988" y="333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363" name="Line 4"/>
          <p:cNvSpPr>
            <a:spLocks noChangeShapeType="1"/>
          </p:cNvSpPr>
          <p:nvPr/>
        </p:nvSpPr>
        <p:spPr bwMode="auto">
          <a:xfrm>
            <a:off x="539750" y="692150"/>
            <a:ext cx="8135938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364" name="Text Box 22"/>
          <p:cNvSpPr txBox="1">
            <a:spLocks noChangeArrowheads="1"/>
          </p:cNvSpPr>
          <p:nvPr/>
        </p:nvSpPr>
        <p:spPr bwMode="auto">
          <a:xfrm>
            <a:off x="539750" y="1893888"/>
            <a:ext cx="82454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it-IT" sz="2000">
                <a:latin typeface="Verdana" pitchFamily="34" charset="0"/>
                <a:ea typeface="Verdana" pitchFamily="34" charset="0"/>
                <a:cs typeface="Verdana" pitchFamily="34" charset="0"/>
              </a:rPr>
              <a:t>For the investment in equity there is an asymmetrical distribution of risks and revenues</a:t>
            </a:r>
            <a:r>
              <a:rPr lang="it-IT" altLang="it-IT" sz="20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it-IT" altLang="it-IT" sz="200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365" name="Line 23"/>
          <p:cNvSpPr>
            <a:spLocks noChangeShapeType="1"/>
          </p:cNvSpPr>
          <p:nvPr/>
        </p:nvSpPr>
        <p:spPr bwMode="auto">
          <a:xfrm>
            <a:off x="468313" y="6021388"/>
            <a:ext cx="8135937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297" name="Text Box 22"/>
          <p:cNvSpPr txBox="1">
            <a:spLocks noChangeArrowheads="1"/>
          </p:cNvSpPr>
          <p:nvPr/>
        </p:nvSpPr>
        <p:spPr bwMode="auto">
          <a:xfrm>
            <a:off x="539750" y="1062038"/>
            <a:ext cx="81359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it-IT" altLang="it-IT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CO-INVESTORS BENEFITS</a:t>
            </a:r>
          </a:p>
        </p:txBody>
      </p:sp>
      <p:sp>
        <p:nvSpPr>
          <p:cNvPr id="15367" name="Text Box 22"/>
          <p:cNvSpPr txBox="1">
            <a:spLocks noChangeArrowheads="1"/>
          </p:cNvSpPr>
          <p:nvPr/>
        </p:nvSpPr>
        <p:spPr bwMode="auto">
          <a:xfrm>
            <a:off x="673100" y="2852936"/>
            <a:ext cx="7931150" cy="147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lnSpc>
                <a:spcPct val="125000"/>
              </a:lnSpc>
              <a:spcBef>
                <a:spcPct val="0"/>
              </a:spcBef>
              <a:spcAft>
                <a:spcPts val="1800"/>
              </a:spcAft>
              <a:buFont typeface="Wingdings" pitchFamily="2" charset="2"/>
              <a:buChar char="ü"/>
            </a:pP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additional premium in case of disinvestment (exit) very profitable</a:t>
            </a:r>
          </a:p>
          <a:p>
            <a:pPr algn="just" eaLnBrk="1" hangingPunct="1">
              <a:lnSpc>
                <a:spcPct val="125000"/>
              </a:lnSpc>
              <a:spcBef>
                <a:spcPct val="0"/>
              </a:spcBef>
              <a:spcAft>
                <a:spcPts val="1800"/>
              </a:spcAft>
              <a:buFont typeface="Wingdings" pitchFamily="2" charset="2"/>
              <a:buChar char="ü"/>
            </a:pP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mitigating losses in case of disinvestment (exit) negative</a:t>
            </a:r>
            <a:endParaRPr lang="it-IT" altLang="it-IT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368" name="Text Box 17"/>
          <p:cNvSpPr txBox="1">
            <a:spLocks noChangeArrowheads="1"/>
          </p:cNvSpPr>
          <p:nvPr/>
        </p:nvSpPr>
        <p:spPr bwMode="auto">
          <a:xfrm>
            <a:off x="468313" y="333375"/>
            <a:ext cx="82073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400" b="1">
                <a:solidFill>
                  <a:srgbClr val="6699FF"/>
                </a:solidFill>
                <a:latin typeface="Verdana" pitchFamily="34" charset="0"/>
              </a:rPr>
              <a:t>Regional Venture Capital Fund Basilicata: co-investors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3"/>
          <p:cNvSpPr>
            <a:spLocks noChangeShapeType="1"/>
          </p:cNvSpPr>
          <p:nvPr/>
        </p:nvSpPr>
        <p:spPr bwMode="auto">
          <a:xfrm>
            <a:off x="1042988" y="333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55" name="Line 4"/>
          <p:cNvSpPr>
            <a:spLocks noChangeShapeType="1"/>
          </p:cNvSpPr>
          <p:nvPr/>
        </p:nvSpPr>
        <p:spPr bwMode="auto">
          <a:xfrm>
            <a:off x="539750" y="692150"/>
            <a:ext cx="8135938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56" name="Text Box 16"/>
          <p:cNvSpPr txBox="1">
            <a:spLocks noChangeArrowheads="1"/>
          </p:cNvSpPr>
          <p:nvPr/>
        </p:nvSpPr>
        <p:spPr bwMode="auto">
          <a:xfrm>
            <a:off x="468313" y="115888"/>
            <a:ext cx="5040312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endParaRPr lang="it-IT" altLang="it-IT" sz="1400">
              <a:solidFill>
                <a:srgbClr val="4D4D4D"/>
              </a:solidFill>
              <a:latin typeface="Verdana" pitchFamily="34" charset="0"/>
            </a:endParaRPr>
          </a:p>
        </p:txBody>
      </p:sp>
      <p:sp>
        <p:nvSpPr>
          <p:cNvPr id="16391" name="Text Box 22"/>
          <p:cNvSpPr txBox="1">
            <a:spLocks noChangeArrowheads="1"/>
          </p:cNvSpPr>
          <p:nvPr/>
        </p:nvSpPr>
        <p:spPr bwMode="auto">
          <a:xfrm>
            <a:off x="539750" y="1084263"/>
            <a:ext cx="79232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it-IT" altLang="it-IT" sz="2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WAY OUT</a:t>
            </a:r>
          </a:p>
        </p:txBody>
      </p:sp>
      <p:sp>
        <p:nvSpPr>
          <p:cNvPr id="23558" name="Line 23"/>
          <p:cNvSpPr>
            <a:spLocks noChangeShapeType="1"/>
          </p:cNvSpPr>
          <p:nvPr/>
        </p:nvSpPr>
        <p:spPr bwMode="auto">
          <a:xfrm>
            <a:off x="468313" y="6021388"/>
            <a:ext cx="8135937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59" name="Text Box 22"/>
          <p:cNvSpPr txBox="1">
            <a:spLocks noChangeArrowheads="1"/>
          </p:cNvSpPr>
          <p:nvPr/>
        </p:nvSpPr>
        <p:spPr bwMode="auto">
          <a:xfrm>
            <a:off x="361950" y="1844675"/>
            <a:ext cx="8278813" cy="323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39750" indent="-4460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sale of shares to shareholders of the subsidiary company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sale of units / shares to other institutional investors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sale of units / shares to third parties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sale through a </a:t>
            </a:r>
            <a:r>
              <a:rPr lang="en-US" altLang="it-IT" sz="2000">
                <a:latin typeface="Verdana" pitchFamily="34" charset="0"/>
                <a:ea typeface="Verdana" pitchFamily="34" charset="0"/>
                <a:cs typeface="Verdana" pitchFamily="34" charset="0"/>
              </a:rPr>
              <a:t>public </a:t>
            </a:r>
            <a:r>
              <a:rPr lang="en-US" altLang="it-IT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offering, </a:t>
            </a: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including the listing of the Company on regulated markets (IPO - Initial Public Offering)</a:t>
            </a:r>
            <a:endParaRPr lang="it-IT" altLang="it-IT" sz="20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560" name="Text Box 17"/>
          <p:cNvSpPr txBox="1">
            <a:spLocks noChangeArrowheads="1"/>
          </p:cNvSpPr>
          <p:nvPr/>
        </p:nvSpPr>
        <p:spPr bwMode="auto">
          <a:xfrm>
            <a:off x="468313" y="333375"/>
            <a:ext cx="82073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b="1">
                <a:solidFill>
                  <a:srgbClr val="6699FF"/>
                </a:solidFill>
                <a:latin typeface="Verdana" pitchFamily="34" charset="0"/>
              </a:rPr>
              <a:t>Regional</a:t>
            </a:r>
            <a:r>
              <a:rPr lang="it-IT" altLang="it-IT" sz="1400" b="1">
                <a:solidFill>
                  <a:srgbClr val="6699FF"/>
                </a:solidFill>
                <a:latin typeface="Verdana" pitchFamily="34" charset="0"/>
              </a:rPr>
              <a:t> Venture Capital Fund Basilicata: disinvestment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3"/>
          <p:cNvSpPr>
            <a:spLocks noChangeShapeType="1"/>
          </p:cNvSpPr>
          <p:nvPr/>
        </p:nvSpPr>
        <p:spPr bwMode="auto">
          <a:xfrm>
            <a:off x="1042988" y="333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4579" name="Line 4"/>
          <p:cNvSpPr>
            <a:spLocks noChangeShapeType="1"/>
          </p:cNvSpPr>
          <p:nvPr/>
        </p:nvSpPr>
        <p:spPr bwMode="auto">
          <a:xfrm>
            <a:off x="539750" y="692150"/>
            <a:ext cx="8135938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15" name="Text Box 22"/>
          <p:cNvSpPr txBox="1">
            <a:spLocks noChangeArrowheads="1"/>
          </p:cNvSpPr>
          <p:nvPr/>
        </p:nvSpPr>
        <p:spPr bwMode="auto">
          <a:xfrm>
            <a:off x="473075" y="1082675"/>
            <a:ext cx="81359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it-IT" altLang="it-IT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GOVERNANCE</a:t>
            </a:r>
            <a:endParaRPr lang="it-IT" altLang="it-IT" sz="2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24582" name="Line 23"/>
          <p:cNvSpPr>
            <a:spLocks noChangeShapeType="1"/>
          </p:cNvSpPr>
          <p:nvPr/>
        </p:nvSpPr>
        <p:spPr bwMode="auto">
          <a:xfrm>
            <a:off x="468313" y="6021388"/>
            <a:ext cx="8135937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4583" name="Text Box 22"/>
          <p:cNvSpPr txBox="1">
            <a:spLocks noChangeArrowheads="1"/>
          </p:cNvSpPr>
          <p:nvPr/>
        </p:nvSpPr>
        <p:spPr bwMode="auto">
          <a:xfrm>
            <a:off x="527050" y="1700213"/>
            <a:ext cx="8148638" cy="326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108585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participation </a:t>
            </a: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will be governed by special shareholders' agreements and contracts will be signed between </a:t>
            </a:r>
            <a:r>
              <a:rPr lang="en-US" altLang="it-IT" sz="2000" err="1">
                <a:latin typeface="Verdana" pitchFamily="34" charset="0"/>
                <a:ea typeface="Verdana" pitchFamily="34" charset="0"/>
                <a:cs typeface="Verdana" pitchFamily="34" charset="0"/>
              </a:rPr>
              <a:t>Sviluppo</a:t>
            </a:r>
            <a:r>
              <a:rPr lang="en-US" altLang="it-IT" sz="2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it-IT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Basilicata, </a:t>
            </a: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co-investors and shareholders </a:t>
            </a:r>
            <a:r>
              <a:rPr lang="en-US" altLang="it-IT" sz="2000">
                <a:latin typeface="Verdana" pitchFamily="34" charset="0"/>
                <a:ea typeface="Verdana" pitchFamily="34" charset="0"/>
                <a:cs typeface="Verdana" pitchFamily="34" charset="0"/>
              </a:rPr>
              <a:t>of </a:t>
            </a:r>
            <a:r>
              <a:rPr lang="en-US" altLang="it-IT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SMEs, </a:t>
            </a: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which will govern in particular:</a:t>
            </a:r>
          </a:p>
          <a:p>
            <a:pPr lvl="1" algn="just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obligations of investors and shareholders</a:t>
            </a:r>
          </a:p>
          <a:p>
            <a:pPr lvl="1" algn="just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clauses to ensure the divestment in companies</a:t>
            </a:r>
          </a:p>
          <a:p>
            <a:pPr lvl="1" algn="just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rights to appoint members of the Board and the Board of Auditors</a:t>
            </a:r>
            <a:endParaRPr lang="it-IT" altLang="it-IT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584" name="Text Box 17"/>
          <p:cNvSpPr txBox="1">
            <a:spLocks noChangeArrowheads="1"/>
          </p:cNvSpPr>
          <p:nvPr/>
        </p:nvSpPr>
        <p:spPr bwMode="auto">
          <a:xfrm>
            <a:off x="468313" y="332656"/>
            <a:ext cx="82073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b="1" dirty="0">
                <a:solidFill>
                  <a:srgbClr val="6699FF"/>
                </a:solidFill>
                <a:latin typeface="Verdana" pitchFamily="34" charset="0"/>
              </a:rPr>
              <a:t>Regional</a:t>
            </a:r>
            <a:r>
              <a:rPr lang="it-IT" altLang="it-IT" sz="1400" b="1" dirty="0">
                <a:solidFill>
                  <a:srgbClr val="6699FF"/>
                </a:solidFill>
                <a:latin typeface="Verdana" pitchFamily="34" charset="0"/>
              </a:rPr>
              <a:t> Venture Capital Fund Basilicata: </a:t>
            </a:r>
            <a:r>
              <a:rPr lang="it-IT" altLang="it-IT" sz="1400" b="1" dirty="0" err="1">
                <a:solidFill>
                  <a:srgbClr val="6699FF"/>
                </a:solidFill>
                <a:latin typeface="Verdana" pitchFamily="34" charset="0"/>
              </a:rPr>
              <a:t>governance</a:t>
            </a:r>
            <a:endParaRPr lang="it-IT" altLang="it-IT" sz="1400" b="1" dirty="0">
              <a:solidFill>
                <a:srgbClr val="6699FF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3"/>
          <p:cNvSpPr>
            <a:spLocks noChangeShapeType="1"/>
          </p:cNvSpPr>
          <p:nvPr/>
        </p:nvSpPr>
        <p:spPr bwMode="auto">
          <a:xfrm>
            <a:off x="1042988" y="333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099" name="Line 4"/>
          <p:cNvSpPr>
            <a:spLocks noChangeShapeType="1"/>
          </p:cNvSpPr>
          <p:nvPr/>
        </p:nvSpPr>
        <p:spPr bwMode="auto">
          <a:xfrm>
            <a:off x="539750" y="692150"/>
            <a:ext cx="8135938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3" name="Line 23"/>
          <p:cNvSpPr>
            <a:spLocks noChangeShapeType="1"/>
          </p:cNvSpPr>
          <p:nvPr/>
        </p:nvSpPr>
        <p:spPr bwMode="auto">
          <a:xfrm>
            <a:off x="468313" y="6021388"/>
            <a:ext cx="8135937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108313"/>
              </p:ext>
            </p:extLst>
          </p:nvPr>
        </p:nvGraphicFramePr>
        <p:xfrm>
          <a:off x="539750" y="1844824"/>
          <a:ext cx="7993063" cy="2970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86"/>
                <a:gridCol w="4536877"/>
              </a:tblGrid>
              <a:tr h="1485371">
                <a:tc>
                  <a:txBody>
                    <a:bodyPr/>
                    <a:lstStyle/>
                    <a:p>
                      <a:r>
                        <a:rPr lang="it-IT" altLang="it-IT" sz="1800" b="1" dirty="0" smtClean="0">
                          <a:solidFill>
                            <a:schemeClr val="accent2"/>
                          </a:solidFill>
                          <a:latin typeface="Verdana" pitchFamily="34" charset="0"/>
                        </a:rPr>
                        <a:t>Applications </a:t>
                      </a:r>
                      <a:r>
                        <a:rPr lang="it-IT" altLang="it-IT" sz="1800" b="1" dirty="0" err="1" smtClean="0">
                          <a:solidFill>
                            <a:schemeClr val="accent2"/>
                          </a:solidFill>
                          <a:latin typeface="Verdana" pitchFamily="34" charset="0"/>
                        </a:rPr>
                        <a:t>submitted</a:t>
                      </a:r>
                      <a:endParaRPr lang="it-IT" sz="1800" dirty="0">
                        <a:solidFill>
                          <a:schemeClr val="accent2"/>
                        </a:solidFill>
                      </a:endParaRPr>
                    </a:p>
                  </a:txBody>
                  <a:tcPr marL="91448" marR="91448"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altLang="it-IT" sz="1800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60</a:t>
                      </a:r>
                    </a:p>
                  </a:txBody>
                  <a:tcPr marL="91448" marR="91448" marT="45710" marB="45710" anchor="ctr"/>
                </a:tc>
              </a:tr>
              <a:tr h="1485371">
                <a:tc>
                  <a:txBody>
                    <a:bodyPr/>
                    <a:lstStyle/>
                    <a:p>
                      <a:r>
                        <a:rPr lang="it-IT" sz="1800" b="1" kern="1200" dirty="0" smtClean="0">
                          <a:solidFill>
                            <a:schemeClr val="accent2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Applications </a:t>
                      </a:r>
                      <a:r>
                        <a:rPr lang="it-IT" sz="1800" b="1" kern="1200" dirty="0" err="1" smtClean="0">
                          <a:solidFill>
                            <a:schemeClr val="accent2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accepted</a:t>
                      </a:r>
                      <a:r>
                        <a:rPr lang="it-IT" sz="1800" b="1" kern="1200" dirty="0" smtClean="0">
                          <a:solidFill>
                            <a:schemeClr val="accent2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 for </a:t>
                      </a:r>
                      <a:r>
                        <a:rPr lang="it-IT" sz="1800" b="1" kern="1200" dirty="0" err="1" smtClean="0">
                          <a:solidFill>
                            <a:schemeClr val="accent2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financing</a:t>
                      </a:r>
                      <a:endParaRPr lang="it-IT" sz="1800" b="1" kern="1200" dirty="0">
                        <a:solidFill>
                          <a:schemeClr val="accent2"/>
                        </a:solidFill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710" marB="4571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1800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</a:t>
                      </a:r>
                      <a:endParaRPr lang="it-IT" altLang="it-IT" sz="1800" b="1" i="1" dirty="0" smtClean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48" marR="91448" marT="45710" marB="45710" anchor="ctr"/>
                </a:tc>
              </a:tr>
            </a:tbl>
          </a:graphicData>
        </a:graphic>
      </p:graphicFrame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468313" y="260648"/>
            <a:ext cx="82073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b="1" dirty="0">
                <a:solidFill>
                  <a:srgbClr val="6699FF"/>
                </a:solidFill>
                <a:latin typeface="Verdana" pitchFamily="34" charset="0"/>
              </a:rPr>
              <a:t>Regional</a:t>
            </a:r>
            <a:r>
              <a:rPr lang="it-IT" altLang="it-IT" sz="1400" b="1" dirty="0">
                <a:solidFill>
                  <a:srgbClr val="6699FF"/>
                </a:solidFill>
                <a:latin typeface="Verdana" pitchFamily="34" charset="0"/>
              </a:rPr>
              <a:t> Venture Capital Fund Basilicata: </a:t>
            </a:r>
            <a:r>
              <a:rPr lang="it-IT" altLang="it-IT" sz="1400" b="1" dirty="0" err="1" smtClean="0">
                <a:solidFill>
                  <a:srgbClr val="6699FF"/>
                </a:solidFill>
                <a:latin typeface="Verdana" pitchFamily="34" charset="0"/>
              </a:rPr>
              <a:t>Final</a:t>
            </a: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it-IT" altLang="it-IT" sz="1400" b="1" dirty="0" err="1" smtClean="0">
                <a:solidFill>
                  <a:srgbClr val="6699FF"/>
                </a:solidFill>
                <a:latin typeface="Verdana" pitchFamily="34" charset="0"/>
              </a:rPr>
              <a:t>outcomes</a:t>
            </a:r>
            <a:endParaRPr lang="it-IT" altLang="it-IT" sz="1400" b="1" dirty="0">
              <a:solidFill>
                <a:srgbClr val="6699FF"/>
              </a:solidFill>
              <a:latin typeface="Verdana" pitchFamily="34" charset="0"/>
            </a:endParaRP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2987824" y="1157949"/>
            <a:ext cx="38150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 b="1" dirty="0" smtClean="0">
                <a:solidFill>
                  <a:schemeClr val="accent2"/>
                </a:solidFill>
                <a:latin typeface="Verdana" pitchFamily="34" charset="0"/>
              </a:rPr>
              <a:t>FINAL OUTCOMES</a:t>
            </a:r>
            <a:endParaRPr lang="it-IT" altLang="it-IT" sz="1800" b="1" dirty="0">
              <a:solidFill>
                <a:schemeClr val="accent2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5930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3"/>
          <p:cNvSpPr>
            <a:spLocks noChangeShapeType="1"/>
          </p:cNvSpPr>
          <p:nvPr/>
        </p:nvSpPr>
        <p:spPr bwMode="auto">
          <a:xfrm>
            <a:off x="1042988" y="333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123" name="Line 4"/>
          <p:cNvSpPr>
            <a:spLocks noChangeShapeType="1"/>
          </p:cNvSpPr>
          <p:nvPr/>
        </p:nvSpPr>
        <p:spPr bwMode="auto">
          <a:xfrm>
            <a:off x="539750" y="692150"/>
            <a:ext cx="8135938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127" name="Line 23"/>
          <p:cNvSpPr>
            <a:spLocks noChangeShapeType="1"/>
          </p:cNvSpPr>
          <p:nvPr/>
        </p:nvSpPr>
        <p:spPr bwMode="auto">
          <a:xfrm>
            <a:off x="468313" y="6021388"/>
            <a:ext cx="8135937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" name="Titolo 1"/>
          <p:cNvSpPr txBox="1">
            <a:spLocks/>
          </p:cNvSpPr>
          <p:nvPr/>
        </p:nvSpPr>
        <p:spPr>
          <a:xfrm>
            <a:off x="979488" y="850237"/>
            <a:ext cx="5895975" cy="51911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ct val="20000"/>
              </a:spcBef>
              <a:defRPr/>
            </a:pPr>
            <a:r>
              <a:rPr lang="it-IT" sz="3200" b="1" dirty="0" smtClean="0">
                <a:solidFill>
                  <a:srgbClr val="1998D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it-IT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Investments:</a:t>
            </a:r>
            <a:endParaRPr lang="it-IT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2057400" y="1682087"/>
            <a:ext cx="2452688" cy="108108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ct val="20000"/>
              </a:spcBef>
              <a:defRPr/>
            </a:pPr>
            <a:r>
              <a:rPr lang="it-IT" sz="3200" b="1" dirty="0" smtClean="0">
                <a:solidFill>
                  <a:srgbClr val="1998D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Expansion </a:t>
            </a:r>
          </a:p>
          <a:p>
            <a:pPr algn="l">
              <a:spcBef>
                <a:spcPct val="20000"/>
              </a:spcBef>
              <a:defRPr/>
            </a:pPr>
            <a:r>
              <a:rPr lang="it-IT" sz="3200" b="1" dirty="0" smtClean="0">
                <a:solidFill>
                  <a:srgbClr val="1998D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Early</a:t>
            </a:r>
            <a:r>
              <a:rPr lang="it-IT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Stage</a:t>
            </a:r>
          </a:p>
          <a:p>
            <a:pPr algn="l">
              <a:spcBef>
                <a:spcPct val="20000"/>
              </a:spcBef>
              <a:defRPr/>
            </a:pPr>
            <a:endParaRPr lang="it-IT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130" name="Titolo 1"/>
          <p:cNvSpPr txBox="1">
            <a:spLocks/>
          </p:cNvSpPr>
          <p:nvPr/>
        </p:nvSpPr>
        <p:spPr bwMode="auto">
          <a:xfrm>
            <a:off x="539750" y="2843363"/>
            <a:ext cx="7408556" cy="46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it-IT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RESOURCES INVESTED: </a:t>
            </a:r>
            <a:r>
              <a:rPr lang="it-IT" altLang="it-IT" sz="2400" b="1" dirty="0">
                <a:solidFill>
                  <a:srgbClr val="1998D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€ 4.080.000</a:t>
            </a: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2129044" y="3266412"/>
            <a:ext cx="5684837" cy="122396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ct val="20000"/>
              </a:spcBef>
              <a:defRPr/>
            </a:pPr>
            <a:r>
              <a:rPr lang="it-IT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Fund: 		  </a:t>
            </a:r>
            <a:r>
              <a:rPr lang="it-IT" sz="2400" b="1" dirty="0" smtClean="0">
                <a:solidFill>
                  <a:srgbClr val="1998D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€ 2.740.000</a:t>
            </a:r>
          </a:p>
          <a:p>
            <a:pPr algn="l">
              <a:spcBef>
                <a:spcPct val="20000"/>
              </a:spcBef>
              <a:defRPr/>
            </a:pPr>
            <a:r>
              <a:rPr lang="it-IT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private </a:t>
            </a:r>
            <a:r>
              <a:rPr lang="it-IT" sz="20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investor</a:t>
            </a:r>
            <a:r>
              <a:rPr lang="it-IT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it-IT" sz="2400" b="1" dirty="0" smtClean="0">
                <a:solidFill>
                  <a:srgbClr val="1998D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€ 1.340.000 </a:t>
            </a:r>
            <a:endParaRPr lang="it-IT" sz="2000" b="1" dirty="0" smtClean="0">
              <a:solidFill>
                <a:srgbClr val="1998D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468313" y="332656"/>
            <a:ext cx="82073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b="1" dirty="0">
                <a:solidFill>
                  <a:srgbClr val="6699FF"/>
                </a:solidFill>
                <a:latin typeface="Verdana" pitchFamily="34" charset="0"/>
              </a:rPr>
              <a:t>Regional</a:t>
            </a:r>
            <a:r>
              <a:rPr lang="it-IT" altLang="it-IT" sz="1400" b="1" dirty="0">
                <a:solidFill>
                  <a:srgbClr val="6699FF"/>
                </a:solidFill>
                <a:latin typeface="Verdana" pitchFamily="34" charset="0"/>
              </a:rPr>
              <a:t> Venture Capital Fund Basilicata: </a:t>
            </a:r>
            <a:r>
              <a:rPr lang="it-IT" altLang="it-IT" sz="1400" b="1" dirty="0" err="1" smtClean="0">
                <a:solidFill>
                  <a:srgbClr val="6699FF"/>
                </a:solidFill>
                <a:latin typeface="Verdana" pitchFamily="34" charset="0"/>
              </a:rPr>
              <a:t>Final</a:t>
            </a: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it-IT" altLang="it-IT" sz="1400" b="1" dirty="0" err="1" smtClean="0">
                <a:solidFill>
                  <a:srgbClr val="6699FF"/>
                </a:solidFill>
                <a:latin typeface="Verdana" pitchFamily="34" charset="0"/>
              </a:rPr>
              <a:t>outcomes</a:t>
            </a:r>
            <a:endParaRPr lang="it-IT" altLang="it-IT" sz="1400" b="1" dirty="0">
              <a:solidFill>
                <a:srgbClr val="6699FF"/>
              </a:solidFill>
              <a:latin typeface="Verdana" pitchFamily="34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433815"/>
              </p:ext>
            </p:extLst>
          </p:nvPr>
        </p:nvGraphicFramePr>
        <p:xfrm>
          <a:off x="755576" y="4635514"/>
          <a:ext cx="8138871" cy="1188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3882"/>
                <a:gridCol w="5544989"/>
              </a:tblGrid>
              <a:tr h="115212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dirty="0" err="1" smtClean="0">
                          <a:solidFill>
                            <a:schemeClr val="accent2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Economic</a:t>
                      </a:r>
                      <a:r>
                        <a:rPr lang="it-IT" sz="1800" b="1" kern="1200" dirty="0" smtClean="0">
                          <a:solidFill>
                            <a:schemeClr val="accent2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kern="1200" dirty="0" err="1" smtClean="0">
                          <a:solidFill>
                            <a:schemeClr val="accent2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sector</a:t>
                      </a:r>
                      <a:endParaRPr lang="it-IT" sz="1800" b="1" kern="1200" dirty="0">
                        <a:solidFill>
                          <a:schemeClr val="accent2"/>
                        </a:solidFill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710" marB="4571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altLang="it-IT" sz="1800" b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ICT,</a:t>
                      </a:r>
                      <a:r>
                        <a:rPr lang="it-IT" altLang="it-IT" sz="1800" b="0" baseline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F</a:t>
                      </a:r>
                      <a:r>
                        <a:rPr lang="it-IT" altLang="it-IT" sz="1800" b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intech,</a:t>
                      </a:r>
                      <a:r>
                        <a:rPr lang="it-IT" altLang="it-IT" sz="1800" b="0" baseline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altLang="it-IT" sz="1800" b="0" baseline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e-commerce for </a:t>
                      </a:r>
                      <a:r>
                        <a:rPr lang="it-IT" altLang="it-IT" sz="1800" b="0" err="1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renewable</a:t>
                      </a:r>
                      <a:r>
                        <a:rPr lang="it-IT" altLang="it-IT" sz="1800" b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altLang="it-IT" sz="1800" b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energy, </a:t>
                      </a:r>
                      <a:r>
                        <a:rPr lang="it-IT" altLang="it-IT" sz="18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web </a:t>
                      </a:r>
                      <a:r>
                        <a:rPr lang="it-IT" altLang="it-IT" sz="1800" b="0" dirty="0" err="1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platform</a:t>
                      </a:r>
                      <a:r>
                        <a:rPr lang="it-IT" altLang="it-IT" sz="18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altLang="it-IT" sz="18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for </a:t>
                      </a:r>
                      <a:r>
                        <a:rPr lang="it-IT" altLang="it-IT" sz="1800" b="0" dirty="0" err="1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young</a:t>
                      </a:r>
                      <a:r>
                        <a:rPr lang="it-IT" altLang="it-IT" sz="18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altLang="it-IT" sz="1800" b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soccer </a:t>
                      </a:r>
                      <a:r>
                        <a:rPr lang="it-IT" altLang="it-IT" sz="1800" b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player,</a:t>
                      </a:r>
                      <a:r>
                        <a:rPr lang="it-IT" altLang="it-IT" sz="1800" b="0" baseline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altLang="it-IT" sz="1800" b="0" baseline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for </a:t>
                      </a:r>
                      <a:r>
                        <a:rPr lang="it-IT" altLang="it-IT" sz="1800" b="0" baseline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educational </a:t>
                      </a:r>
                      <a:r>
                        <a:rPr lang="it-IT" altLang="it-IT" sz="1800" b="0" baseline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tools, </a:t>
                      </a:r>
                      <a:r>
                        <a:rPr lang="it-IT" altLang="it-IT" sz="1800" b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tourism, mobility,  food,</a:t>
                      </a:r>
                      <a:r>
                        <a:rPr lang="it-IT" altLang="it-IT" sz="1800" b="0" baseline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altLang="it-IT" sz="1800" b="0" dirty="0" err="1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real</a:t>
                      </a:r>
                      <a:r>
                        <a:rPr lang="it-IT" altLang="it-IT" sz="18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estate  </a:t>
                      </a:r>
                      <a:r>
                        <a:rPr lang="it-IT" altLang="it-IT" sz="1800" b="0" dirty="0" err="1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crowdfunding</a:t>
                      </a:r>
                      <a:r>
                        <a:rPr lang="it-IT" altLang="it-IT" sz="18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endParaRPr lang="it-IT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10" marB="4571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3290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3"/>
          <p:cNvSpPr>
            <a:spLocks noChangeShapeType="1"/>
          </p:cNvSpPr>
          <p:nvPr/>
        </p:nvSpPr>
        <p:spPr bwMode="auto">
          <a:xfrm>
            <a:off x="1042988" y="333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171" name="Line 4"/>
          <p:cNvSpPr>
            <a:spLocks noChangeShapeType="1"/>
          </p:cNvSpPr>
          <p:nvPr/>
        </p:nvSpPr>
        <p:spPr bwMode="auto">
          <a:xfrm>
            <a:off x="539750" y="692150"/>
            <a:ext cx="8135938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174" name="Line 23"/>
          <p:cNvSpPr>
            <a:spLocks noChangeShapeType="1"/>
          </p:cNvSpPr>
          <p:nvPr/>
        </p:nvSpPr>
        <p:spPr bwMode="auto">
          <a:xfrm>
            <a:off x="468313" y="6021388"/>
            <a:ext cx="8135937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67209"/>
              </p:ext>
            </p:extLst>
          </p:nvPr>
        </p:nvGraphicFramePr>
        <p:xfrm>
          <a:off x="1439936" y="836712"/>
          <a:ext cx="6588447" cy="48965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8198"/>
                <a:gridCol w="3660249"/>
              </a:tblGrid>
              <a:tr h="74211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solidFill>
                            <a:srgbClr val="3333CC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Enterprises </a:t>
                      </a:r>
                      <a:endParaRPr lang="it-IT" sz="1400" b="1" i="0" u="none" strike="noStrike" dirty="0">
                        <a:solidFill>
                          <a:srgbClr val="3333CC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solidFill>
                            <a:srgbClr val="3333CC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Equity</a:t>
                      </a:r>
                      <a:r>
                        <a:rPr lang="it-IT" sz="1400" b="1" u="none" strike="noStrike" baseline="0" dirty="0" smtClean="0">
                          <a:solidFill>
                            <a:srgbClr val="3333CC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it-IT" sz="1400" b="1" u="none" strike="noStrike" baseline="0" dirty="0" err="1" smtClean="0">
                          <a:solidFill>
                            <a:srgbClr val="3333CC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participation</a:t>
                      </a:r>
                      <a:r>
                        <a:rPr lang="it-IT" sz="1400" b="1" u="none" strike="noStrike" baseline="0" dirty="0" smtClean="0">
                          <a:solidFill>
                            <a:srgbClr val="3333CC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of </a:t>
                      </a:r>
                      <a:r>
                        <a:rPr lang="it-IT" sz="1400" b="1" u="none" strike="noStrike" dirty="0" smtClean="0">
                          <a:solidFill>
                            <a:srgbClr val="3333CC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Sviluppo  Basilicata</a:t>
                      </a:r>
                      <a:endParaRPr lang="it-IT" sz="1400" b="1" i="0" u="none" strike="noStrike" dirty="0">
                        <a:solidFill>
                          <a:srgbClr val="3333CC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620" marR="7620" marT="7619" marB="0" anchor="ctr"/>
                </a:tc>
              </a:tr>
              <a:tr h="4616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DOMEC S.P.A.       </a:t>
                      </a:r>
                      <a:endParaRPr lang="it-IT" sz="1400" b="1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21.26</a:t>
                      </a:r>
                      <a:r>
                        <a:rPr lang="it-IT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%</a:t>
                      </a:r>
                      <a:endParaRPr lang="it-IT" sz="1400" b="1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4616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CERVELLOTIK S.R.L.</a:t>
                      </a:r>
                      <a:endParaRPr lang="it-IT" sz="1400" b="1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24.84</a:t>
                      </a:r>
                      <a:r>
                        <a:rPr lang="it-IT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%</a:t>
                      </a:r>
                      <a:endParaRPr lang="it-IT" sz="1400" b="1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4616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IGOON S.R.L.</a:t>
                      </a:r>
                      <a:endParaRPr lang="it-IT" sz="1400" b="1" i="0" u="none" strike="noStrike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25.11</a:t>
                      </a:r>
                      <a:r>
                        <a:rPr lang="it-IT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%</a:t>
                      </a:r>
                      <a:endParaRPr lang="it-IT" sz="1400" b="1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4616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GIOVANI PROMESSE S.R.L.</a:t>
                      </a:r>
                      <a:endParaRPr lang="it-IT" sz="1400" b="1" i="0" u="none" strike="noStrike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26.32</a:t>
                      </a:r>
                      <a:r>
                        <a:rPr lang="it-IT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%</a:t>
                      </a:r>
                      <a:endParaRPr lang="it-IT" sz="1400" b="1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4616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CHEF DOVUNQUE S.R.L</a:t>
                      </a:r>
                      <a:endParaRPr lang="it-IT" sz="1400" b="1" i="0" u="none" strike="noStrike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28.00</a:t>
                      </a:r>
                      <a:r>
                        <a:rPr lang="it-IT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%</a:t>
                      </a:r>
                      <a:endParaRPr lang="it-IT" sz="1400" b="1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4616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PICKMEAPP S.R.L.</a:t>
                      </a:r>
                      <a:endParaRPr lang="it-IT" sz="1400" b="1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27.32</a:t>
                      </a:r>
                      <a:r>
                        <a:rPr lang="it-IT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%</a:t>
                      </a:r>
                      <a:endParaRPr lang="it-IT" sz="1400" b="1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4616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SLOWFUNDING S.R.L.</a:t>
                      </a:r>
                      <a:endParaRPr lang="it-IT" sz="1400" b="1" i="0" u="none" strike="noStrike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23.92</a:t>
                      </a:r>
                      <a:r>
                        <a:rPr lang="it-IT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%</a:t>
                      </a:r>
                      <a:endParaRPr lang="it-IT" sz="1400" b="1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4616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BIOMASSAPP S.R.L.</a:t>
                      </a:r>
                      <a:endParaRPr lang="it-IT" sz="1400" b="1" i="0" u="none" strike="noStrike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20.16</a:t>
                      </a:r>
                      <a:r>
                        <a:rPr lang="it-IT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%</a:t>
                      </a:r>
                      <a:endParaRPr lang="it-IT" sz="1400" b="1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4616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PERSONAL SHOP S.R.L.</a:t>
                      </a:r>
                      <a:endParaRPr lang="it-IT" sz="1400" b="1" i="0" u="none" strike="noStrike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27.35</a:t>
                      </a:r>
                      <a:r>
                        <a:rPr lang="it-IT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%</a:t>
                      </a:r>
                      <a:endParaRPr lang="it-IT" sz="1400" b="1" i="0" u="none" strike="noStrike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396875" y="332656"/>
            <a:ext cx="82073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b="1" dirty="0">
                <a:solidFill>
                  <a:srgbClr val="6699FF"/>
                </a:solidFill>
                <a:latin typeface="Verdana" pitchFamily="34" charset="0"/>
              </a:rPr>
              <a:t>Regional</a:t>
            </a:r>
            <a:r>
              <a:rPr lang="it-IT" altLang="it-IT" sz="1400" b="1" dirty="0">
                <a:solidFill>
                  <a:srgbClr val="6699FF"/>
                </a:solidFill>
                <a:latin typeface="Verdana" pitchFamily="34" charset="0"/>
              </a:rPr>
              <a:t> Venture Capital Fund </a:t>
            </a: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Basilicata portfolio</a:t>
            </a:r>
            <a:endParaRPr lang="it-IT" altLang="it-IT" sz="1400" b="1" dirty="0">
              <a:solidFill>
                <a:srgbClr val="6699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4823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3"/>
          <p:cNvSpPr>
            <a:spLocks noChangeShapeType="1"/>
          </p:cNvSpPr>
          <p:nvPr/>
        </p:nvSpPr>
        <p:spPr bwMode="auto">
          <a:xfrm>
            <a:off x="1042988" y="333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7" name="Line 4"/>
          <p:cNvSpPr>
            <a:spLocks noChangeShapeType="1"/>
          </p:cNvSpPr>
          <p:nvPr/>
        </p:nvSpPr>
        <p:spPr bwMode="auto">
          <a:xfrm>
            <a:off x="539750" y="692150"/>
            <a:ext cx="8135938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8" name="Text Box 16"/>
          <p:cNvSpPr txBox="1">
            <a:spLocks noChangeArrowheads="1"/>
          </p:cNvSpPr>
          <p:nvPr/>
        </p:nvSpPr>
        <p:spPr bwMode="auto">
          <a:xfrm>
            <a:off x="468313" y="115888"/>
            <a:ext cx="5040312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endParaRPr lang="it-IT" altLang="it-IT" sz="1400">
              <a:solidFill>
                <a:srgbClr val="4D4D4D"/>
              </a:solidFill>
              <a:latin typeface="Verdana" pitchFamily="34" charset="0"/>
            </a:endParaRPr>
          </a:p>
        </p:txBody>
      </p:sp>
      <p:sp>
        <p:nvSpPr>
          <p:cNvPr id="6150" name="Line 23"/>
          <p:cNvSpPr>
            <a:spLocks noChangeShapeType="1"/>
          </p:cNvSpPr>
          <p:nvPr/>
        </p:nvSpPr>
        <p:spPr bwMode="auto">
          <a:xfrm>
            <a:off x="468313" y="6021388"/>
            <a:ext cx="8135937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615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525" y="968375"/>
            <a:ext cx="2266950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tangolo 3"/>
          <p:cNvSpPr/>
          <p:nvPr/>
        </p:nvSpPr>
        <p:spPr>
          <a:xfrm>
            <a:off x="3203575" y="1447800"/>
            <a:ext cx="2736850" cy="3892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2745"/>
              </a:lnSpc>
              <a:spcAft>
                <a:spcPts val="0"/>
              </a:spcAft>
              <a:defRPr/>
            </a:pPr>
            <a:r>
              <a:rPr lang="en-GB" sz="1400" b="1" i="1" u="sng" spc="-5" dirty="0" smtClean="0">
                <a:solidFill>
                  <a:srgbClr val="00B050"/>
                </a:solidFill>
                <a:latin typeface="Verdana"/>
                <a:ea typeface="Times New Roman"/>
                <a:cs typeface="Calibri"/>
              </a:rPr>
              <a:t>www.biomassapp.it</a:t>
            </a:r>
            <a:endParaRPr lang="it-IT" sz="1400" b="1" i="1" u="sng" spc="-5" dirty="0">
              <a:solidFill>
                <a:srgbClr val="00B050"/>
              </a:solidFill>
              <a:latin typeface="Verdana"/>
              <a:ea typeface="Times New Roman"/>
              <a:cs typeface="Calibri"/>
            </a:endParaRPr>
          </a:p>
        </p:txBody>
      </p:sp>
      <p:pic>
        <p:nvPicPr>
          <p:cNvPr id="6153" name="Immagin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5496" y="2447131"/>
            <a:ext cx="1447800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tangolo 5"/>
          <p:cNvSpPr/>
          <p:nvPr/>
        </p:nvSpPr>
        <p:spPr>
          <a:xfrm>
            <a:off x="5940425" y="3325415"/>
            <a:ext cx="3090386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1400" b="1" i="1" u="sng" dirty="0" smtClean="0">
                <a:ln>
                  <a:solidFill>
                    <a:srgbClr val="00B050"/>
                  </a:solidFill>
                </a:ln>
                <a:solidFill>
                  <a:srgbClr val="CC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www.chefideakit.com</a:t>
            </a:r>
            <a:endParaRPr lang="it-IT" sz="1600" dirty="0">
              <a:ln>
                <a:solidFill>
                  <a:srgbClr val="00B050"/>
                </a:solidFill>
              </a:ln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155" name="Immagin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717" y="2344734"/>
            <a:ext cx="1978025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6" name="Rettangolo 6"/>
          <p:cNvSpPr>
            <a:spLocks noChangeArrowheads="1"/>
          </p:cNvSpPr>
          <p:nvPr/>
        </p:nvSpPr>
        <p:spPr bwMode="auto">
          <a:xfrm>
            <a:off x="-186258" y="3211509"/>
            <a:ext cx="35290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GB" altLang="it-IT" sz="1400" b="1" i="1" dirty="0" smtClean="0">
                <a:solidFill>
                  <a:srgbClr val="32717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www.domecsolutions.com</a:t>
            </a:r>
            <a:r>
              <a:rPr lang="en-GB" alt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it-IT" altLang="it-IT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57" name="Immagine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978853"/>
            <a:ext cx="18415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8" name="Rettangolo 7"/>
          <p:cNvSpPr>
            <a:spLocks noChangeArrowheads="1"/>
          </p:cNvSpPr>
          <p:nvPr/>
        </p:nvSpPr>
        <p:spPr bwMode="auto">
          <a:xfrm>
            <a:off x="899592" y="1527968"/>
            <a:ext cx="17081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it-IT" altLang="it-IT" sz="1400" b="1" i="1" u="sng" dirty="0" smtClean="0">
                <a:solidFill>
                  <a:srgbClr val="0099FF"/>
                </a:solidFill>
              </a:rPr>
              <a:t>www.igoon.city</a:t>
            </a:r>
            <a:endParaRPr lang="it-IT" altLang="it-IT" b="1" i="1" dirty="0">
              <a:solidFill>
                <a:srgbClr val="0099FF"/>
              </a:solidFill>
            </a:endParaRPr>
          </a:p>
        </p:txBody>
      </p:sp>
      <p:pic>
        <p:nvPicPr>
          <p:cNvPr id="6159" name="officeArt objec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55" t="20407" r="26666" b="15627"/>
          <a:stretch>
            <a:fillRect/>
          </a:stretch>
        </p:blipFill>
        <p:spPr bwMode="auto">
          <a:xfrm>
            <a:off x="4147616" y="4105989"/>
            <a:ext cx="1311275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0" name="Rettangolo 8"/>
          <p:cNvSpPr>
            <a:spLocks noChangeArrowheads="1"/>
          </p:cNvSpPr>
          <p:nvPr/>
        </p:nvSpPr>
        <p:spPr bwMode="auto">
          <a:xfrm>
            <a:off x="3386569" y="5144584"/>
            <a:ext cx="27590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GB" altLang="it-IT" sz="1400" b="1" i="1" dirty="0">
                <a:solidFill>
                  <a:srgbClr val="9933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en-GB" altLang="it-IT" sz="1400" b="1" i="1" u="sng" dirty="0">
                <a:solidFill>
                  <a:srgbClr val="680014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www.personalshop.me</a:t>
            </a:r>
            <a:endParaRPr lang="it-IT" altLang="it-IT" sz="1400" b="1" i="1" dirty="0">
              <a:solidFill>
                <a:srgbClr val="680014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61" name="Immagine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344" y="980728"/>
            <a:ext cx="2452687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2" name="Rettangolo 11"/>
          <p:cNvSpPr>
            <a:spLocks noChangeArrowheads="1"/>
          </p:cNvSpPr>
          <p:nvPr/>
        </p:nvSpPr>
        <p:spPr bwMode="auto">
          <a:xfrm>
            <a:off x="6434728" y="1527968"/>
            <a:ext cx="2260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GB" altLang="it-IT" dirty="0"/>
              <a:t> </a:t>
            </a:r>
            <a:r>
              <a:rPr lang="en-GB" altLang="it-IT" sz="1400" b="1" i="1" dirty="0">
                <a:solidFill>
                  <a:srgbClr val="00B050"/>
                </a:solidFill>
              </a:rPr>
              <a:t>www.pickmeapp.it</a:t>
            </a:r>
            <a:endParaRPr lang="it-IT" altLang="it-IT" sz="1400" b="1" dirty="0">
              <a:solidFill>
                <a:srgbClr val="00B050"/>
              </a:solidFill>
            </a:endParaRPr>
          </a:p>
        </p:txBody>
      </p:sp>
      <p:pic>
        <p:nvPicPr>
          <p:cNvPr id="6163" name="Picture 1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013" y="2546593"/>
            <a:ext cx="649411" cy="68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ttangolo 1"/>
          <p:cNvSpPr/>
          <p:nvPr/>
        </p:nvSpPr>
        <p:spPr>
          <a:xfrm>
            <a:off x="3155935" y="3257867"/>
            <a:ext cx="3131374" cy="318924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pPr algn="ctr"/>
            <a:r>
              <a:rPr lang="it-IT" sz="1600" b="1" i="1" dirty="0" smtClean="0">
                <a:solidFill>
                  <a:srgbClr val="FF0000"/>
                </a:solidFill>
              </a:rPr>
              <a:t>www.giovani-promesse.it</a:t>
            </a:r>
            <a:endParaRPr lang="it-IT" sz="1600" b="1" i="1" dirty="0">
              <a:solidFill>
                <a:srgbClr val="FF0000"/>
              </a:solidFill>
            </a:endParaRPr>
          </a:p>
        </p:txBody>
      </p:sp>
      <p:pic>
        <p:nvPicPr>
          <p:cNvPr id="6164" name="Picture 2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4337526"/>
            <a:ext cx="1927225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373220" y="5165351"/>
            <a:ext cx="2311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i="1" dirty="0" smtClean="0">
                <a:hlinkClick r:id="rId11"/>
              </a:rPr>
              <a:t>www.slowfunding.it</a:t>
            </a:r>
            <a:r>
              <a:rPr lang="it-IT" sz="1400" b="1" i="1" dirty="0" smtClean="0"/>
              <a:t> </a:t>
            </a:r>
            <a:endParaRPr lang="it-IT" b="1" i="1" dirty="0"/>
          </a:p>
        </p:txBody>
      </p:sp>
      <p:pic>
        <p:nvPicPr>
          <p:cNvPr id="6165" name="Picture 2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064" y="4483469"/>
            <a:ext cx="2420967" cy="704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CasellaDiTesto 24"/>
          <p:cNvSpPr txBox="1"/>
          <p:nvPr/>
        </p:nvSpPr>
        <p:spPr>
          <a:xfrm>
            <a:off x="6486480" y="5151961"/>
            <a:ext cx="2311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i="1" dirty="0" smtClean="0">
                <a:hlinkClick r:id="rId13"/>
              </a:rPr>
              <a:t>www.cervellotik.com</a:t>
            </a:r>
            <a:r>
              <a:rPr lang="it-IT" sz="1400" b="1" i="1" dirty="0" smtClean="0"/>
              <a:t> </a:t>
            </a:r>
            <a:endParaRPr lang="it-IT" b="1" i="1" dirty="0"/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468312" y="316933"/>
            <a:ext cx="82073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b="1" dirty="0">
                <a:solidFill>
                  <a:srgbClr val="6699FF"/>
                </a:solidFill>
                <a:latin typeface="Verdana" pitchFamily="34" charset="0"/>
              </a:rPr>
              <a:t>Regional</a:t>
            </a:r>
            <a:r>
              <a:rPr lang="it-IT" altLang="it-IT" sz="1400" b="1" dirty="0">
                <a:solidFill>
                  <a:srgbClr val="6699FF"/>
                </a:solidFill>
                <a:latin typeface="Verdana" pitchFamily="34" charset="0"/>
              </a:rPr>
              <a:t> Venture Capital Fund </a:t>
            </a: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Basilicata portfolio</a:t>
            </a:r>
            <a:endParaRPr lang="it-IT" altLang="it-IT" sz="1400" b="1" dirty="0">
              <a:solidFill>
                <a:srgbClr val="6699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7519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3"/>
          <p:cNvSpPr>
            <a:spLocks noChangeShapeType="1"/>
          </p:cNvSpPr>
          <p:nvPr/>
        </p:nvSpPr>
        <p:spPr bwMode="auto">
          <a:xfrm>
            <a:off x="1042988" y="333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27" name="Line 4"/>
          <p:cNvSpPr>
            <a:spLocks noChangeShapeType="1"/>
          </p:cNvSpPr>
          <p:nvPr/>
        </p:nvSpPr>
        <p:spPr bwMode="auto">
          <a:xfrm>
            <a:off x="539750" y="692150"/>
            <a:ext cx="8135938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28" name="Text Box 16"/>
          <p:cNvSpPr txBox="1">
            <a:spLocks noChangeArrowheads="1"/>
          </p:cNvSpPr>
          <p:nvPr/>
        </p:nvSpPr>
        <p:spPr bwMode="auto">
          <a:xfrm>
            <a:off x="468313" y="115888"/>
            <a:ext cx="5040312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endParaRPr lang="it-IT" altLang="it-IT" sz="1400">
              <a:solidFill>
                <a:srgbClr val="4D4D4D"/>
              </a:solidFill>
              <a:latin typeface="Verdana" pitchFamily="34" charset="0"/>
            </a:endParaRPr>
          </a:p>
        </p:txBody>
      </p:sp>
      <p:sp>
        <p:nvSpPr>
          <p:cNvPr id="26629" name="Line 23"/>
          <p:cNvSpPr>
            <a:spLocks noChangeShapeType="1"/>
          </p:cNvSpPr>
          <p:nvPr/>
        </p:nvSpPr>
        <p:spPr bwMode="auto">
          <a:xfrm>
            <a:off x="468313" y="6021388"/>
            <a:ext cx="8135937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30" name="Text Box 22"/>
          <p:cNvSpPr txBox="1">
            <a:spLocks noChangeArrowheads="1"/>
          </p:cNvSpPr>
          <p:nvPr/>
        </p:nvSpPr>
        <p:spPr bwMode="auto">
          <a:xfrm>
            <a:off x="539750" y="2098675"/>
            <a:ext cx="83518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it-IT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Thank </a:t>
            </a:r>
            <a:r>
              <a:rPr lang="en-US" altLang="it-IT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you for your kind attention</a:t>
            </a:r>
            <a:endParaRPr lang="it-IT" altLang="it-IT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3"/>
          <p:cNvSpPr>
            <a:spLocks noChangeShapeType="1"/>
          </p:cNvSpPr>
          <p:nvPr/>
        </p:nvSpPr>
        <p:spPr bwMode="auto">
          <a:xfrm>
            <a:off x="1042988" y="333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099" name="Line 4"/>
          <p:cNvSpPr>
            <a:spLocks noChangeShapeType="1"/>
          </p:cNvSpPr>
          <p:nvPr/>
        </p:nvSpPr>
        <p:spPr bwMode="auto">
          <a:xfrm>
            <a:off x="539750" y="692150"/>
            <a:ext cx="8135938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0" name="Text Box 17"/>
          <p:cNvSpPr txBox="1">
            <a:spLocks noChangeArrowheads="1"/>
          </p:cNvSpPr>
          <p:nvPr/>
        </p:nvSpPr>
        <p:spPr bwMode="auto">
          <a:xfrm>
            <a:off x="539750" y="321309"/>
            <a:ext cx="82073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Sviluppo </a:t>
            </a:r>
            <a:r>
              <a:rPr lang="it-IT" altLang="it-IT" sz="1400" b="1" dirty="0" err="1" smtClean="0">
                <a:solidFill>
                  <a:srgbClr val="6699FF"/>
                </a:solidFill>
                <a:latin typeface="Verdana" pitchFamily="34" charset="0"/>
              </a:rPr>
              <a:t>Basilicata’s</a:t>
            </a: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it-IT" altLang="it-IT" sz="1400" b="1" dirty="0" err="1" smtClean="0">
                <a:solidFill>
                  <a:srgbClr val="6699FF"/>
                </a:solidFill>
                <a:latin typeface="Verdana" pitchFamily="34" charset="0"/>
              </a:rPr>
              <a:t>experiences</a:t>
            </a: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  in </a:t>
            </a:r>
            <a:r>
              <a:rPr lang="it-IT" altLang="it-IT" sz="1400" b="1" dirty="0" err="1" smtClean="0">
                <a:solidFill>
                  <a:srgbClr val="6699FF"/>
                </a:solidFill>
                <a:latin typeface="Verdana" pitchFamily="34" charset="0"/>
              </a:rPr>
              <a:t>Risk</a:t>
            </a: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 Capital Fund</a:t>
            </a:r>
            <a:endParaRPr lang="it-IT" altLang="it-IT" sz="1400" b="1" dirty="0">
              <a:solidFill>
                <a:srgbClr val="6699FF"/>
              </a:solidFill>
              <a:latin typeface="Verdana" pitchFamily="34" charset="0"/>
            </a:endParaRPr>
          </a:p>
        </p:txBody>
      </p:sp>
      <p:sp>
        <p:nvSpPr>
          <p:cNvPr id="4101" name="Line 23"/>
          <p:cNvSpPr>
            <a:spLocks noChangeShapeType="1"/>
          </p:cNvSpPr>
          <p:nvPr/>
        </p:nvSpPr>
        <p:spPr bwMode="auto">
          <a:xfrm>
            <a:off x="468313" y="6021388"/>
            <a:ext cx="8135937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681008" y="1946443"/>
            <a:ext cx="770485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Local Development Agency of Basilicata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Region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it-IT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gained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experience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</a:t>
            </a:r>
            <a:r>
              <a:rPr lang="it-IT" sz="24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</a:t>
            </a:r>
            <a:r>
              <a:rPr lang="it-IT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Capital </a:t>
            </a:r>
            <a:r>
              <a:rPr lang="it-IT" sz="20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</a:t>
            </a:r>
            <a:r>
              <a:rPr lang="it-IT" sz="20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SMES, </a:t>
            </a:r>
            <a:r>
              <a:rPr lang="it-IT" sz="20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</a:t>
            </a:r>
            <a:r>
              <a:rPr lang="it-IT" sz="20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managing,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the last </a:t>
            </a:r>
            <a:r>
              <a:rPr lang="it-IT" sz="20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 </a:t>
            </a:r>
            <a:r>
              <a:rPr lang="it-IT" sz="20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years,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Capital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Funds. </a:t>
            </a:r>
            <a:endParaRPr lang="it-IT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it-IT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was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one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the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first Development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Agencies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manage a risk capital measure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</a:t>
            </a:r>
            <a:r>
              <a:rPr lang="it-IT" sz="20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South </a:t>
            </a:r>
            <a:r>
              <a:rPr lang="it-IT" sz="20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Italy,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using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public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resources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Two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Funds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were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 of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two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Global </a:t>
            </a:r>
            <a:r>
              <a:rPr lang="it-IT" sz="24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Grants</a:t>
            </a:r>
            <a:r>
              <a:rPr lang="it-IT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directly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allocated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European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Commission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Sviluppo Basilicata.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827584" y="1139552"/>
            <a:ext cx="6265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Sviluppo Basilicata</a:t>
            </a:r>
            <a:endParaRPr lang="it-IT" sz="24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3"/>
          <p:cNvSpPr>
            <a:spLocks noChangeShapeType="1"/>
          </p:cNvSpPr>
          <p:nvPr/>
        </p:nvSpPr>
        <p:spPr bwMode="auto">
          <a:xfrm>
            <a:off x="1042988" y="333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099" name="Line 4"/>
          <p:cNvSpPr>
            <a:spLocks noChangeShapeType="1"/>
          </p:cNvSpPr>
          <p:nvPr/>
        </p:nvSpPr>
        <p:spPr bwMode="auto">
          <a:xfrm>
            <a:off x="539750" y="692150"/>
            <a:ext cx="8135938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0" name="Text Box 17"/>
          <p:cNvSpPr txBox="1">
            <a:spLocks noChangeArrowheads="1"/>
          </p:cNvSpPr>
          <p:nvPr/>
        </p:nvSpPr>
        <p:spPr bwMode="auto">
          <a:xfrm>
            <a:off x="468313" y="333375"/>
            <a:ext cx="82073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Sviluppo </a:t>
            </a:r>
            <a:r>
              <a:rPr lang="it-IT" altLang="it-IT" sz="1400" b="1" dirty="0" err="1" smtClean="0">
                <a:solidFill>
                  <a:srgbClr val="6699FF"/>
                </a:solidFill>
                <a:latin typeface="Verdana" pitchFamily="34" charset="0"/>
              </a:rPr>
              <a:t>Basilicata’s</a:t>
            </a: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it-IT" altLang="it-IT" sz="1400" b="1" dirty="0" err="1" smtClean="0">
                <a:solidFill>
                  <a:srgbClr val="6699FF"/>
                </a:solidFill>
                <a:latin typeface="Verdana" pitchFamily="34" charset="0"/>
              </a:rPr>
              <a:t>experiences</a:t>
            </a: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  in </a:t>
            </a:r>
            <a:r>
              <a:rPr lang="it-IT" altLang="it-IT" sz="1400" b="1" dirty="0" err="1" smtClean="0">
                <a:solidFill>
                  <a:srgbClr val="6699FF"/>
                </a:solidFill>
                <a:latin typeface="Verdana" pitchFamily="34" charset="0"/>
              </a:rPr>
              <a:t>Risk</a:t>
            </a: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 Capital Fund</a:t>
            </a:r>
            <a:endParaRPr lang="it-IT" altLang="it-IT" sz="1400" b="1" dirty="0">
              <a:solidFill>
                <a:srgbClr val="6699FF"/>
              </a:solidFill>
              <a:latin typeface="Verdana" pitchFamily="34" charset="0"/>
            </a:endParaRPr>
          </a:p>
        </p:txBody>
      </p:sp>
      <p:sp>
        <p:nvSpPr>
          <p:cNvPr id="4101" name="Line 23"/>
          <p:cNvSpPr>
            <a:spLocks noChangeShapeType="1"/>
          </p:cNvSpPr>
          <p:nvPr/>
        </p:nvSpPr>
        <p:spPr bwMode="auto">
          <a:xfrm>
            <a:off x="468313" y="6021388"/>
            <a:ext cx="8135937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497207" y="1484784"/>
            <a:ext cx="8207375" cy="4069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0000"/>
              </a:lnSpc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capital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measure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takes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participation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into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SMES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342900" indent="-342900" algn="just">
              <a:lnSpc>
                <a:spcPct val="120000"/>
              </a:lnSpc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Sviluppo Basilicata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injects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capital in 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exchange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shares in the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business.</a:t>
            </a:r>
            <a:endParaRPr lang="it-IT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lnSpc>
                <a:spcPct val="120000"/>
              </a:lnSpc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Fund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may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invest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enterprises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active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nearly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sectors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it-IT"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it-IT" sz="20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economy,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 innovative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enterprises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settled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Basilicata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Region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it-IT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lnSpc>
                <a:spcPct val="120000"/>
              </a:lnSpc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Principally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PRIVATE EQUITY INVESTMENTS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enterprises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it-IT" sz="200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lready</a:t>
            </a:r>
            <a:r>
              <a:rPr lang="it-IT" sz="20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operating,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 a long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experience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  <a:endParaRPr lang="it-IT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448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3"/>
          <p:cNvSpPr>
            <a:spLocks noChangeShapeType="1"/>
          </p:cNvSpPr>
          <p:nvPr/>
        </p:nvSpPr>
        <p:spPr bwMode="auto">
          <a:xfrm>
            <a:off x="1042988" y="333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099" name="Line 4"/>
          <p:cNvSpPr>
            <a:spLocks noChangeShapeType="1"/>
          </p:cNvSpPr>
          <p:nvPr/>
        </p:nvSpPr>
        <p:spPr bwMode="auto">
          <a:xfrm>
            <a:off x="539750" y="692150"/>
            <a:ext cx="8135938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0" name="Text Box 17"/>
          <p:cNvSpPr txBox="1">
            <a:spLocks noChangeArrowheads="1"/>
          </p:cNvSpPr>
          <p:nvPr/>
        </p:nvSpPr>
        <p:spPr bwMode="auto">
          <a:xfrm>
            <a:off x="468313" y="333375"/>
            <a:ext cx="82073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Sviluppo </a:t>
            </a:r>
            <a:r>
              <a:rPr lang="it-IT" altLang="it-IT" sz="1400" b="1" dirty="0" err="1" smtClean="0">
                <a:solidFill>
                  <a:srgbClr val="6699FF"/>
                </a:solidFill>
                <a:latin typeface="Verdana" pitchFamily="34" charset="0"/>
              </a:rPr>
              <a:t>Basilicata’s</a:t>
            </a: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it-IT" altLang="it-IT" sz="1400" b="1" dirty="0" err="1" smtClean="0">
                <a:solidFill>
                  <a:srgbClr val="6699FF"/>
                </a:solidFill>
                <a:latin typeface="Verdana" pitchFamily="34" charset="0"/>
              </a:rPr>
              <a:t>experiences</a:t>
            </a: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  in </a:t>
            </a:r>
            <a:r>
              <a:rPr lang="it-IT" altLang="it-IT" sz="1400" b="1" dirty="0" err="1" smtClean="0">
                <a:solidFill>
                  <a:srgbClr val="6699FF"/>
                </a:solidFill>
                <a:latin typeface="Verdana" pitchFamily="34" charset="0"/>
              </a:rPr>
              <a:t>Risk</a:t>
            </a: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 Capital Fund</a:t>
            </a:r>
            <a:endParaRPr lang="it-IT" altLang="it-IT" sz="1400" b="1" dirty="0">
              <a:solidFill>
                <a:srgbClr val="6699FF"/>
              </a:solidFill>
              <a:latin typeface="Verdana" pitchFamily="34" charset="0"/>
            </a:endParaRPr>
          </a:p>
        </p:txBody>
      </p:sp>
      <p:sp>
        <p:nvSpPr>
          <p:cNvPr id="4101" name="Line 23"/>
          <p:cNvSpPr>
            <a:spLocks noChangeShapeType="1"/>
          </p:cNvSpPr>
          <p:nvPr/>
        </p:nvSpPr>
        <p:spPr bwMode="auto">
          <a:xfrm>
            <a:off x="468313" y="6021388"/>
            <a:ext cx="8135937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563128"/>
              </p:ext>
            </p:extLst>
          </p:nvPr>
        </p:nvGraphicFramePr>
        <p:xfrm>
          <a:off x="468313" y="1124744"/>
          <a:ext cx="8207375" cy="4033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5535"/>
                <a:gridCol w="1656184"/>
                <a:gridCol w="1763288"/>
                <a:gridCol w="2052368"/>
              </a:tblGrid>
              <a:tr h="1084687"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RISK</a:t>
                      </a:r>
                      <a:r>
                        <a:rPr lang="it-IT" sz="1500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CAPITAL FUND </a:t>
                      </a:r>
                      <a:endParaRPr lang="it-IT" sz="15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NUMBER OF SUPPORTED ENTERPRISES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 INVESTMENT’S AMOUNT 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20000"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Global Grant  1989/1993 (FESR)</a:t>
                      </a:r>
                      <a:endParaRPr lang="it-IT" sz="15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1996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€ </a:t>
                      </a:r>
                      <a:r>
                        <a:rPr lang="it-IT" sz="140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5,187,000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20000"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PIC </a:t>
                      </a:r>
                      <a:r>
                        <a:rPr lang="it-IT" sz="15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PMI Grant</a:t>
                      </a:r>
                    </a:p>
                    <a:p>
                      <a:pPr marL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(FESR)</a:t>
                      </a:r>
                      <a:endParaRPr lang="it-IT" sz="15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2001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€ </a:t>
                      </a:r>
                      <a:r>
                        <a:rPr lang="it-IT" sz="140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1,136,000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20000">
                <a:tc>
                  <a:txBody>
                    <a:bodyPr/>
                    <a:lstStyle/>
                    <a:p>
                      <a:pPr marL="22860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Global Grant</a:t>
                      </a:r>
                      <a:r>
                        <a:rPr lang="it-IT" sz="1500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it-IT" sz="15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1994/1999 (FESR)</a:t>
                      </a:r>
                    </a:p>
                    <a:p>
                      <a:pPr marL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5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2003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4*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€ </a:t>
                      </a:r>
                      <a:r>
                        <a:rPr lang="it-IT" sz="140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2,400,000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20000"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5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</a:t>
                      </a:r>
                      <a:endParaRPr lang="it-IT" sz="15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r>
                        <a:rPr lang="it-IT" sz="140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€ </a:t>
                      </a:r>
                      <a:r>
                        <a:rPr lang="it-IT" sz="140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8,763,000</a:t>
                      </a:r>
                      <a:endParaRPr lang="it-IT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Rettangolo 7"/>
          <p:cNvSpPr/>
          <p:nvPr/>
        </p:nvSpPr>
        <p:spPr>
          <a:xfrm>
            <a:off x="691457" y="5373216"/>
            <a:ext cx="33044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* 3 equity e </a:t>
            </a:r>
            <a:r>
              <a:rPr lang="it-IT" sz="1400" dirty="0" smtClean="0"/>
              <a:t>1 quasi </a:t>
            </a:r>
            <a:r>
              <a:rPr lang="it-IT" sz="1400" dirty="0" err="1" smtClean="0"/>
              <a:t>equity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2835260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3"/>
          <p:cNvSpPr>
            <a:spLocks noChangeShapeType="1"/>
          </p:cNvSpPr>
          <p:nvPr/>
        </p:nvSpPr>
        <p:spPr bwMode="auto">
          <a:xfrm>
            <a:off x="1042988" y="333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099" name="Line 4"/>
          <p:cNvSpPr>
            <a:spLocks noChangeShapeType="1"/>
          </p:cNvSpPr>
          <p:nvPr/>
        </p:nvSpPr>
        <p:spPr bwMode="auto">
          <a:xfrm>
            <a:off x="539750" y="692150"/>
            <a:ext cx="8135938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Line 23"/>
          <p:cNvSpPr>
            <a:spLocks noChangeShapeType="1"/>
          </p:cNvSpPr>
          <p:nvPr/>
        </p:nvSpPr>
        <p:spPr bwMode="auto">
          <a:xfrm>
            <a:off x="468313" y="6021388"/>
            <a:ext cx="8135937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11560" y="1131888"/>
            <a:ext cx="82073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THE END OF DISINVESTMENT PERIOD</a:t>
            </a:r>
            <a:r>
              <a:rPr 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lang="en-US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611374" y="3933056"/>
            <a:ext cx="79926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it-IT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financial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resources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obtained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by «exit» </a:t>
            </a:r>
            <a:r>
              <a:rPr lang="it-IT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were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used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set up a new </a:t>
            </a:r>
            <a:r>
              <a:rPr lang="it-IT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capital fund: </a:t>
            </a:r>
            <a:endParaRPr lang="it-IT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56536" y="1916832"/>
            <a:ext cx="8207375" cy="1646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write </a:t>
            </a:r>
            <a:r>
              <a:rPr lang="en-US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off, 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forced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execution of the outstanding debt; </a:t>
            </a:r>
          </a:p>
          <a:p>
            <a:pPr marL="285750" indent="-285750" eaLnBrk="1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17 exit (with a capital gain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350657" y="5115778"/>
            <a:ext cx="6733418" cy="491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it-IT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THE </a:t>
            </a:r>
            <a:r>
              <a:rPr lang="it-IT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REGIONAL VENTURE CAPITAL FUND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468313" y="333375"/>
            <a:ext cx="82073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Sviluppo </a:t>
            </a:r>
            <a:r>
              <a:rPr lang="it-IT" altLang="it-IT" sz="1400" b="1" dirty="0" err="1" smtClean="0">
                <a:solidFill>
                  <a:srgbClr val="6699FF"/>
                </a:solidFill>
                <a:latin typeface="Verdana" pitchFamily="34" charset="0"/>
              </a:rPr>
              <a:t>Basilicata’s</a:t>
            </a: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r>
              <a:rPr lang="it-IT" altLang="it-IT" sz="1400" b="1" dirty="0" err="1" smtClean="0">
                <a:solidFill>
                  <a:srgbClr val="6699FF"/>
                </a:solidFill>
                <a:latin typeface="Verdana" pitchFamily="34" charset="0"/>
              </a:rPr>
              <a:t>experiences</a:t>
            </a: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  in </a:t>
            </a:r>
            <a:r>
              <a:rPr lang="it-IT" altLang="it-IT" sz="1400" b="1" dirty="0" err="1" smtClean="0">
                <a:solidFill>
                  <a:srgbClr val="6699FF"/>
                </a:solidFill>
                <a:latin typeface="Verdana" pitchFamily="34" charset="0"/>
              </a:rPr>
              <a:t>Risk</a:t>
            </a: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 Capital Fund</a:t>
            </a:r>
            <a:endParaRPr lang="it-IT" altLang="it-IT" sz="1400" b="1" dirty="0">
              <a:solidFill>
                <a:srgbClr val="6699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9861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3"/>
          <p:cNvSpPr>
            <a:spLocks noChangeShapeType="1"/>
          </p:cNvSpPr>
          <p:nvPr/>
        </p:nvSpPr>
        <p:spPr bwMode="auto">
          <a:xfrm>
            <a:off x="1042988" y="333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7" name="Line 4"/>
          <p:cNvSpPr>
            <a:spLocks noChangeShapeType="1"/>
          </p:cNvSpPr>
          <p:nvPr/>
        </p:nvSpPr>
        <p:spPr bwMode="auto">
          <a:xfrm>
            <a:off x="539750" y="692150"/>
            <a:ext cx="8135938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8" name="Text Box 17"/>
          <p:cNvSpPr txBox="1">
            <a:spLocks noChangeArrowheads="1"/>
          </p:cNvSpPr>
          <p:nvPr/>
        </p:nvSpPr>
        <p:spPr bwMode="auto">
          <a:xfrm>
            <a:off x="468313" y="333375"/>
            <a:ext cx="82073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400" b="1">
                <a:solidFill>
                  <a:srgbClr val="6699FF"/>
                </a:solidFill>
                <a:latin typeface="Verdana" pitchFamily="34" charset="0"/>
              </a:rPr>
              <a:t>Regional Venture Capital Fund Basilicata: general information</a:t>
            </a:r>
          </a:p>
        </p:txBody>
      </p:sp>
      <p:sp>
        <p:nvSpPr>
          <p:cNvPr id="6149" name="Line 23"/>
          <p:cNvSpPr>
            <a:spLocks noChangeShapeType="1"/>
          </p:cNvSpPr>
          <p:nvPr/>
        </p:nvSpPr>
        <p:spPr bwMode="auto">
          <a:xfrm>
            <a:off x="468313" y="6021388"/>
            <a:ext cx="8135937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50" name="Text Box 22"/>
          <p:cNvSpPr txBox="1">
            <a:spLocks noChangeArrowheads="1"/>
          </p:cNvSpPr>
          <p:nvPr/>
        </p:nvSpPr>
        <p:spPr bwMode="auto">
          <a:xfrm>
            <a:off x="323850" y="2060848"/>
            <a:ext cx="8496300" cy="3305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ü"/>
            </a:pP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scheme notified to the European Commission</a:t>
            </a: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ü"/>
            </a:pP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the Fund plafond is </a:t>
            </a:r>
            <a:r>
              <a:rPr lang="en-US" altLang="it-IT" sz="2000"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altLang="it-IT" sz="2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8,000,000</a:t>
            </a:r>
            <a:endParaRPr lang="en-US" altLang="it-IT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2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ü"/>
            </a:pP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resources used come from the reuse of previous interventions at the same </a:t>
            </a:r>
            <a:r>
              <a:rPr lang="en-US" alt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time </a:t>
            </a:r>
            <a:r>
              <a:rPr lang="en-US" altLang="it-IT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(revolving fund)</a:t>
            </a:r>
            <a:r>
              <a:rPr lang="en-US" alt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ü"/>
            </a:pPr>
            <a:r>
              <a:rPr lang="it-IT" alt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Sviluppo </a:t>
            </a:r>
            <a:r>
              <a:rPr lang="it-IT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Basilicata S.p.A. </a:t>
            </a:r>
            <a:r>
              <a:rPr lang="it-IT" altLang="it-IT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altLang="it-IT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subject</a:t>
            </a:r>
            <a:r>
              <a:rPr lang="it-IT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altLang="it-IT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appointed</a:t>
            </a:r>
            <a:r>
              <a:rPr lang="it-IT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to </a:t>
            </a:r>
            <a:r>
              <a:rPr lang="it-IT" altLang="it-IT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manage</a:t>
            </a:r>
            <a:r>
              <a:rPr lang="it-IT" alt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Fund</a:t>
            </a:r>
            <a:endParaRPr lang="it-IT" altLang="it-IT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104" name="Text Box 17"/>
          <p:cNvSpPr txBox="1">
            <a:spLocks noChangeArrowheads="1"/>
          </p:cNvSpPr>
          <p:nvPr/>
        </p:nvSpPr>
        <p:spPr bwMode="auto">
          <a:xfrm>
            <a:off x="392113" y="1196975"/>
            <a:ext cx="82073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it-IT" altLang="it-IT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REGIONAL VENTURE CAPITAL FUND BASILICATA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3"/>
          <p:cNvSpPr>
            <a:spLocks noChangeShapeType="1"/>
          </p:cNvSpPr>
          <p:nvPr/>
        </p:nvSpPr>
        <p:spPr bwMode="auto">
          <a:xfrm>
            <a:off x="1042988" y="333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171" name="Line 4"/>
          <p:cNvSpPr>
            <a:spLocks noChangeShapeType="1"/>
          </p:cNvSpPr>
          <p:nvPr/>
        </p:nvSpPr>
        <p:spPr bwMode="auto">
          <a:xfrm>
            <a:off x="539750" y="692150"/>
            <a:ext cx="8135938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172" name="Text Box 16"/>
          <p:cNvSpPr txBox="1">
            <a:spLocks noChangeArrowheads="1"/>
          </p:cNvSpPr>
          <p:nvPr/>
        </p:nvSpPr>
        <p:spPr bwMode="auto">
          <a:xfrm>
            <a:off x="468313" y="115888"/>
            <a:ext cx="5040312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endParaRPr lang="it-IT" altLang="it-IT" sz="1400">
              <a:solidFill>
                <a:srgbClr val="4D4D4D"/>
              </a:solidFill>
              <a:latin typeface="Verdana" pitchFamily="34" charset="0"/>
            </a:endParaRPr>
          </a:p>
        </p:txBody>
      </p:sp>
      <p:sp>
        <p:nvSpPr>
          <p:cNvPr id="7173" name="Line 23"/>
          <p:cNvSpPr>
            <a:spLocks noChangeShapeType="1"/>
          </p:cNvSpPr>
          <p:nvPr/>
        </p:nvSpPr>
        <p:spPr bwMode="auto">
          <a:xfrm>
            <a:off x="468313" y="6021388"/>
            <a:ext cx="8135937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174" name="Text Box 22"/>
          <p:cNvSpPr txBox="1">
            <a:spLocks noChangeArrowheads="1"/>
          </p:cNvSpPr>
          <p:nvPr/>
        </p:nvSpPr>
        <p:spPr bwMode="auto">
          <a:xfrm>
            <a:off x="488950" y="1484313"/>
            <a:ext cx="8135938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The purpose of the Venture Capital Fund is to encourage the creation and development of SMEs located or planning to locate in Basilicata (headquarters).</a:t>
            </a:r>
            <a:endParaRPr lang="it-IT" altLang="it-IT" sz="20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75" name="Text Box 22"/>
          <p:cNvSpPr txBox="1">
            <a:spLocks noChangeArrowheads="1"/>
          </p:cNvSpPr>
          <p:nvPr/>
        </p:nvSpPr>
        <p:spPr bwMode="auto">
          <a:xfrm>
            <a:off x="479425" y="3444875"/>
            <a:ext cx="8135938" cy="215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it-IT" altLang="it-IT" sz="2400" b="1" dirty="0" err="1">
                <a:latin typeface="Verdana" pitchFamily="34" charset="0"/>
              </a:rPr>
              <a:t>SMEs</a:t>
            </a:r>
            <a:r>
              <a:rPr lang="it-IT" altLang="it-IT" sz="2000" b="1" dirty="0">
                <a:solidFill>
                  <a:srgbClr val="0099FF"/>
                </a:solidFill>
                <a:latin typeface="Verdana" pitchFamily="34" charset="0"/>
              </a:rPr>
              <a:t> </a:t>
            </a: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with innovative business ideas and/or growth programs</a:t>
            </a:r>
            <a:endParaRPr lang="it-IT" altLang="it-IT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in compliance with existing regulations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not listed on regulated markets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altLang="it-IT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operating in the sectors admitted by regulation</a:t>
            </a:r>
            <a:endParaRPr lang="it-IT" altLang="it-IT" sz="2000" dirty="0"/>
          </a:p>
        </p:txBody>
      </p:sp>
      <p:sp>
        <p:nvSpPr>
          <p:cNvPr id="5130" name="Text Box 22"/>
          <p:cNvSpPr txBox="1">
            <a:spLocks noChangeArrowheads="1"/>
          </p:cNvSpPr>
          <p:nvPr/>
        </p:nvSpPr>
        <p:spPr bwMode="auto">
          <a:xfrm>
            <a:off x="468313" y="1084263"/>
            <a:ext cx="81359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it-IT" altLang="it-IT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PURPOSE</a:t>
            </a:r>
            <a:endParaRPr lang="it-IT" altLang="it-IT" sz="20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5131" name="Text Box 22"/>
          <p:cNvSpPr txBox="1">
            <a:spLocks noChangeArrowheads="1"/>
          </p:cNvSpPr>
          <p:nvPr/>
        </p:nvSpPr>
        <p:spPr bwMode="auto">
          <a:xfrm>
            <a:off x="479425" y="2884934"/>
            <a:ext cx="81248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it-IT" altLang="it-IT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RECIPIENTS</a:t>
            </a:r>
          </a:p>
        </p:txBody>
      </p:sp>
      <p:sp>
        <p:nvSpPr>
          <p:cNvPr id="7178" name="Text Box 17"/>
          <p:cNvSpPr txBox="1">
            <a:spLocks noChangeArrowheads="1"/>
          </p:cNvSpPr>
          <p:nvPr/>
        </p:nvSpPr>
        <p:spPr bwMode="auto">
          <a:xfrm>
            <a:off x="468313" y="333375"/>
            <a:ext cx="82073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400" b="1" dirty="0" err="1">
                <a:solidFill>
                  <a:srgbClr val="6699FF"/>
                </a:solidFill>
                <a:latin typeface="Verdana" pitchFamily="34" charset="0"/>
              </a:rPr>
              <a:t>Regional</a:t>
            </a:r>
            <a:r>
              <a:rPr lang="it-IT" altLang="it-IT" sz="1400" b="1" dirty="0">
                <a:solidFill>
                  <a:srgbClr val="6699FF"/>
                </a:solidFill>
                <a:latin typeface="Verdana" pitchFamily="34" charset="0"/>
              </a:rPr>
              <a:t> Venture Capital Fund Basilicata: </a:t>
            </a:r>
            <a:r>
              <a:rPr lang="it-IT" altLang="it-IT" sz="1400" b="1" dirty="0" err="1">
                <a:solidFill>
                  <a:srgbClr val="6699FF"/>
                </a:solidFill>
                <a:latin typeface="Verdana" pitchFamily="34" charset="0"/>
              </a:rPr>
              <a:t>purposes</a:t>
            </a:r>
            <a:r>
              <a:rPr lang="it-IT" altLang="it-IT" sz="1400" b="1" dirty="0">
                <a:solidFill>
                  <a:srgbClr val="6699FF"/>
                </a:solidFill>
                <a:latin typeface="Verdana" pitchFamily="34" charset="0"/>
              </a:rPr>
              <a:t> and </a:t>
            </a:r>
            <a:r>
              <a:rPr lang="it-IT" altLang="it-IT" sz="1400" b="1" dirty="0" err="1">
                <a:solidFill>
                  <a:srgbClr val="6699FF"/>
                </a:solidFill>
                <a:latin typeface="Verdana" pitchFamily="34" charset="0"/>
              </a:rPr>
              <a:t>recipients</a:t>
            </a:r>
            <a:endParaRPr lang="it-IT" altLang="it-IT" sz="1400" b="1" dirty="0">
              <a:solidFill>
                <a:srgbClr val="6699FF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3"/>
          <p:cNvSpPr>
            <a:spLocks noChangeShapeType="1"/>
          </p:cNvSpPr>
          <p:nvPr/>
        </p:nvSpPr>
        <p:spPr bwMode="auto">
          <a:xfrm>
            <a:off x="1042988" y="333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099" name="Line 4"/>
          <p:cNvSpPr>
            <a:spLocks noChangeShapeType="1"/>
          </p:cNvSpPr>
          <p:nvPr/>
        </p:nvSpPr>
        <p:spPr bwMode="auto">
          <a:xfrm>
            <a:off x="539750" y="692150"/>
            <a:ext cx="8135938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Line 23"/>
          <p:cNvSpPr>
            <a:spLocks noChangeShapeType="1"/>
          </p:cNvSpPr>
          <p:nvPr/>
        </p:nvSpPr>
        <p:spPr bwMode="auto">
          <a:xfrm>
            <a:off x="468313" y="6021388"/>
            <a:ext cx="8135937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504031" y="1484784"/>
            <a:ext cx="820737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Venture Capital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measure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takes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participation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into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SMEs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algn="just"/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just"/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Sviluppo Basilicata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injects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capital in 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exchange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shares in </a:t>
            </a:r>
            <a:r>
              <a:rPr lang="it-IT"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it-IT" sz="20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business,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according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the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Pre-money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evaluation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algn="just"/>
            <a:endParaRPr lang="it-IT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Equity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participation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</p:txBody>
      </p:sp>
      <p:sp>
        <p:nvSpPr>
          <p:cNvPr id="7" name="Rettangolo 6"/>
          <p:cNvSpPr/>
          <p:nvPr/>
        </p:nvSpPr>
        <p:spPr>
          <a:xfrm>
            <a:off x="926619" y="3897730"/>
            <a:ext cx="73897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minority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holding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(maximum of 49% of the share capital of </a:t>
            </a:r>
            <a:r>
              <a:rPr lang="en-US" sz="20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company);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temporary</a:t>
            </a:r>
            <a:r>
              <a:rPr lang="it-IT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maximum 7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years</a:t>
            </a:r>
            <a:r>
              <a:rPr lang="it-IT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it-IT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468313" y="312713"/>
            <a:ext cx="82073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400" b="1" dirty="0" err="1">
                <a:solidFill>
                  <a:srgbClr val="6699FF"/>
                </a:solidFill>
                <a:latin typeface="Verdana" pitchFamily="34" charset="0"/>
              </a:rPr>
              <a:t>Regional</a:t>
            </a:r>
            <a:r>
              <a:rPr lang="it-IT" altLang="it-IT" sz="1400" b="1" dirty="0">
                <a:solidFill>
                  <a:srgbClr val="6699FF"/>
                </a:solidFill>
                <a:latin typeface="Verdana" pitchFamily="34" charset="0"/>
              </a:rPr>
              <a:t> Venture Capital Fund </a:t>
            </a: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Basilicata </a:t>
            </a:r>
            <a:r>
              <a:rPr lang="it-IT" altLang="it-IT" sz="1400" b="1" dirty="0" err="1" smtClean="0">
                <a:solidFill>
                  <a:srgbClr val="6699FF"/>
                </a:solidFill>
                <a:latin typeface="Verdana" pitchFamily="34" charset="0"/>
              </a:rPr>
              <a:t>investment</a:t>
            </a: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endParaRPr lang="it-IT" altLang="it-IT" sz="1400" b="1" dirty="0">
              <a:solidFill>
                <a:srgbClr val="6699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6421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3"/>
          <p:cNvSpPr>
            <a:spLocks noChangeShapeType="1"/>
          </p:cNvSpPr>
          <p:nvPr/>
        </p:nvSpPr>
        <p:spPr bwMode="auto">
          <a:xfrm>
            <a:off x="1042988" y="333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099" name="Line 4"/>
          <p:cNvSpPr>
            <a:spLocks noChangeShapeType="1"/>
          </p:cNvSpPr>
          <p:nvPr/>
        </p:nvSpPr>
        <p:spPr bwMode="auto">
          <a:xfrm>
            <a:off x="539750" y="692150"/>
            <a:ext cx="8135938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Line 23"/>
          <p:cNvSpPr>
            <a:spLocks noChangeShapeType="1"/>
          </p:cNvSpPr>
          <p:nvPr/>
        </p:nvSpPr>
        <p:spPr bwMode="auto">
          <a:xfrm>
            <a:off x="468313" y="6021388"/>
            <a:ext cx="8135937" cy="0"/>
          </a:xfrm>
          <a:prstGeom prst="line">
            <a:avLst/>
          </a:prstGeom>
          <a:noFill/>
          <a:ln w="38100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468312" y="980728"/>
            <a:ext cx="8207375" cy="4165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it-IT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Fund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may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invest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above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</a:t>
            </a:r>
            <a:r>
              <a:rPr lang="it-IT"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innovative </a:t>
            </a:r>
            <a:r>
              <a:rPr lang="it-IT" sz="20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enterprise,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</a:t>
            </a:r>
            <a:r>
              <a:rPr lang="it-IT"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innovative </a:t>
            </a:r>
            <a:r>
              <a:rPr lang="it-IT" sz="20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sector,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characterized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by high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level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but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potentially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economically</a:t>
            </a:r>
            <a:r>
              <a:rPr lang="it-IT"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viable,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enterprise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</a:t>
            </a:r>
            <a:r>
              <a:rPr lang="it-IT" sz="22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Early</a:t>
            </a:r>
            <a:r>
              <a:rPr lang="it-IT" sz="2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Stage</a:t>
            </a: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 </a:t>
            </a:r>
            <a:r>
              <a:rPr lang="it-IT" sz="2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Expansion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phase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it-IT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These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are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enterprises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which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institutional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investors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banks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private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investors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would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invest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with </a:t>
            </a:r>
            <a:r>
              <a:rPr lang="it-IT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difficulty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it-IT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</a:t>
            </a:r>
            <a:r>
              <a:rPr lang="it-IT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financial</a:t>
            </a:r>
            <a:r>
              <a:rPr lang="it-IT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instrument</a:t>
            </a:r>
            <a:r>
              <a:rPr lang="it-IT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could</a:t>
            </a:r>
            <a:r>
              <a:rPr lang="it-IT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be </a:t>
            </a:r>
            <a:r>
              <a:rPr lang="it-IT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very</a:t>
            </a:r>
            <a:r>
              <a:rPr lang="it-IT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suitable</a:t>
            </a:r>
            <a:r>
              <a:rPr lang="it-IT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  <a:r>
              <a:rPr lang="it-IT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SMEs</a:t>
            </a:r>
            <a:r>
              <a:rPr lang="it-IT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operanting</a:t>
            </a:r>
            <a:r>
              <a:rPr lang="it-IT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CCI </a:t>
            </a:r>
            <a:r>
              <a:rPr lang="it-IT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sector</a:t>
            </a:r>
            <a:r>
              <a:rPr lang="it-IT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468313" y="333375"/>
            <a:ext cx="82073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400" b="1" dirty="0" err="1">
                <a:solidFill>
                  <a:srgbClr val="6699FF"/>
                </a:solidFill>
                <a:latin typeface="Verdana" pitchFamily="34" charset="0"/>
              </a:rPr>
              <a:t>Regional</a:t>
            </a:r>
            <a:r>
              <a:rPr lang="it-IT" altLang="it-IT" sz="1400" b="1" dirty="0">
                <a:solidFill>
                  <a:srgbClr val="6699FF"/>
                </a:solidFill>
                <a:latin typeface="Verdana" pitchFamily="34" charset="0"/>
              </a:rPr>
              <a:t> Venture Capital Fund </a:t>
            </a: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Basilicata </a:t>
            </a:r>
            <a:r>
              <a:rPr lang="it-IT" altLang="it-IT" sz="1400" b="1" dirty="0" err="1" smtClean="0">
                <a:solidFill>
                  <a:srgbClr val="6699FF"/>
                </a:solidFill>
                <a:latin typeface="Verdana" pitchFamily="34" charset="0"/>
              </a:rPr>
              <a:t>investment</a:t>
            </a:r>
            <a:r>
              <a:rPr lang="it-IT" altLang="it-IT" sz="1400" b="1" dirty="0" smtClean="0">
                <a:solidFill>
                  <a:srgbClr val="6699FF"/>
                </a:solidFill>
                <a:latin typeface="Verdana" pitchFamily="34" charset="0"/>
              </a:rPr>
              <a:t> </a:t>
            </a:r>
            <a:endParaRPr lang="it-IT" altLang="it-IT" sz="1400" b="1" dirty="0">
              <a:solidFill>
                <a:srgbClr val="6699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9794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3194</TotalTime>
  <Words>961</Words>
  <Application>Microsoft Office PowerPoint</Application>
  <PresentationFormat>Presentazione su schermo (4:3)</PresentationFormat>
  <Paragraphs>162</Paragraphs>
  <Slides>18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Sviluppo Basilicata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Sviluppo Basilicata</dc:title>
  <dc:subject>Presentazione</dc:subject>
  <dc:creator>averrastro</dc:creator>
  <cp:lastModifiedBy>UTENTE</cp:lastModifiedBy>
  <cp:revision>177</cp:revision>
  <cp:lastPrinted>2017-10-02T06:40:10Z</cp:lastPrinted>
  <dcterms:created xsi:type="dcterms:W3CDTF">2010-07-09T06:58:23Z</dcterms:created>
  <dcterms:modified xsi:type="dcterms:W3CDTF">2017-10-03T15:28:02Z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ore">
    <vt:bool>true</vt:bool>
  </property>
  <property fmtid="{D5CDD505-2E9C-101B-9397-08002B2CF9AE}" pid="3" name="Argomento">
    <vt:bool>true</vt:bool>
  </property>
</Properties>
</file>