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5" r:id="rId3"/>
    <p:sldId id="299" r:id="rId4"/>
    <p:sldId id="298" r:id="rId5"/>
    <p:sldId id="300" r:id="rId6"/>
    <p:sldId id="276" r:id="rId7"/>
    <p:sldId id="263" r:id="rId8"/>
    <p:sldId id="302" r:id="rId9"/>
    <p:sldId id="309" r:id="rId10"/>
    <p:sldId id="267" r:id="rId11"/>
    <p:sldId id="282" r:id="rId12"/>
    <p:sldId id="287" r:id="rId13"/>
    <p:sldId id="269" r:id="rId14"/>
    <p:sldId id="304" r:id="rId15"/>
    <p:sldId id="305" r:id="rId16"/>
    <p:sldId id="307" r:id="rId17"/>
    <p:sldId id="308" r:id="rId18"/>
    <p:sldId id="270" r:id="rId19"/>
  </p:sldIdLst>
  <p:sldSz cx="9144000" cy="6858000" type="screen4x3"/>
  <p:notesSz cx="6662738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0000"/>
    <a:srgbClr val="3333FF"/>
    <a:srgbClr val="99FF33"/>
    <a:srgbClr val="0099FF"/>
    <a:srgbClr val="6699FF"/>
    <a:srgbClr val="FD5D51"/>
    <a:srgbClr val="F3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4660"/>
  </p:normalViewPr>
  <p:slideViewPr>
    <p:cSldViewPr>
      <p:cViewPr>
        <p:scale>
          <a:sx n="66" d="100"/>
          <a:sy n="66" d="100"/>
        </p:scale>
        <p:origin x="-19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CEEF26A-7711-41B9-8136-97FFBB0D22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2646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8CB8A-4701-4B9D-BAA2-6E327BB85D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1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188FEE8-9C38-414F-9EB8-D35BABE15667}" type="slidenum">
              <a:rPr lang="it-IT" altLang="it-IT" smtClean="0"/>
              <a:pPr/>
              <a:t>1</a:t>
            </a:fld>
            <a:endParaRPr lang="it-IT" alt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7F2528-1ADC-4F6A-83BD-917885B26BBB}" type="slidenum">
              <a:rPr lang="it-IT" altLang="it-IT" smtClean="0"/>
              <a:pPr/>
              <a:t>10</a:t>
            </a:fld>
            <a:endParaRPr lang="it-IT" altLang="it-IT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38A4D21-61DD-4890-B591-D17204630C43}" type="slidenum">
              <a:rPr lang="it-IT" altLang="it-IT" smtClean="0"/>
              <a:pPr/>
              <a:t>11</a:t>
            </a:fld>
            <a:endParaRPr lang="it-IT" alt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78CDA64-DA4F-44A0-A94D-E8F6949E8B81}" type="slidenum">
              <a:rPr lang="it-IT" altLang="it-IT" smtClean="0"/>
              <a:pPr/>
              <a:t>12</a:t>
            </a:fld>
            <a:endParaRPr lang="it-IT" altLang="it-IT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E81E8EE-8A44-4C67-BE17-607680A083B2}" type="slidenum">
              <a:rPr lang="it-IT" altLang="it-IT" smtClean="0"/>
              <a:pPr/>
              <a:t>13</a:t>
            </a:fld>
            <a:endParaRPr lang="it-IT" alt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55A7CF-6567-4F46-8F50-02547EC6C433}" type="slidenum">
              <a:rPr lang="it-IT" altLang="it-IT" smtClean="0"/>
              <a:pPr/>
              <a:t>14</a:t>
            </a:fld>
            <a:endParaRPr lang="it-IT" altLang="it-IT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6A6BDB5-A48E-4EC8-BC07-B5C84FC86353}" type="slidenum">
              <a:rPr lang="it-IT" altLang="it-IT" smtClean="0"/>
              <a:pPr/>
              <a:t>15</a:t>
            </a:fld>
            <a:endParaRPr lang="it-IT" altLang="it-IT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6EE6073-7600-44A1-AA70-BBF80461A219}" type="slidenum">
              <a:rPr lang="it-IT" altLang="it-IT" smtClean="0"/>
              <a:pPr/>
              <a:t>16</a:t>
            </a:fld>
            <a:endParaRPr lang="it-IT" altLang="it-I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6E4A378-F170-4FB8-BADC-7ADC8E46D17F}" type="slidenum">
              <a:rPr lang="it-IT" altLang="it-IT" smtClean="0"/>
              <a:pPr/>
              <a:t>17</a:t>
            </a:fld>
            <a:endParaRPr lang="it-IT" altLang="it-IT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0418710-8C79-4EA2-94A1-8554407805E3}" type="slidenum">
              <a:rPr lang="it-IT" altLang="it-IT" smtClean="0"/>
              <a:pPr/>
              <a:t>18</a:t>
            </a:fld>
            <a:endParaRPr lang="it-IT" alt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2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3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023AEEB-82C4-433B-83A8-C680A52DF0C0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9B864DD-95D1-4B55-B9A0-66F86BC73230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8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158F57-BF0A-4D5D-90B1-149A6D0F1ACF}" type="slidenum">
              <a:rPr lang="it-IT" altLang="it-IT" smtClean="0"/>
              <a:pPr/>
              <a:t>9</a:t>
            </a:fld>
            <a:endParaRPr lang="it-IT" alt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2150"/>
            <a:ext cx="482917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134100"/>
            <a:ext cx="2247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6262688"/>
            <a:ext cx="2057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7F6C-24BD-4FC6-BC01-49A9FFA8CFE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475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3C92-A2CA-4D44-9894-44A7A0CB5E5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730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9DD1-C450-4386-AEF2-DA9D12376C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9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B0123-1F53-4A60-9CD8-571BED1B59E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017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2F9E-DD9A-4A82-A2D8-370461446C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273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0E23-1725-4183-871C-13EDFD6C8A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48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0AAC8-D142-4BD4-B598-FB429417C7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64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00085-C2F0-4C57-A8B4-595DEC0067D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725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465F-BA69-47E0-AFA3-1864BF7615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17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6E81-C66C-499E-904A-FAFC4E905BA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859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0D012-D3AE-4910-9ACC-CF08BFDAF6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508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8EFD9DF1-7662-42C2-B075-C2EBB06A19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://www.cervellotik.com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hyperlink" Target="http://www.slowfunding.it/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8"/>
          <p:cNvSpPr txBox="1">
            <a:spLocks noChangeArrowheads="1"/>
          </p:cNvSpPr>
          <p:nvPr/>
        </p:nvSpPr>
        <p:spPr bwMode="auto">
          <a:xfrm>
            <a:off x="5219700" y="5140325"/>
            <a:ext cx="32407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i="1" dirty="0" smtClean="0">
                <a:latin typeface="Verdana" pitchFamily="34" charset="0"/>
              </a:rPr>
              <a:t>Speaker:  Vito Pinto </a:t>
            </a:r>
            <a:endParaRPr lang="it-IT" altLang="it-IT" sz="1400" b="1" i="1" dirty="0">
              <a:latin typeface="Verdana" pitchFamily="34" charset="0"/>
            </a:endParaRPr>
          </a:p>
        </p:txBody>
      </p:sp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250825" y="4005263"/>
            <a:ext cx="67865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dirty="0" err="1" smtClean="0">
                <a:latin typeface="Verdana" pitchFamily="34" charset="0"/>
              </a:rPr>
              <a:t>Ljubljana</a:t>
            </a:r>
            <a:r>
              <a:rPr lang="it-IT" altLang="it-IT" sz="1400" dirty="0" smtClean="0">
                <a:latin typeface="Verdana" pitchFamily="34" charset="0"/>
              </a:rPr>
              <a:t>, </a:t>
            </a:r>
            <a:r>
              <a:rPr lang="it-IT" sz="1400" dirty="0"/>
              <a:t>4</a:t>
            </a:r>
            <a:r>
              <a:rPr lang="it-IT" sz="1400" baseline="30000" dirty="0"/>
              <a:t>th</a:t>
            </a:r>
            <a:r>
              <a:rPr lang="it-IT" sz="1400" dirty="0"/>
              <a:t> </a:t>
            </a:r>
            <a:r>
              <a:rPr lang="it-IT" sz="1400" dirty="0" err="1"/>
              <a:t>October</a:t>
            </a:r>
            <a:r>
              <a:rPr lang="it-IT" sz="1400" dirty="0"/>
              <a:t> 2017</a:t>
            </a:r>
            <a:endParaRPr lang="it-IT" altLang="it-IT" sz="1400" dirty="0">
              <a:latin typeface="Verdana" pitchFamily="34" charset="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2525713" y="1196975"/>
            <a:ext cx="6299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b="1" dirty="0" smtClean="0">
                <a:latin typeface="Verdana" pitchFamily="34" charset="0"/>
              </a:rPr>
              <a:t>RISK CAPITAL </a:t>
            </a:r>
            <a:r>
              <a:rPr lang="it-IT" altLang="it-IT" b="1" dirty="0" smtClean="0">
                <a:latin typeface="Verdana" pitchFamily="34" charset="0"/>
              </a:rPr>
              <a:t>AND</a:t>
            </a:r>
            <a:r>
              <a:rPr lang="it-IT" altLang="it-IT" b="1" dirty="0" smtClean="0">
                <a:latin typeface="Verdana" pitchFamily="34" charset="0"/>
              </a:rPr>
              <a:t> </a:t>
            </a:r>
            <a:r>
              <a:rPr lang="it-IT" altLang="it-IT" b="1" dirty="0" smtClean="0">
                <a:latin typeface="Verdana" pitchFamily="34" charset="0"/>
              </a:rPr>
              <a:t>VENTURE CAPITAL </a:t>
            </a:r>
            <a:r>
              <a:rPr lang="it-IT" altLang="it-IT" b="1" dirty="0">
                <a:latin typeface="Verdana" pitchFamily="34" charset="0"/>
              </a:rPr>
              <a:t>FUND </a:t>
            </a:r>
            <a:r>
              <a:rPr lang="it-IT" altLang="it-IT" b="1" dirty="0" smtClean="0">
                <a:latin typeface="Verdana" pitchFamily="34" charset="0"/>
              </a:rPr>
              <a:t>IN BASILICATA REGION</a:t>
            </a:r>
            <a:endParaRPr lang="it-IT" altLang="it-IT" sz="1600" b="1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0" name="Text Box 16"/>
          <p:cNvSpPr txBox="1">
            <a:spLocks noChangeArrowheads="1"/>
          </p:cNvSpPr>
          <p:nvPr/>
        </p:nvSpPr>
        <p:spPr bwMode="auto">
          <a:xfrm>
            <a:off x="468313" y="115888"/>
            <a:ext cx="50403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1434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477838" y="2581979"/>
            <a:ext cx="8188325" cy="340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ts val="1800"/>
              </a:spcAft>
              <a:buFontTx/>
              <a:buNone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Assistance from the Fund is limited to </a:t>
            </a:r>
            <a:r>
              <a:rPr lang="en-US" altLang="it-IT" sz="2000" b="1" dirty="0">
                <a:solidFill>
                  <a:srgbClr val="0099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70% of the </a:t>
            </a:r>
            <a:r>
              <a:rPr lang="en-US" altLang="it-IT" sz="2000" b="1" dirty="0" smtClean="0">
                <a:solidFill>
                  <a:srgbClr val="0099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investment. </a:t>
            </a:r>
            <a:endParaRPr lang="en-US" altLang="it-IT" sz="2000" b="1" dirty="0">
              <a:solidFill>
                <a:srgbClr val="0099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spcBef>
                <a:spcPct val="50000"/>
              </a:spcBef>
              <a:spcAft>
                <a:spcPts val="1200"/>
              </a:spcAft>
              <a:buFontTx/>
              <a:buNone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remaining </a:t>
            </a:r>
            <a:r>
              <a:rPr lang="en-US" altLang="it-IT" sz="2000" b="1" dirty="0">
                <a:solidFill>
                  <a:srgbClr val="0099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30%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must be carried by one or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more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co-investors,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of which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at least </a:t>
            </a:r>
            <a:r>
              <a:rPr lang="en-US" altLang="it-IT" sz="2000" b="1" dirty="0">
                <a:solidFill>
                  <a:srgbClr val="0099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15% by co-investors outside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company (</a:t>
            </a:r>
            <a:r>
              <a:rPr lang="en-US" alt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crowfunding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….)</a:t>
            </a:r>
            <a:endParaRPr lang="en-US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maximum </a:t>
            </a:r>
            <a:r>
              <a:rPr lang="en-US" altLang="it-IT" sz="2000" b="1" dirty="0">
                <a:solidFill>
                  <a:srgbClr val="0099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15% from those already members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of the 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SMEs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beneficiaries of the intervention</a:t>
            </a:r>
            <a:endParaRPr lang="it-IT" altLang="it-IT" sz="20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>
                <a:solidFill>
                  <a:srgbClr val="6699FF"/>
                </a:solidFill>
                <a:latin typeface="Verdana" pitchFamily="34" charset="0"/>
              </a:rPr>
              <a:t>Regional Venture Capital Fund Basilicata: co-investors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569913" y="955675"/>
            <a:ext cx="8067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CO-INVESTORS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54831" y="1387929"/>
            <a:ext cx="80978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Fund can 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operate only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cooperation with one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or more </a:t>
            </a:r>
            <a:r>
              <a:rPr lang="en-US" altLang="it-IT" sz="2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private co-investors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other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funds,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business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angels,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private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investors,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members of the same company).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364" name="Text Box 22"/>
          <p:cNvSpPr txBox="1">
            <a:spLocks noChangeArrowheads="1"/>
          </p:cNvSpPr>
          <p:nvPr/>
        </p:nvSpPr>
        <p:spPr bwMode="auto">
          <a:xfrm>
            <a:off x="539750" y="1893888"/>
            <a:ext cx="82454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For the investment in equity there is an asymmetrical distribution of risks and revenues</a:t>
            </a:r>
            <a:r>
              <a:rPr lang="it-IT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it-IT" altLang="it-IT" sz="200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5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Text Box 22"/>
          <p:cNvSpPr txBox="1">
            <a:spLocks noChangeArrowheads="1"/>
          </p:cNvSpPr>
          <p:nvPr/>
        </p:nvSpPr>
        <p:spPr bwMode="auto">
          <a:xfrm>
            <a:off x="539750" y="1062038"/>
            <a:ext cx="8135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CO-INVESTORS BENEFITS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673100" y="2852936"/>
            <a:ext cx="7931150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12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additional premium in case of disinvestment (exit) very profitable</a:t>
            </a:r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mitigating losses in case of disinvestment (exit) negative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8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>
                <a:solidFill>
                  <a:srgbClr val="6699FF"/>
                </a:solidFill>
                <a:latin typeface="Verdana" pitchFamily="34" charset="0"/>
              </a:rPr>
              <a:t>Regional Venture Capital Fund Basilicata: co-investors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6" name="Text Box 16"/>
          <p:cNvSpPr txBox="1">
            <a:spLocks noChangeArrowheads="1"/>
          </p:cNvSpPr>
          <p:nvPr/>
        </p:nvSpPr>
        <p:spPr bwMode="auto">
          <a:xfrm>
            <a:off x="468313" y="115888"/>
            <a:ext cx="50403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16391" name="Text Box 22"/>
          <p:cNvSpPr txBox="1">
            <a:spLocks noChangeArrowheads="1"/>
          </p:cNvSpPr>
          <p:nvPr/>
        </p:nvSpPr>
        <p:spPr bwMode="auto">
          <a:xfrm>
            <a:off x="539750" y="1084263"/>
            <a:ext cx="79232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WAY OUT</a:t>
            </a:r>
          </a:p>
        </p:txBody>
      </p:sp>
      <p:sp>
        <p:nvSpPr>
          <p:cNvPr id="23558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59" name="Text Box 22"/>
          <p:cNvSpPr txBox="1">
            <a:spLocks noChangeArrowheads="1"/>
          </p:cNvSpPr>
          <p:nvPr/>
        </p:nvSpPr>
        <p:spPr bwMode="auto">
          <a:xfrm>
            <a:off x="361950" y="1844675"/>
            <a:ext cx="8278813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9750" indent="-4460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sale of shares to shareholders of the subsidiary company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sale of units / shares to other institutional investors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sale of units / shares to third parties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sale through a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public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offering,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including the listing of the Company on regulated markets (IPO - Initial Public Offering)</a:t>
            </a:r>
            <a:endParaRPr lang="it-IT" altLang="it-IT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560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>
                <a:solidFill>
                  <a:srgbClr val="6699FF"/>
                </a:solidFill>
                <a:latin typeface="Verdana" pitchFamily="34" charset="0"/>
              </a:rPr>
              <a:t> Venture Capital Fund Basilicata: disinvestment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15" name="Text Box 22"/>
          <p:cNvSpPr txBox="1">
            <a:spLocks noChangeArrowheads="1"/>
          </p:cNvSpPr>
          <p:nvPr/>
        </p:nvSpPr>
        <p:spPr bwMode="auto">
          <a:xfrm>
            <a:off x="473075" y="1082675"/>
            <a:ext cx="81359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GOVERNANCE</a:t>
            </a:r>
            <a:endParaRPr lang="it-IT" altLang="it-IT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4582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4583" name="Text Box 22"/>
          <p:cNvSpPr txBox="1">
            <a:spLocks noChangeArrowheads="1"/>
          </p:cNvSpPr>
          <p:nvPr/>
        </p:nvSpPr>
        <p:spPr bwMode="auto">
          <a:xfrm>
            <a:off x="527050" y="1700213"/>
            <a:ext cx="8148638" cy="326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108585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participation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will be governed by special shareholders' agreements and contracts will be signed between </a:t>
            </a:r>
            <a:r>
              <a:rPr lang="en-US" altLang="it-IT" sz="2000" err="1">
                <a:latin typeface="Verdana" pitchFamily="34" charset="0"/>
                <a:ea typeface="Verdana" pitchFamily="34" charset="0"/>
                <a:cs typeface="Verdana" pitchFamily="34" charset="0"/>
              </a:rPr>
              <a:t>Sviluppo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Basilicata,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co-investors and shareholders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SMEs,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which will govern in particular:</a:t>
            </a:r>
          </a:p>
          <a:p>
            <a:pPr lvl="1" algn="just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obligations of investors and shareholders</a:t>
            </a:r>
          </a:p>
          <a:p>
            <a:pPr lvl="1" algn="just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clauses to ensure the divestment in companies</a:t>
            </a:r>
          </a:p>
          <a:p>
            <a:pPr lvl="1" algn="just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rights to appoint members of the Board and the Board of Auditors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468313" y="332656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 dirty="0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Basilicata: </a:t>
            </a: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governance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3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08313"/>
              </p:ext>
            </p:extLst>
          </p:nvPr>
        </p:nvGraphicFramePr>
        <p:xfrm>
          <a:off x="539750" y="1844824"/>
          <a:ext cx="7993063" cy="2970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6"/>
                <a:gridCol w="4536877"/>
              </a:tblGrid>
              <a:tr h="1485371">
                <a:tc>
                  <a:txBody>
                    <a:bodyPr/>
                    <a:lstStyle/>
                    <a:p>
                      <a:r>
                        <a:rPr lang="it-IT" altLang="it-IT" sz="1800" b="1" dirty="0" smtClean="0">
                          <a:solidFill>
                            <a:schemeClr val="accent2"/>
                          </a:solidFill>
                          <a:latin typeface="Verdana" pitchFamily="34" charset="0"/>
                        </a:rPr>
                        <a:t>Applications </a:t>
                      </a:r>
                      <a:r>
                        <a:rPr lang="it-IT" altLang="it-IT" sz="1800" b="1" dirty="0" err="1" smtClean="0">
                          <a:solidFill>
                            <a:schemeClr val="accent2"/>
                          </a:solidFill>
                          <a:latin typeface="Verdana" pitchFamily="34" charset="0"/>
                        </a:rPr>
                        <a:t>submitted</a:t>
                      </a:r>
                      <a:endParaRPr lang="it-IT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91448" marR="91448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altLang="it-IT" sz="18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</a:t>
                      </a:r>
                    </a:p>
                  </a:txBody>
                  <a:tcPr marL="91448" marR="91448" marT="45710" marB="45710" anchor="ctr"/>
                </a:tc>
              </a:tr>
              <a:tr h="1485371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Applications </a:t>
                      </a:r>
                      <a:r>
                        <a:rPr lang="it-IT" sz="1800" b="1" kern="1200" dirty="0" err="1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accepted</a:t>
                      </a:r>
                      <a:r>
                        <a:rPr lang="it-IT" sz="1800" b="1" kern="1200" dirty="0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for </a:t>
                      </a:r>
                      <a:r>
                        <a:rPr lang="it-IT" sz="1800" b="1" kern="1200" dirty="0" err="1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financing</a:t>
                      </a:r>
                      <a:endParaRPr lang="it-IT" sz="1800" b="1" kern="1200" dirty="0">
                        <a:solidFill>
                          <a:schemeClr val="accent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0" marB="4571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1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it-IT" altLang="it-IT" sz="1800" b="1" i="1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48" marR="91448" marT="45710" marB="45710" anchor="ctr"/>
                </a:tc>
              </a:tr>
            </a:tbl>
          </a:graphicData>
        </a:graphic>
      </p:graphicFrame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468313" y="260648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 dirty="0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Basilicata: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Final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outcomes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2987824" y="1157949"/>
            <a:ext cx="3815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 dirty="0" smtClean="0">
                <a:solidFill>
                  <a:schemeClr val="accent2"/>
                </a:solidFill>
                <a:latin typeface="Verdana" pitchFamily="34" charset="0"/>
              </a:rPr>
              <a:t>FINAL OUTCOMES</a:t>
            </a:r>
            <a:endParaRPr lang="it-IT" altLang="it-IT" sz="1800" b="1" dirty="0">
              <a:solidFill>
                <a:schemeClr val="accent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93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979488" y="850237"/>
            <a:ext cx="5895975" cy="5191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it-IT" sz="3200" b="1" dirty="0" smtClean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Investments:</a:t>
            </a:r>
            <a:endParaRPr lang="it-I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2057400" y="1682087"/>
            <a:ext cx="2452688" cy="10810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it-IT" sz="3200" b="1" dirty="0" smtClean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Expansion </a:t>
            </a:r>
          </a:p>
          <a:p>
            <a:pPr algn="l">
              <a:spcBef>
                <a:spcPct val="20000"/>
              </a:spcBef>
              <a:defRPr/>
            </a:pPr>
            <a:r>
              <a:rPr lang="it-IT" sz="3200" b="1" dirty="0" smtClean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Stage</a:t>
            </a:r>
          </a:p>
          <a:p>
            <a:pPr algn="l">
              <a:spcBef>
                <a:spcPct val="20000"/>
              </a:spcBef>
              <a:defRPr/>
            </a:pPr>
            <a:endParaRPr lang="it-I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30" name="Titolo 1"/>
          <p:cNvSpPr txBox="1">
            <a:spLocks/>
          </p:cNvSpPr>
          <p:nvPr/>
        </p:nvSpPr>
        <p:spPr bwMode="auto">
          <a:xfrm>
            <a:off x="539750" y="2843363"/>
            <a:ext cx="7408556" cy="46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it-IT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RESOURCES INVESTED: </a:t>
            </a:r>
            <a:r>
              <a:rPr lang="it-IT" altLang="it-IT" sz="2400" b="1" dirty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€ 4.080.000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2129044" y="3266412"/>
            <a:ext cx="5684837" cy="122396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Fund: 		  </a:t>
            </a:r>
            <a:r>
              <a:rPr lang="it-IT" sz="2400" b="1" dirty="0" smtClean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€ 2.740.000</a:t>
            </a:r>
          </a:p>
          <a:p>
            <a:pPr algn="l">
              <a:spcBef>
                <a:spcPct val="20000"/>
              </a:spcBef>
              <a:defRPr/>
            </a:pP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private </a:t>
            </a:r>
            <a:r>
              <a:rPr lang="it-IT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investor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2400" b="1" dirty="0" smtClean="0">
                <a:solidFill>
                  <a:srgbClr val="1998D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€ 1.340.000 </a:t>
            </a:r>
            <a:endParaRPr lang="it-IT" sz="2000" b="1" dirty="0" smtClean="0">
              <a:solidFill>
                <a:srgbClr val="1998D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68313" y="332656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 dirty="0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Basilicata: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Final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outcomes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33815"/>
              </p:ext>
            </p:extLst>
          </p:nvPr>
        </p:nvGraphicFramePr>
        <p:xfrm>
          <a:off x="755576" y="4635514"/>
          <a:ext cx="8138871" cy="118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882"/>
                <a:gridCol w="5544989"/>
              </a:tblGrid>
              <a:tr h="1152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err="1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Economic</a:t>
                      </a:r>
                      <a:r>
                        <a:rPr lang="it-IT" sz="1800" b="1" kern="1200" dirty="0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kern="1200" dirty="0" err="1" smtClean="0">
                          <a:solidFill>
                            <a:schemeClr val="accent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sector</a:t>
                      </a:r>
                      <a:endParaRPr lang="it-IT" sz="1800" b="1" kern="1200" dirty="0">
                        <a:solidFill>
                          <a:schemeClr val="accent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710" marB="4571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ICT,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F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intech,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e-commerce for </a:t>
                      </a:r>
                      <a:r>
                        <a:rPr lang="it-IT" altLang="it-IT" sz="1800" b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renewable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energy, 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web </a:t>
                      </a:r>
                      <a:r>
                        <a:rPr lang="it-IT" altLang="it-IT" sz="1800" b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platform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 </a:t>
                      </a:r>
                      <a:r>
                        <a:rPr lang="it-IT" altLang="it-IT" sz="1800" b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young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soccer 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player,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for 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educational 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tools, </a:t>
                      </a:r>
                      <a:r>
                        <a:rPr lang="it-IT" altLang="it-IT" sz="1800" b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tourism, mobility,  food,</a:t>
                      </a:r>
                      <a:r>
                        <a:rPr lang="it-IT" altLang="it-IT" sz="1800" b="0" baseline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altLang="it-IT" sz="1800" b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real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estate  </a:t>
                      </a:r>
                      <a:r>
                        <a:rPr lang="it-IT" altLang="it-IT" sz="1800" b="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crowdfunding</a:t>
                      </a:r>
                      <a:r>
                        <a:rPr lang="it-IT" altLang="it-IT" sz="1800" b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10" marB="4571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2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4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7209"/>
              </p:ext>
            </p:extLst>
          </p:nvPr>
        </p:nvGraphicFramePr>
        <p:xfrm>
          <a:off x="1439936" y="836712"/>
          <a:ext cx="6588447" cy="4896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8198"/>
                <a:gridCol w="3660249"/>
              </a:tblGrid>
              <a:tr h="74211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Enterprises </a:t>
                      </a:r>
                      <a:endParaRPr lang="it-IT" sz="1400" b="1" i="0" u="none" strike="noStrike" dirty="0">
                        <a:solidFill>
                          <a:srgbClr val="3333C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Equity</a:t>
                      </a:r>
                      <a:r>
                        <a:rPr lang="it-IT" sz="1400" b="1" u="none" strike="noStrike" baseline="0" dirty="0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u="none" strike="noStrike" baseline="0" dirty="0" err="1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participation</a:t>
                      </a:r>
                      <a:r>
                        <a:rPr lang="it-IT" sz="1400" b="1" u="none" strike="noStrike" baseline="0" dirty="0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</a:t>
                      </a:r>
                      <a:r>
                        <a:rPr lang="it-IT" sz="1400" b="1" u="none" strike="noStrike" dirty="0" smtClean="0">
                          <a:solidFill>
                            <a:srgbClr val="3333C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Sviluppo  Basilicata</a:t>
                      </a:r>
                      <a:endParaRPr lang="it-IT" sz="1400" b="1" i="0" u="none" strike="noStrike" dirty="0">
                        <a:solidFill>
                          <a:srgbClr val="3333C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620" marR="7620" marT="7619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DOMEC S.P.A.       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21.26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CERVELLOTIK S.R.L.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24.84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IGOON S.R.L.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25.11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GIOVANI PROMESSE S.R.L.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26.32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CHEF DOVUNQUE S.R.L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28.00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PICKMEAPP S.R.L.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27.32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SLOWFUNDING S.R.L.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23.92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BIOMASSAPP S.R.L.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20.16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16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SHOP S.R.L.</a:t>
                      </a:r>
                      <a:endParaRPr lang="it-IT" sz="1400" b="1" i="0" u="none" strike="noStrike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27.35</a:t>
                      </a:r>
                      <a:r>
                        <a:rPr lang="it-IT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it-IT" sz="14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396875" y="332656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 dirty="0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Basilicata portfolio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82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468313" y="115888"/>
            <a:ext cx="50403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6150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968375"/>
            <a:ext cx="2266950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203575" y="1447800"/>
            <a:ext cx="2736850" cy="3892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745"/>
              </a:lnSpc>
              <a:spcAft>
                <a:spcPts val="0"/>
              </a:spcAft>
              <a:defRPr/>
            </a:pPr>
            <a:r>
              <a:rPr lang="en-GB" sz="1400" b="1" i="1" u="sng" spc="-5" dirty="0" smtClean="0">
                <a:solidFill>
                  <a:srgbClr val="00B050"/>
                </a:solidFill>
                <a:latin typeface="Verdana"/>
                <a:ea typeface="Times New Roman"/>
                <a:cs typeface="Calibri"/>
              </a:rPr>
              <a:t>www.biomassapp.it</a:t>
            </a:r>
            <a:endParaRPr lang="it-IT" sz="1400" b="1" i="1" u="sng" spc="-5" dirty="0">
              <a:solidFill>
                <a:srgbClr val="00B050"/>
              </a:solidFill>
              <a:latin typeface="Verdana"/>
              <a:ea typeface="Times New Roman"/>
              <a:cs typeface="Calibri"/>
            </a:endParaRPr>
          </a:p>
        </p:txBody>
      </p:sp>
      <p:pic>
        <p:nvPicPr>
          <p:cNvPr id="6153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496" y="2447131"/>
            <a:ext cx="1447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5940425" y="3325415"/>
            <a:ext cx="3090386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400" b="1" i="1" u="sng" dirty="0" smtClean="0">
                <a:ln>
                  <a:solidFill>
                    <a:srgbClr val="00B050"/>
                  </a:solidFill>
                </a:ln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www.chefideakit.com</a:t>
            </a:r>
            <a:endParaRPr lang="it-IT" sz="1600" dirty="0">
              <a:ln>
                <a:solidFill>
                  <a:srgbClr val="00B050"/>
                </a:solidFill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55" name="Immagin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17" y="2344734"/>
            <a:ext cx="1978025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Rettangolo 6"/>
          <p:cNvSpPr>
            <a:spLocks noChangeArrowheads="1"/>
          </p:cNvSpPr>
          <p:nvPr/>
        </p:nvSpPr>
        <p:spPr bwMode="auto">
          <a:xfrm>
            <a:off x="-186258" y="3211509"/>
            <a:ext cx="3529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it-IT" sz="1400" b="1" i="1" dirty="0" smtClean="0">
                <a:solidFill>
                  <a:srgbClr val="32717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www.domecsolutions.com</a:t>
            </a:r>
            <a:r>
              <a:rPr lang="en-GB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57" name="Immagin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978853"/>
            <a:ext cx="18415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8" name="Rettangolo 7"/>
          <p:cNvSpPr>
            <a:spLocks noChangeArrowheads="1"/>
          </p:cNvSpPr>
          <p:nvPr/>
        </p:nvSpPr>
        <p:spPr bwMode="auto">
          <a:xfrm>
            <a:off x="899592" y="1527968"/>
            <a:ext cx="1708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it-IT" altLang="it-IT" sz="1400" b="1" i="1" u="sng" dirty="0" smtClean="0">
                <a:solidFill>
                  <a:srgbClr val="0099FF"/>
                </a:solidFill>
              </a:rPr>
              <a:t>www.igoon.city</a:t>
            </a:r>
            <a:endParaRPr lang="it-IT" altLang="it-IT" b="1" i="1" dirty="0">
              <a:solidFill>
                <a:srgbClr val="0099FF"/>
              </a:solidFill>
            </a:endParaRPr>
          </a:p>
        </p:txBody>
      </p:sp>
      <p:pic>
        <p:nvPicPr>
          <p:cNvPr id="6159" name="officeArt objec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5" t="20407" r="26666" b="15627"/>
          <a:stretch>
            <a:fillRect/>
          </a:stretch>
        </p:blipFill>
        <p:spPr bwMode="auto">
          <a:xfrm>
            <a:off x="4147616" y="4105989"/>
            <a:ext cx="131127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ttangolo 8"/>
          <p:cNvSpPr>
            <a:spLocks noChangeArrowheads="1"/>
          </p:cNvSpPr>
          <p:nvPr/>
        </p:nvSpPr>
        <p:spPr bwMode="auto">
          <a:xfrm>
            <a:off x="3386569" y="5144584"/>
            <a:ext cx="27590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it-IT" sz="1400" b="1" i="1" dirty="0">
                <a:solidFill>
                  <a:srgbClr val="9933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n-GB" altLang="it-IT" sz="1400" b="1" i="1" u="sng" dirty="0">
                <a:solidFill>
                  <a:srgbClr val="68001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www.personalshop.me</a:t>
            </a:r>
            <a:endParaRPr lang="it-IT" altLang="it-IT" sz="1400" b="1" i="1" dirty="0">
              <a:solidFill>
                <a:srgbClr val="68001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61" name="Immagin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344" y="980728"/>
            <a:ext cx="245268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ttangolo 11"/>
          <p:cNvSpPr>
            <a:spLocks noChangeArrowheads="1"/>
          </p:cNvSpPr>
          <p:nvPr/>
        </p:nvSpPr>
        <p:spPr bwMode="auto">
          <a:xfrm>
            <a:off x="6434728" y="1527968"/>
            <a:ext cx="226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GB" altLang="it-IT" dirty="0"/>
              <a:t> </a:t>
            </a:r>
            <a:r>
              <a:rPr lang="en-GB" altLang="it-IT" sz="1400" b="1" i="1" dirty="0">
                <a:solidFill>
                  <a:srgbClr val="00B050"/>
                </a:solidFill>
              </a:rPr>
              <a:t>www.pickmeapp.it</a:t>
            </a:r>
            <a:endParaRPr lang="it-IT" altLang="it-IT" sz="1400" b="1" dirty="0">
              <a:solidFill>
                <a:srgbClr val="00B050"/>
              </a:solidFill>
            </a:endParaRPr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013" y="2546593"/>
            <a:ext cx="649411" cy="6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155935" y="3257867"/>
            <a:ext cx="3131374" cy="318924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it-IT" sz="1600" b="1" i="1" dirty="0" smtClean="0">
                <a:solidFill>
                  <a:srgbClr val="FF0000"/>
                </a:solidFill>
              </a:rPr>
              <a:t>www.giovani-promesse.it</a:t>
            </a:r>
            <a:endParaRPr lang="it-IT" sz="1600" b="1" i="1" dirty="0">
              <a:solidFill>
                <a:srgbClr val="FF0000"/>
              </a:solidFill>
            </a:endParaRPr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4337526"/>
            <a:ext cx="19272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73220" y="5165351"/>
            <a:ext cx="231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hlinkClick r:id="rId11"/>
              </a:rPr>
              <a:t>www.slowfunding.it</a:t>
            </a:r>
            <a:r>
              <a:rPr lang="it-IT" sz="1400" b="1" i="1" dirty="0" smtClean="0"/>
              <a:t> </a:t>
            </a:r>
            <a:endParaRPr lang="it-IT" b="1" i="1" dirty="0"/>
          </a:p>
        </p:txBody>
      </p:sp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064" y="4483469"/>
            <a:ext cx="2420967" cy="70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6486480" y="5151961"/>
            <a:ext cx="2311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>
                <a:hlinkClick r:id="rId13"/>
              </a:rPr>
              <a:t>www.cervellotik.com</a:t>
            </a:r>
            <a:r>
              <a:rPr lang="it-IT" sz="1400" b="1" i="1" dirty="0" smtClean="0"/>
              <a:t> </a:t>
            </a:r>
            <a:endParaRPr lang="it-IT" b="1" i="1" dirty="0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468312" y="316933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1400" b="1" dirty="0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Basilicata portfolio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5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28" name="Text Box 16"/>
          <p:cNvSpPr txBox="1">
            <a:spLocks noChangeArrowheads="1"/>
          </p:cNvSpPr>
          <p:nvPr/>
        </p:nvSpPr>
        <p:spPr bwMode="auto">
          <a:xfrm>
            <a:off x="468313" y="115888"/>
            <a:ext cx="50403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26629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6630" name="Text Box 22"/>
          <p:cNvSpPr txBox="1">
            <a:spLocks noChangeArrowheads="1"/>
          </p:cNvSpPr>
          <p:nvPr/>
        </p:nvSpPr>
        <p:spPr bwMode="auto">
          <a:xfrm>
            <a:off x="539750" y="2098675"/>
            <a:ext cx="8351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Thank </a:t>
            </a:r>
            <a:r>
              <a:rPr lang="en-US" altLang="it-IT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you for your kind attention</a:t>
            </a:r>
            <a:endParaRPr lang="it-IT" altLang="it-IT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539750" y="321309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Sviluppo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Basilicata’s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experiences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 in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Risk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Capital Fund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681008" y="1946443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Local Development Agency of Basilicata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gained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Capital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SMES,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managing,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last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years,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Capital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Funds. </a:t>
            </a:r>
            <a:endParaRPr 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first Development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Agencies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 a risk capital measure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Italy,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public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Funds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 of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</a:t>
            </a:r>
            <a:r>
              <a:rPr lang="it-IT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Grants</a:t>
            </a:r>
            <a:r>
              <a:rPr lang="it-IT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directly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allocated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Sviluppo Basilicata.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139552"/>
            <a:ext cx="6265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Sviluppo Basilicata</a:t>
            </a:r>
            <a:endParaRPr lang="it-IT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Sviluppo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Basilicata’s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experiences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 in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Risk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Capital Fund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97207" y="1484784"/>
            <a:ext cx="8207375" cy="4069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capital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Sviluppo Basilicata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capital in 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shares in the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business.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nearly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economy,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 innovative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settled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Basilicata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Principally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 EQUITY INVESTMENTS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sz="200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lready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operating,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a long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48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Sviluppo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Basilicata’s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experiences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 in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Risk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Capital Fund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63128"/>
              </p:ext>
            </p:extLst>
          </p:nvPr>
        </p:nvGraphicFramePr>
        <p:xfrm>
          <a:off x="468313" y="1124744"/>
          <a:ext cx="8207375" cy="4033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5535"/>
                <a:gridCol w="1656184"/>
                <a:gridCol w="1763288"/>
                <a:gridCol w="2052368"/>
              </a:tblGrid>
              <a:tr h="108468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RISK</a:t>
                      </a:r>
                      <a:r>
                        <a:rPr lang="it-IT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CAPITAL FUND 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SUPPORTED ENTERPRISES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INVESTMENT’S AMOUNT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Grant  1989/1993 (FESR)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1996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€ </a:t>
                      </a:r>
                      <a:r>
                        <a:rPr lang="it-IT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5,187,000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PIC </a:t>
                      </a: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 Grant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(FESR)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2001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€ </a:t>
                      </a:r>
                      <a:r>
                        <a:rPr lang="it-IT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1,136,000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 Grant</a:t>
                      </a:r>
                      <a:r>
                        <a:rPr lang="it-IT" sz="1500" baseline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1994/1999 (FESR)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2003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4*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€ </a:t>
                      </a:r>
                      <a:r>
                        <a:rPr lang="it-IT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2,400,000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it-IT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€ </a:t>
                      </a:r>
                      <a:r>
                        <a:rPr lang="it-IT" sz="140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8,763,000</a:t>
                      </a:r>
                      <a:endParaRPr lang="it-IT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691457" y="5373216"/>
            <a:ext cx="33044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* 3 equity e </a:t>
            </a:r>
            <a:r>
              <a:rPr lang="it-IT" sz="1400" dirty="0" smtClean="0"/>
              <a:t>1 quasi </a:t>
            </a:r>
            <a:r>
              <a:rPr lang="it-IT" sz="1400" dirty="0" err="1" smtClean="0"/>
              <a:t>equity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28352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11560" y="1131888"/>
            <a:ext cx="8207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END OF DISINVESTMENT PERIOD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11374" y="3933056"/>
            <a:ext cx="79926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obtained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«exit»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up a new </a:t>
            </a:r>
            <a:r>
              <a:rPr lang="it-IT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capital fund: </a:t>
            </a:r>
            <a:endParaRPr 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56536" y="1916832"/>
            <a:ext cx="8207375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 </a:t>
            </a:r>
            <a:r>
              <a: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off,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execution of the outstanding debt; </a:t>
            </a:r>
          </a:p>
          <a:p>
            <a:pPr marL="285750" indent="-28575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exit (with a capital gain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350657" y="5115778"/>
            <a:ext cx="6733418" cy="49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THE </a:t>
            </a:r>
            <a:r>
              <a:rPr lang="it-IT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REGIONAL VENTURE CAPITAL FUND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Sviluppo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Basilicata’s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experiences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 in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Risk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Capital Fund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86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48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>
                <a:solidFill>
                  <a:srgbClr val="6699FF"/>
                </a:solidFill>
                <a:latin typeface="Verdana" pitchFamily="34" charset="0"/>
              </a:rPr>
              <a:t>Regional Venture Capital Fund Basilicata: general information</a:t>
            </a:r>
          </a:p>
        </p:txBody>
      </p:sp>
      <p:sp>
        <p:nvSpPr>
          <p:cNvPr id="6149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323850" y="2060848"/>
            <a:ext cx="8496300" cy="3305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scheme notified to the European Commission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Fund plafond is </a:t>
            </a:r>
            <a:r>
              <a:rPr lang="en-US" altLang="it-IT" sz="2000"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altLang="it-IT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8,000,000</a:t>
            </a:r>
            <a:endParaRPr lang="en-US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resources used come from the reuse of previous interventions at the same 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 </a:t>
            </a:r>
            <a:r>
              <a:rPr lang="en-US" altLang="it-IT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(revolving fund)</a:t>
            </a:r>
            <a:r>
              <a:rPr lang="en-US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ü"/>
            </a:pPr>
            <a:r>
              <a:rPr lang="it-IT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Sviluppo </a:t>
            </a:r>
            <a:r>
              <a:rPr lang="it-IT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Basilicata S.p.A. </a:t>
            </a:r>
            <a:r>
              <a:rPr lang="it-IT" alt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alt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subject</a:t>
            </a:r>
            <a:r>
              <a:rPr lang="it-IT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alt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appointed</a:t>
            </a:r>
            <a:r>
              <a:rPr lang="it-IT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to </a:t>
            </a:r>
            <a:r>
              <a:rPr lang="it-IT" altLang="it-IT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manage</a:t>
            </a:r>
            <a:r>
              <a:rPr lang="it-IT" alt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Fund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04" name="Text Box 17"/>
          <p:cNvSpPr txBox="1">
            <a:spLocks noChangeArrowheads="1"/>
          </p:cNvSpPr>
          <p:nvPr/>
        </p:nvSpPr>
        <p:spPr bwMode="auto">
          <a:xfrm>
            <a:off x="392113" y="1196975"/>
            <a:ext cx="8207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REGIONAL VENTURE CAPITAL FUND BASILICATA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2" name="Text Box 16"/>
          <p:cNvSpPr txBox="1">
            <a:spLocks noChangeArrowheads="1"/>
          </p:cNvSpPr>
          <p:nvPr/>
        </p:nvSpPr>
        <p:spPr bwMode="auto">
          <a:xfrm>
            <a:off x="468313" y="115888"/>
            <a:ext cx="50403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lang="it-IT" altLang="it-IT" sz="1400">
              <a:solidFill>
                <a:srgbClr val="4D4D4D"/>
              </a:solidFill>
              <a:latin typeface="Verdana" pitchFamily="34" charset="0"/>
            </a:endParaRPr>
          </a:p>
        </p:txBody>
      </p:sp>
      <p:sp>
        <p:nvSpPr>
          <p:cNvPr id="7173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174" name="Text Box 22"/>
          <p:cNvSpPr txBox="1">
            <a:spLocks noChangeArrowheads="1"/>
          </p:cNvSpPr>
          <p:nvPr/>
        </p:nvSpPr>
        <p:spPr bwMode="auto">
          <a:xfrm>
            <a:off x="488950" y="1484313"/>
            <a:ext cx="81359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purpose of the Venture Capital Fund is to encourage the creation and development of SMEs located or planning to locate in Basilicata (headquarters).</a:t>
            </a:r>
            <a:endParaRPr lang="it-IT" altLang="it-IT" sz="20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479425" y="3444875"/>
            <a:ext cx="8135938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it-IT" altLang="it-IT" sz="2400" b="1" dirty="0" err="1">
                <a:latin typeface="Verdana" pitchFamily="34" charset="0"/>
              </a:rPr>
              <a:t>SMEs</a:t>
            </a:r>
            <a:r>
              <a:rPr lang="it-IT" altLang="it-IT" sz="2000" b="1" dirty="0">
                <a:solidFill>
                  <a:srgbClr val="0099FF"/>
                </a:solidFill>
                <a:latin typeface="Verdana" pitchFamily="34" charset="0"/>
              </a:rPr>
              <a:t> </a:t>
            </a: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with innovative business ideas and/or growth programs</a:t>
            </a:r>
            <a:endParaRPr lang="it-IT" alt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in compliance with existing regulations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not listed on regulated markets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operating in the sectors admitted by regulation</a:t>
            </a:r>
            <a:endParaRPr lang="it-IT" altLang="it-IT" sz="2000" dirty="0"/>
          </a:p>
        </p:txBody>
      </p:sp>
      <p:sp>
        <p:nvSpPr>
          <p:cNvPr id="5130" name="Text Box 22"/>
          <p:cNvSpPr txBox="1">
            <a:spLocks noChangeArrowheads="1"/>
          </p:cNvSpPr>
          <p:nvPr/>
        </p:nvSpPr>
        <p:spPr bwMode="auto">
          <a:xfrm>
            <a:off x="468313" y="1084263"/>
            <a:ext cx="81359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PURPOSE</a:t>
            </a:r>
            <a:endParaRPr lang="it-IT" altLang="it-IT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131" name="Text Box 22"/>
          <p:cNvSpPr txBox="1">
            <a:spLocks noChangeArrowheads="1"/>
          </p:cNvSpPr>
          <p:nvPr/>
        </p:nvSpPr>
        <p:spPr bwMode="auto">
          <a:xfrm>
            <a:off x="479425" y="2884934"/>
            <a:ext cx="81248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RECIPIENTS</a:t>
            </a: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Basilicata: </a:t>
            </a: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purposes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and </a:t>
            </a: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recipients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504031" y="1484784"/>
            <a:ext cx="82073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Venture Capital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/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Sviluppo Basilicata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capital in 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shares in 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business,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according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Pre-money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it-IT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Equity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sp>
        <p:nvSpPr>
          <p:cNvPr id="7" name="Rettangolo 6"/>
          <p:cNvSpPr/>
          <p:nvPr/>
        </p:nvSpPr>
        <p:spPr>
          <a:xfrm>
            <a:off x="926619" y="3897730"/>
            <a:ext cx="73897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minority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holding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(maximum of 49% of the share capital of </a:t>
            </a:r>
            <a: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company);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temporary</a:t>
            </a:r>
            <a:r>
              <a:rPr lang="it-IT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maximum 7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years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68313" y="312713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Basilicata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investment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4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"/>
          <p:cNvSpPr>
            <a:spLocks noChangeShapeType="1"/>
          </p:cNvSpPr>
          <p:nvPr/>
        </p:nvSpPr>
        <p:spPr bwMode="auto">
          <a:xfrm>
            <a:off x="1042988" y="333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539750" y="692150"/>
            <a:ext cx="8135938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01" name="Line 23"/>
          <p:cNvSpPr>
            <a:spLocks noChangeShapeType="1"/>
          </p:cNvSpPr>
          <p:nvPr/>
        </p:nvSpPr>
        <p:spPr bwMode="auto">
          <a:xfrm>
            <a:off x="468313" y="6021388"/>
            <a:ext cx="8135937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68312" y="980728"/>
            <a:ext cx="8207375" cy="416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Fund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above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innovative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enterprise,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innovative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sector,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characterized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high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potentially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economically</a:t>
            </a:r>
            <a:r>
              <a:rPr lang="it-IT"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viable,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it-IT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Stage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it-IT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Expansion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it-IT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institutional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investors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banks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private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investors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difficulty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</a:t>
            </a:r>
            <a:r>
              <a:rPr lang="it-IT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suitable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SMEs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operanting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CCI </a:t>
            </a:r>
            <a:r>
              <a:rPr lang="it-I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sector</a:t>
            </a:r>
            <a:r>
              <a:rPr 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468313" y="333375"/>
            <a:ext cx="8207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400" b="1" dirty="0" err="1">
                <a:solidFill>
                  <a:srgbClr val="6699FF"/>
                </a:solidFill>
                <a:latin typeface="Verdana" pitchFamily="34" charset="0"/>
              </a:rPr>
              <a:t>Regional</a:t>
            </a:r>
            <a:r>
              <a:rPr lang="it-IT" altLang="it-IT" sz="1400" b="1" dirty="0">
                <a:solidFill>
                  <a:srgbClr val="6699FF"/>
                </a:solidFill>
                <a:latin typeface="Verdana" pitchFamily="34" charset="0"/>
              </a:rPr>
              <a:t> Venture Capital Fund 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Basilicata </a:t>
            </a:r>
            <a:r>
              <a:rPr lang="it-IT" altLang="it-IT" sz="1400" b="1" dirty="0" err="1" smtClean="0">
                <a:solidFill>
                  <a:srgbClr val="6699FF"/>
                </a:solidFill>
                <a:latin typeface="Verdana" pitchFamily="34" charset="0"/>
              </a:rPr>
              <a:t>investment</a:t>
            </a:r>
            <a:r>
              <a:rPr lang="it-IT" altLang="it-IT" sz="1400" b="1" dirty="0" smtClean="0">
                <a:solidFill>
                  <a:srgbClr val="6699FF"/>
                </a:solidFill>
                <a:latin typeface="Verdana" pitchFamily="34" charset="0"/>
              </a:rPr>
              <a:t> </a:t>
            </a:r>
            <a:endParaRPr lang="it-IT" altLang="it-IT" sz="1400" b="1" dirty="0">
              <a:solidFill>
                <a:srgbClr val="6699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79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</TotalTime>
  <Words>961</Words>
  <Application>Microsoft Office PowerPoint</Application>
  <PresentationFormat>Presentazione su schermo (4:3)</PresentationFormat>
  <Paragraphs>162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Sviluppo Basilicata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Sviluppo Basilicata</dc:title>
  <dc:subject>Presentazione</dc:subject>
  <dc:creator>averrastro</dc:creator>
  <cp:lastModifiedBy>UTENTE</cp:lastModifiedBy>
  <cp:revision>177</cp:revision>
  <cp:lastPrinted>2017-10-02T06:40:10Z</cp:lastPrinted>
  <dcterms:created xsi:type="dcterms:W3CDTF">2010-07-09T06:58:23Z</dcterms:created>
  <dcterms:modified xsi:type="dcterms:W3CDTF">2017-10-03T15:28:02Z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">
    <vt:bool>true</vt:bool>
  </property>
  <property fmtid="{D5CDD505-2E9C-101B-9397-08002B2CF9AE}" pid="3" name="Argomento">
    <vt:bool>true</vt:bool>
  </property>
</Properties>
</file>