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78" r:id="rId9"/>
    <p:sldId id="277" r:id="rId10"/>
    <p:sldId id="258" r:id="rId11"/>
    <p:sldId id="259" r:id="rId12"/>
    <p:sldId id="260" r:id="rId13"/>
    <p:sldId id="261" r:id="rId14"/>
    <p:sldId id="262" r:id="rId15"/>
    <p:sldId id="269" r:id="rId16"/>
    <p:sldId id="268" r:id="rId17"/>
    <p:sldId id="270" r:id="rId18"/>
    <p:sldId id="271" r:id="rId19"/>
    <p:sldId id="264" r:id="rId20"/>
    <p:sldId id="273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4"/>
    <a:srgbClr val="67A332"/>
    <a:srgbClr val="D6D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717BB-F301-1341-B08B-D878B980BA37}" type="datetimeFigureOut">
              <a:rPr lang="en-US" altLang="x-none"/>
              <a:pPr/>
              <a:t>10/3/17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898311-563C-B24F-8367-366E2DA39AD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D4870B-8881-9844-9CC5-4E69E48ED640}" type="datetimeFigureOut">
              <a:rPr lang="en-US" altLang="x-none"/>
              <a:pPr/>
              <a:t>10/3/17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7A3822-B20D-A343-9495-EF4300FBD64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60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00450"/>
          </a:xfrm>
          <a:prstGeom prst="rect">
            <a:avLst/>
          </a:prstGeom>
          <a:solidFill>
            <a:srgbClr val="D6DAC8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 descr="LogoCol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763713" y="454025"/>
            <a:ext cx="6923087" cy="6461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err="1" smtClean="0">
                <a:solidFill>
                  <a:srgbClr val="67A332"/>
                </a:solidFill>
                <a:latin typeface="DejaVu Serif"/>
                <a:cs typeface="DejaVu Serif"/>
              </a:rPr>
              <a:t>InnoRenew</a:t>
            </a:r>
            <a:r>
              <a:rPr lang="it-IT" sz="1200" b="1" dirty="0" smtClean="0">
                <a:solidFill>
                  <a:srgbClr val="67A332"/>
                </a:solidFill>
                <a:latin typeface="DejaVu Serif"/>
                <a:cs typeface="DejaVu Serif"/>
              </a:rPr>
              <a:t> </a:t>
            </a:r>
            <a:r>
              <a:rPr lang="it-IT" sz="1200" b="1" dirty="0" err="1" smtClean="0">
                <a:solidFill>
                  <a:srgbClr val="67A332"/>
                </a:solidFill>
                <a:latin typeface="DejaVu Serif"/>
                <a:cs typeface="DejaVu Serif"/>
              </a:rPr>
              <a:t>CoE</a:t>
            </a:r>
            <a:r>
              <a:rPr lang="it-IT" sz="1200" b="1" dirty="0" smtClean="0">
                <a:solidFill>
                  <a:srgbClr val="67A332"/>
                </a:solidFill>
                <a:latin typeface="DejaVu Serif"/>
                <a:cs typeface="DejaVu Serif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rgbClr val="373734"/>
                </a:solidFill>
                <a:latin typeface="Hind Regular"/>
                <a:cs typeface="Hind Regular"/>
              </a:rPr>
              <a:t>Livade 6, 6310 Izola/Isola, Slovenia, T: +386 40 282 944, E: </a:t>
            </a:r>
            <a:r>
              <a:rPr lang="it-IT" sz="1200" dirty="0" err="1" smtClean="0">
                <a:solidFill>
                  <a:srgbClr val="373734"/>
                </a:solidFill>
                <a:latin typeface="Hind Regular"/>
                <a:cs typeface="Hind Regular"/>
              </a:rPr>
              <a:t>coe@innorenew.eu</a:t>
            </a:r>
            <a:r>
              <a:rPr lang="it-IT" sz="1200" dirty="0" smtClean="0">
                <a:solidFill>
                  <a:srgbClr val="373734"/>
                </a:solidFill>
                <a:latin typeface="Hind Regular"/>
                <a:cs typeface="Hind Regular"/>
              </a:rPr>
              <a:t>, </a:t>
            </a:r>
            <a:r>
              <a:rPr lang="it-IT" sz="1200" dirty="0" err="1" smtClean="0">
                <a:solidFill>
                  <a:srgbClr val="373734"/>
                </a:solidFill>
                <a:latin typeface="Hind SemiBold"/>
                <a:cs typeface="Hind SemiBold"/>
              </a:rPr>
              <a:t>www.innorenew.eu</a:t>
            </a:r>
            <a:endParaRPr lang="it-IT" sz="1200" dirty="0" smtClean="0">
              <a:solidFill>
                <a:srgbClr val="373734"/>
              </a:solidFill>
              <a:latin typeface="Hind SemiBold"/>
              <a:cs typeface="Hind Semi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216900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rgbClr val="373734"/>
                </a:solidFill>
                <a:latin typeface="Hind Regular"/>
                <a:cs typeface="Hind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1982"/>
            <a:ext cx="8229600" cy="1617028"/>
          </a:xfrm>
        </p:spPr>
        <p:txBody>
          <a:bodyPr anchor="b"/>
          <a:lstStyle>
            <a:lvl1pPr>
              <a:lnSpc>
                <a:spcPct val="120000"/>
              </a:lnSpc>
              <a:defRPr sz="3200" baseline="0">
                <a:solidFill>
                  <a:srgbClr val="67A3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5324404"/>
            <a:ext cx="5666204" cy="904875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rgbClr val="373734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53200" y="5324404"/>
            <a:ext cx="2133600" cy="904875"/>
          </a:xfrm>
        </p:spPr>
        <p:txBody>
          <a:bodyPr anchor="b">
            <a:noAutofit/>
          </a:bodyPr>
          <a:lstStyle>
            <a:lvl1pPr marL="0" indent="0" algn="r">
              <a:buNone/>
              <a:defRPr sz="1400" baseline="0">
                <a:solidFill>
                  <a:srgbClr val="373734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anchor="ctr"/>
          <a:lstStyle>
            <a:lvl1pPr algn="l">
              <a:defRPr sz="1000" dirty="0" smtClean="0">
                <a:solidFill>
                  <a:srgbClr val="A6A6A6"/>
                </a:solidFill>
                <a:latin typeface="Hind Regular"/>
                <a:cs typeface="Hind Regular"/>
              </a:defRPr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 anchor="ctr"/>
          <a:lstStyle>
            <a:lvl1pPr>
              <a:defRPr/>
            </a:lvl1pPr>
          </a:lstStyle>
          <a:p>
            <a:fld id="{A662FA70-484B-5248-AC6A-AC8C82E9021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5705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47529"/>
            <a:ext cx="8229600" cy="5078634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2CD83507-C2FB-C84F-A52B-3CCC47796C1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777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686800" cy="472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656138"/>
            <a:ext cx="8686800" cy="71437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3200" b="1">
                <a:solidFill>
                  <a:srgbClr val="3737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86800" cy="465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Programme of the European Union; H2020 WIDESPREAD-2-Teaming: #739574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38876D-0523-C047-A3FF-1F7EA376E59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813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86800" cy="472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656138"/>
            <a:ext cx="9144000" cy="71437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9232"/>
            <a:ext cx="8229600" cy="566738"/>
          </a:xfrm>
        </p:spPr>
        <p:txBody>
          <a:bodyPr anchor="b"/>
          <a:lstStyle>
            <a:lvl1pPr algn="l">
              <a:defRPr sz="3200" b="1">
                <a:solidFill>
                  <a:srgbClr val="3737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65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Programme of the European Union; H2020 WIDESPREAD-2-Teaming: #739574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C23C95-416E-224E-AF95-7BDEBEF0B89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76472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81700"/>
            <a:ext cx="8686800" cy="73025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034696"/>
            <a:ext cx="8686800" cy="494746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9C1FEC-19F3-7346-B038-600C67364B7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881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aption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695"/>
            <a:ext cx="3008313" cy="1622669"/>
          </a:xfrm>
        </p:spPr>
        <p:txBody>
          <a:bodyPr anchor="b"/>
          <a:lstStyle>
            <a:lvl1pPr algn="l">
              <a:defRPr sz="3200" b="1">
                <a:solidFill>
                  <a:srgbClr val="3737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34696"/>
            <a:ext cx="5568950" cy="509146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57363"/>
            <a:ext cx="3008313" cy="346879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6404BD-446C-B046-B053-C4EB5D5F81A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303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487" y="1034696"/>
            <a:ext cx="3008313" cy="1622668"/>
          </a:xfrm>
        </p:spPr>
        <p:txBody>
          <a:bodyPr anchor="b"/>
          <a:lstStyle>
            <a:lvl1pPr algn="l">
              <a:defRPr sz="3200" b="1">
                <a:solidFill>
                  <a:srgbClr val="3737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4696"/>
            <a:ext cx="5568950" cy="509146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8487" y="2657364"/>
            <a:ext cx="3008313" cy="346879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737531-BDF9-9942-A43B-143128589E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052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4963"/>
            <a:ext cx="8686800" cy="73025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8888" y="219075"/>
            <a:ext cx="7427912" cy="681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258888" y="219075"/>
            <a:ext cx="6923087" cy="48736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 smtClean="0">
                <a:solidFill>
                  <a:srgbClr val="67A332"/>
                </a:solidFill>
                <a:latin typeface="DejaVu Serif"/>
                <a:cs typeface="DejaVu Serif"/>
              </a:rPr>
              <a:t>InnoRenew</a:t>
            </a:r>
            <a:r>
              <a:rPr lang="it-IT" b="1" dirty="0" smtClean="0">
                <a:solidFill>
                  <a:srgbClr val="67A332"/>
                </a:solidFill>
                <a:latin typeface="DejaVu Serif"/>
                <a:cs typeface="DejaVu Serif"/>
              </a:rPr>
              <a:t> </a:t>
            </a:r>
            <a:r>
              <a:rPr lang="it-IT" b="1" dirty="0" err="1" smtClean="0">
                <a:solidFill>
                  <a:srgbClr val="67A332"/>
                </a:solidFill>
                <a:latin typeface="DejaVu Serif"/>
                <a:cs typeface="DejaVu Serif"/>
              </a:rPr>
              <a:t>CoE</a:t>
            </a:r>
            <a:r>
              <a:rPr lang="it-IT" b="1" dirty="0" smtClean="0">
                <a:solidFill>
                  <a:srgbClr val="67A332"/>
                </a:solidFill>
                <a:latin typeface="DejaVu Serif"/>
                <a:cs typeface="DejaVu Serif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373734"/>
                </a:solidFill>
                <a:latin typeface="Hind Regular"/>
                <a:cs typeface="Hind Regular"/>
              </a:rPr>
              <a:t>Livade 6, 6310 Izola/Isola, Slovenia, T: +386 40 282 944, E: </a:t>
            </a:r>
            <a:r>
              <a:rPr lang="it-IT" dirty="0" err="1" smtClean="0">
                <a:solidFill>
                  <a:srgbClr val="373734"/>
                </a:solidFill>
                <a:latin typeface="Hind Regular"/>
                <a:cs typeface="Hind Regular"/>
              </a:rPr>
              <a:t>coe@innorenew.eu</a:t>
            </a:r>
            <a:r>
              <a:rPr lang="it-IT" dirty="0" smtClean="0">
                <a:solidFill>
                  <a:srgbClr val="373734"/>
                </a:solidFill>
                <a:latin typeface="Hind Regular"/>
                <a:cs typeface="Hind Regular"/>
              </a:rPr>
              <a:t>, </a:t>
            </a:r>
            <a:r>
              <a:rPr lang="it-IT" dirty="0" err="1" smtClean="0">
                <a:solidFill>
                  <a:srgbClr val="373734"/>
                </a:solidFill>
                <a:latin typeface="Hind SemiBold"/>
                <a:cs typeface="Hind SemiBold"/>
              </a:rPr>
              <a:t>www.innorenew.eu</a:t>
            </a:r>
            <a:endParaRPr lang="it-IT" dirty="0" smtClean="0">
              <a:solidFill>
                <a:srgbClr val="373734"/>
              </a:solidFill>
              <a:latin typeface="Hind SemiBold"/>
              <a:cs typeface="Hind SemiBold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034696"/>
            <a:ext cx="8686800" cy="438084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487425"/>
            <a:ext cx="8229600" cy="650382"/>
          </a:xfrm>
        </p:spPr>
        <p:txBody>
          <a:bodyPr anchor="b"/>
          <a:lstStyle>
            <a:lvl1pPr algn="l">
              <a:defRPr sz="3600" b="1">
                <a:solidFill>
                  <a:srgbClr val="3737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B6FC9B-1A3D-7D48-BF88-2455650B610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804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1E514B-DB06-FF4B-9AE7-8874302AE28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07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6054725"/>
            <a:ext cx="2700338" cy="71438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9450" y="6054725"/>
            <a:ext cx="2698750" cy="71438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86463" y="6054725"/>
            <a:ext cx="2700337" cy="71438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sz="half" idx="12"/>
          </p:nvPr>
        </p:nvSpPr>
        <p:spPr>
          <a:xfrm>
            <a:off x="457200" y="4101164"/>
            <a:ext cx="2700000" cy="2024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218760" y="4101164"/>
            <a:ext cx="2700000" cy="2024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 noChangeAspect="1"/>
          </p:cNvSpPr>
          <p:nvPr>
            <p:ph sz="half" idx="14"/>
          </p:nvPr>
        </p:nvSpPr>
        <p:spPr>
          <a:xfrm>
            <a:off x="5986800" y="4101164"/>
            <a:ext cx="2700000" cy="2024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34696"/>
            <a:ext cx="8229600" cy="28839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Programme of the European Union; H2020 WIDESPREAD-2-Teaming: #739574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97CF32-5A41-2043-B1B3-103E12BD141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51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6045200"/>
            <a:ext cx="4068763" cy="71438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8038" y="6045200"/>
            <a:ext cx="4068762" cy="71438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4101164"/>
            <a:ext cx="4068000" cy="2015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18800" y="4101164"/>
            <a:ext cx="4068000" cy="2015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34696"/>
            <a:ext cx="8229600" cy="28839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Programme of the European Union; H2020 WIDESPREAD-2-Teaming: #739574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67FC320-811A-FE47-A007-FFB55A0C013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442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986213"/>
            <a:ext cx="4032250" cy="73025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3986213"/>
            <a:ext cx="4068763" cy="73025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4696"/>
            <a:ext cx="4032000" cy="3023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4696"/>
            <a:ext cx="4068000" cy="3023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4914949"/>
            <a:ext cx="4032000" cy="121121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48200" y="4914949"/>
            <a:ext cx="4032000" cy="121121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57200" y="4058695"/>
            <a:ext cx="4032000" cy="856254"/>
          </a:xfrm>
        </p:spPr>
        <p:txBody>
          <a:bodyPr anchor="ctr">
            <a:noAutofit/>
          </a:bodyPr>
          <a:lstStyle>
            <a:lvl1pPr marL="0" indent="0">
              <a:buNone/>
              <a:defRPr sz="2800" b="1" baseline="0">
                <a:solidFill>
                  <a:srgbClr val="373734"/>
                </a:solidFill>
                <a:latin typeface="DejaVu Serif"/>
                <a:cs typeface="DejaVu Serif"/>
              </a:defRPr>
            </a:lvl1pPr>
            <a:lvl2pPr marL="457200" indent="0">
              <a:buNone/>
              <a:defRPr sz="2000" b="1">
                <a:latin typeface="DejaVu Serif"/>
                <a:cs typeface="DejaVu Serif"/>
              </a:defRPr>
            </a:lvl2pPr>
            <a:lvl3pPr marL="914400" indent="0">
              <a:buNone/>
              <a:defRPr sz="2000" b="1">
                <a:latin typeface="DejaVu Serif"/>
                <a:cs typeface="DejaVu Serif"/>
              </a:defRPr>
            </a:lvl3pPr>
            <a:lvl4pPr marL="1371600" indent="0">
              <a:buNone/>
              <a:defRPr sz="2000" b="1">
                <a:latin typeface="DejaVu Serif"/>
                <a:cs typeface="DejaVu Serif"/>
              </a:defRPr>
            </a:lvl4pPr>
            <a:lvl5pPr marL="1828800" indent="0">
              <a:buNone/>
              <a:defRPr sz="2000" b="1">
                <a:latin typeface="DejaVu Serif"/>
                <a:cs typeface="DejaVu Serif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>
          <a:xfrm>
            <a:off x="4648200" y="4058695"/>
            <a:ext cx="4068763" cy="85625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373734"/>
                </a:solidFill>
                <a:latin typeface="DejaVu Serif"/>
                <a:cs typeface="DejaVu Serif"/>
              </a:defRPr>
            </a:lvl1pPr>
            <a:lvl2pPr marL="457200" indent="0">
              <a:buNone/>
              <a:defRPr sz="2000" b="1">
                <a:solidFill>
                  <a:srgbClr val="373734"/>
                </a:solidFill>
                <a:latin typeface="DejaVu Serif"/>
                <a:cs typeface="DejaVu Serif"/>
              </a:defRPr>
            </a:lvl2pPr>
            <a:lvl3pPr marL="914400" indent="0">
              <a:buNone/>
              <a:defRPr sz="2000" b="1">
                <a:solidFill>
                  <a:srgbClr val="373734"/>
                </a:solidFill>
                <a:latin typeface="DejaVu Serif"/>
                <a:cs typeface="DejaVu Serif"/>
              </a:defRPr>
            </a:lvl3pPr>
            <a:lvl4pPr marL="1371600" indent="0">
              <a:buNone/>
              <a:defRPr sz="2000" b="1">
                <a:solidFill>
                  <a:srgbClr val="373734"/>
                </a:solidFill>
                <a:latin typeface="DejaVu Serif"/>
                <a:cs typeface="DejaVu Serif"/>
              </a:defRPr>
            </a:lvl4pPr>
            <a:lvl5pPr marL="1828800" indent="0">
              <a:buNone/>
              <a:defRPr sz="2000" b="1">
                <a:solidFill>
                  <a:srgbClr val="373734"/>
                </a:solidFill>
                <a:latin typeface="DejaVu Serif"/>
                <a:cs typeface="DejaVu Serif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A3AF917-D1E8-A245-94F5-CD1936E923C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078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4695"/>
            <a:ext cx="4040188" cy="964208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373734"/>
                </a:solidFill>
                <a:latin typeface="DejaVu Serif"/>
                <a:cs typeface="DejaVu Serif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98903"/>
            <a:ext cx="4040188" cy="41272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4695"/>
            <a:ext cx="4041775" cy="964208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373734"/>
                </a:solidFill>
                <a:latin typeface="DejaVu Serif"/>
                <a:cs typeface="DejaVu Serif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98903"/>
            <a:ext cx="4041775" cy="41272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CA862-229A-C041-BE1A-0B23CD163C1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111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002C17-1D63-2C4B-BC23-670CC2B3685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89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034696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3737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637FBEA-BBD7-3843-AA84-B80E13F9FD9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19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47529"/>
            <a:ext cx="8229600" cy="11301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236E21F-214A-5C40-8936-E9ABEA3B20A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720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35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  <a:endParaRPr lang="en-US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0613"/>
            <a:ext cx="82296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text styles</a:t>
            </a:r>
          </a:p>
          <a:p>
            <a:pPr lvl="1"/>
            <a:r>
              <a:rPr lang="en-US" altLang="x-none" smtClean="0"/>
              <a:t>Second level</a:t>
            </a:r>
          </a:p>
          <a:p>
            <a:pPr lvl="2"/>
            <a:r>
              <a:rPr lang="en-US" altLang="x-none" smtClean="0"/>
              <a:t>Third level</a:t>
            </a:r>
          </a:p>
          <a:p>
            <a:pPr lvl="3"/>
            <a:r>
              <a:rPr lang="en-US" altLang="x-none" smtClean="0"/>
              <a:t>Fourth level</a:t>
            </a:r>
          </a:p>
          <a:p>
            <a:pPr lvl="4"/>
            <a:r>
              <a:rPr lang="en-US" altLang="x-none" smtClean="0"/>
              <a:t>Fifth level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665788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A6A6A6"/>
                </a:solidFill>
                <a:latin typeface="Hind Regular"/>
                <a:ea typeface="+mn-ea"/>
                <a:cs typeface="Hind Regular"/>
              </a:defRPr>
            </a:lvl1pPr>
          </a:lstStyle>
          <a:p>
            <a:pPr>
              <a:defRPr/>
            </a:pPr>
            <a:r>
              <a:rPr lang="en-US"/>
              <a:t>Horizon 2020 Framework </a:t>
            </a:r>
            <a:r>
              <a:rPr lang="en-US" err="1"/>
              <a:t>Programme</a:t>
            </a:r>
            <a:r>
              <a:rPr lang="en-US"/>
              <a:t> of the European Union; H2020 WIDESPREAD-2-Teaming: #739574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latin typeface="Hind Regular" charset="0"/>
              </a:defRPr>
            </a:lvl1pPr>
          </a:lstStyle>
          <a:p>
            <a:fld id="{48280284-DF4A-D543-9636-52ECAE5A557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6"/>
          <p:cNvSpPr/>
          <p:nvPr/>
        </p:nvSpPr>
        <p:spPr>
          <a:xfrm>
            <a:off x="457200" y="6356350"/>
            <a:ext cx="8229600" cy="46038"/>
          </a:xfrm>
          <a:prstGeom prst="rect">
            <a:avLst/>
          </a:prstGeom>
          <a:solidFill>
            <a:srgbClr val="D6DA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0" descr="LogoColor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6553200" y="184150"/>
            <a:ext cx="2157413" cy="6477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 smtClean="0">
                <a:solidFill>
                  <a:srgbClr val="373734"/>
                </a:solidFill>
                <a:latin typeface="Hind SemiBold"/>
                <a:cs typeface="Hind SemiBold"/>
              </a:rPr>
              <a:t>www.innorenew.eu</a:t>
            </a:r>
            <a:endParaRPr lang="it-IT" dirty="0" smtClean="0">
              <a:solidFill>
                <a:srgbClr val="373734"/>
              </a:solidFill>
              <a:latin typeface="Hind SemiBold"/>
              <a:cs typeface="Hind SemiBold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222375" y="184150"/>
            <a:ext cx="2157413" cy="6477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 smtClean="0">
                <a:solidFill>
                  <a:srgbClr val="67A332"/>
                </a:solidFill>
                <a:latin typeface="DejaVu Serif"/>
                <a:cs typeface="DejaVu Serif"/>
              </a:rPr>
              <a:t>InnoRenew</a:t>
            </a:r>
            <a:r>
              <a:rPr lang="it-IT" b="1" dirty="0" smtClean="0">
                <a:solidFill>
                  <a:srgbClr val="67A332"/>
                </a:solidFill>
                <a:latin typeface="DejaVu Serif"/>
                <a:cs typeface="DejaVu Serif"/>
              </a:rPr>
              <a:t> </a:t>
            </a:r>
            <a:r>
              <a:rPr lang="it-IT" b="1" dirty="0" err="1" smtClean="0">
                <a:solidFill>
                  <a:srgbClr val="67A332"/>
                </a:solidFill>
                <a:latin typeface="DejaVu Serif"/>
                <a:cs typeface="DejaVu Serif"/>
              </a:rPr>
              <a:t>CoE</a:t>
            </a:r>
            <a:r>
              <a:rPr lang="it-IT" b="1" dirty="0" smtClean="0">
                <a:solidFill>
                  <a:srgbClr val="67A332"/>
                </a:solidFill>
                <a:latin typeface="DejaVu Serif"/>
                <a:cs typeface="DejaVu Serif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73734"/>
          </a:solidFill>
          <a:latin typeface="DejaVu Serif"/>
          <a:ea typeface="ＭＳ Ｐゴシック" charset="-128"/>
          <a:cs typeface="DejaVu Serif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73734"/>
          </a:solidFill>
          <a:latin typeface="DejaVu Serif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73734"/>
          </a:solidFill>
          <a:latin typeface="DejaVu Serif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73734"/>
          </a:solidFill>
          <a:latin typeface="DejaVu Serif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73734"/>
          </a:solidFill>
          <a:latin typeface="DejaVu Serif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73734"/>
          </a:solidFill>
          <a:latin typeface="DejaVu Serif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73734"/>
          </a:solidFill>
          <a:latin typeface="DejaVu Serif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73734"/>
          </a:solidFill>
          <a:latin typeface="DejaVu Serif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73734"/>
          </a:solidFill>
          <a:latin typeface="DejaVu Serif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ind Regular"/>
          <a:ea typeface="ＭＳ Ｐゴシック" charset="-128"/>
          <a:cs typeface="Hind Regular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ind Regular"/>
          <a:ea typeface="ＭＳ Ｐゴシック" charset="-128"/>
          <a:cs typeface="Hind Regular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ind Regular"/>
          <a:ea typeface="ＭＳ Ｐゴシック" charset="-128"/>
          <a:cs typeface="Hind Regular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ind Regular"/>
          <a:ea typeface="ＭＳ Ｐゴシック" charset="-128"/>
          <a:cs typeface="Hind Regular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ind Regular"/>
          <a:ea typeface="ＭＳ Ｐゴシック" charset="-128"/>
          <a:cs typeface="Hind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itle 9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217613"/>
          </a:xfrm>
        </p:spPr>
        <p:txBody>
          <a:bodyPr>
            <a:normAutofit/>
          </a:bodyPr>
          <a:lstStyle/>
          <a:p>
            <a:r>
              <a:rPr lang="en-US" altLang="x-none" sz="2000" b="1" dirty="0" smtClean="0">
                <a:latin typeface="Hind Regular" charset="0"/>
              </a:rPr>
              <a:t>1</a:t>
            </a:r>
            <a:r>
              <a:rPr lang="en-US" altLang="x-none" sz="2000" b="1" baseline="30000" dirty="0" smtClean="0">
                <a:latin typeface="Hind Regular" charset="0"/>
              </a:rPr>
              <a:t>st</a:t>
            </a:r>
            <a:r>
              <a:rPr lang="en-US" altLang="x-none" sz="2000" b="1" dirty="0" smtClean="0">
                <a:latin typeface="Hind Regular" charset="0"/>
              </a:rPr>
              <a:t> Conference in the Field of Creative and Cultural Industries, </a:t>
            </a:r>
          </a:p>
          <a:p>
            <a:r>
              <a:rPr lang="en-US" altLang="x-none" sz="2000" b="1" dirty="0" smtClean="0">
                <a:latin typeface="Hind Regular" charset="0"/>
              </a:rPr>
              <a:t>Museum of Architecture and Design - MAO</a:t>
            </a:r>
            <a:endParaRPr lang="en-US" altLang="x-none" sz="2000" dirty="0" smtClean="0">
              <a:latin typeface="Hind Regular" charset="0"/>
            </a:endParaRPr>
          </a:p>
        </p:txBody>
      </p:sp>
      <p:sp>
        <p:nvSpPr>
          <p:cNvPr id="18434" name="Title 8"/>
          <p:cNvSpPr>
            <a:spLocks noGrp="1"/>
          </p:cNvSpPr>
          <p:nvPr>
            <p:ph type="ctrTitle"/>
          </p:nvPr>
        </p:nvSpPr>
        <p:spPr>
          <a:xfrm>
            <a:off x="457200" y="2035844"/>
            <a:ext cx="8229600" cy="1617662"/>
          </a:xfrm>
        </p:spPr>
        <p:txBody>
          <a:bodyPr/>
          <a:lstStyle/>
          <a:p>
            <a:r>
              <a:rPr lang="en-US" altLang="x-none" dirty="0" smtClean="0">
                <a:latin typeface="Hind Regular" charset="0"/>
              </a:rPr>
              <a:t/>
            </a:r>
            <a:br>
              <a:rPr lang="en-US" altLang="x-none" dirty="0" smtClean="0">
                <a:latin typeface="Hind Regular" charset="0"/>
              </a:rPr>
            </a:br>
            <a:r>
              <a:rPr lang="x-none" altLang="x-none" dirty="0">
                <a:latin typeface="Hind Regular" charset="0"/>
              </a:rPr>
              <a:t/>
            </a:r>
            <a:br>
              <a:rPr lang="x-none" altLang="x-none" dirty="0">
                <a:latin typeface="Hind Regular" charset="0"/>
              </a:rPr>
            </a:br>
            <a:r>
              <a:rPr lang="en-US" altLang="x-none" dirty="0" smtClean="0">
                <a:latin typeface="Hind Regular" charset="0"/>
              </a:rPr>
              <a:t/>
            </a:r>
            <a:br>
              <a:rPr lang="en-US" altLang="x-none" dirty="0" smtClean="0">
                <a:latin typeface="Hind Regular" charset="0"/>
              </a:rPr>
            </a:br>
            <a:r>
              <a:rPr lang="en-US" sz="2400" b="1" dirty="0" err="1"/>
              <a:t>InnoRenew</a:t>
            </a:r>
            <a:r>
              <a:rPr lang="en-US" sz="2400" b="1" dirty="0"/>
              <a:t> Centre of Excellence: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Creative Industries and the Forest Sector Value Chains</a:t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endParaRPr lang="x-none" altLang="x-none" sz="2400" dirty="0">
              <a:latin typeface="DejaVu Serif" charset="0"/>
            </a:endParaRPr>
          </a:p>
        </p:txBody>
      </p:sp>
      <p:sp>
        <p:nvSpPr>
          <p:cNvPr id="1843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5336507"/>
            <a:ext cx="5665788" cy="904875"/>
          </a:xfrm>
        </p:spPr>
        <p:txBody>
          <a:bodyPr/>
          <a:lstStyle/>
          <a:p>
            <a:r>
              <a:rPr lang="en-US" altLang="x-none" dirty="0" smtClean="0">
                <a:latin typeface="Hind Regular" charset="0"/>
              </a:rPr>
              <a:t>Barbara </a:t>
            </a:r>
            <a:r>
              <a:rPr lang="en-US" altLang="x-none" dirty="0" err="1" smtClean="0">
                <a:latin typeface="Hind Regular" charset="0"/>
              </a:rPr>
              <a:t>Rovere</a:t>
            </a:r>
            <a:r>
              <a:rPr lang="en-US" altLang="x-none" dirty="0" smtClean="0">
                <a:latin typeface="Hind Regular" charset="0"/>
              </a:rPr>
              <a:t>, MA </a:t>
            </a:r>
            <a:r>
              <a:rPr lang="en-US" altLang="x-none" dirty="0" smtClean="0">
                <a:latin typeface="Hind Regular" charset="0"/>
              </a:rPr>
              <a:t>(Project Manager &amp; Assistant </a:t>
            </a:r>
            <a:r>
              <a:rPr lang="en-US" altLang="x-none" dirty="0" smtClean="0">
                <a:latin typeface="Hind Regular" charset="0"/>
              </a:rPr>
              <a:t>Researcher)</a:t>
            </a:r>
            <a:endParaRPr lang="x-none" altLang="x-none" dirty="0">
              <a:latin typeface="Hind Regular" charset="0"/>
            </a:endParaRPr>
          </a:p>
        </p:txBody>
      </p:sp>
      <p:sp>
        <p:nvSpPr>
          <p:cNvPr id="1843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553200" y="5324475"/>
            <a:ext cx="2133600" cy="904875"/>
          </a:xfrm>
        </p:spPr>
        <p:txBody>
          <a:bodyPr/>
          <a:lstStyle/>
          <a:p>
            <a:r>
              <a:rPr lang="en-US" altLang="x-none" dirty="0" smtClean="0">
                <a:latin typeface="Hind Regular" charset="0"/>
              </a:rPr>
              <a:t>Ljubljana, October 4, </a:t>
            </a:r>
            <a:r>
              <a:rPr lang="en-US" altLang="x-none" dirty="0" smtClean="0">
                <a:latin typeface="Hind Regular" charset="0"/>
              </a:rPr>
              <a:t>2017</a:t>
            </a:r>
            <a:endParaRPr lang="x-none" altLang="x-none" dirty="0"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1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20482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0CEED3B2-12DE-8144-B385-0179DED6F1BB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10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57200" y="1035050"/>
            <a:ext cx="8229600" cy="2882900"/>
          </a:xfrm>
        </p:spPr>
        <p:txBody>
          <a:bodyPr/>
          <a:lstStyle/>
          <a:p>
            <a:endParaRPr lang="x-none" altLang="x-none" dirty="0">
              <a:latin typeface="Hind Regular" charset="0"/>
            </a:endParaRPr>
          </a:p>
        </p:txBody>
      </p:sp>
      <p:sp>
        <p:nvSpPr>
          <p:cNvPr id="20484" name="Content Placeholder 4"/>
          <p:cNvSpPr>
            <a:spLocks noGrp="1"/>
          </p:cNvSpPr>
          <p:nvPr>
            <p:ph sz="half" idx="12"/>
          </p:nvPr>
        </p:nvSpPr>
        <p:spPr>
          <a:xfrm>
            <a:off x="457200" y="4100513"/>
            <a:ext cx="2700338" cy="2025650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0485" name="Content Placeholder 5"/>
          <p:cNvSpPr>
            <a:spLocks noGrp="1"/>
          </p:cNvSpPr>
          <p:nvPr>
            <p:ph sz="half" idx="13"/>
          </p:nvPr>
        </p:nvSpPr>
        <p:spPr>
          <a:xfrm>
            <a:off x="3219450" y="4100513"/>
            <a:ext cx="2698750" cy="2025650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0486" name="Content Placeholder 6"/>
          <p:cNvSpPr>
            <a:spLocks noGrp="1"/>
          </p:cNvSpPr>
          <p:nvPr>
            <p:ph sz="half" idx="14"/>
          </p:nvPr>
        </p:nvSpPr>
        <p:spPr>
          <a:xfrm>
            <a:off x="5986463" y="4100513"/>
            <a:ext cx="2700337" cy="2025650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21506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02B23A3B-46EF-9041-9752-C3FD58945B45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11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457200" y="1035050"/>
            <a:ext cx="8229600" cy="2882900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1508" name="Content Placeholder 4"/>
          <p:cNvSpPr>
            <a:spLocks noGrp="1"/>
          </p:cNvSpPr>
          <p:nvPr>
            <p:ph sz="half" idx="12"/>
          </p:nvPr>
        </p:nvSpPr>
        <p:spPr>
          <a:xfrm>
            <a:off x="457200" y="4100513"/>
            <a:ext cx="4068763" cy="2016125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1509" name="Content Placeholder 5"/>
          <p:cNvSpPr>
            <a:spLocks noGrp="1"/>
          </p:cNvSpPr>
          <p:nvPr>
            <p:ph sz="half" idx="13"/>
          </p:nvPr>
        </p:nvSpPr>
        <p:spPr>
          <a:xfrm>
            <a:off x="4618038" y="4100513"/>
            <a:ext cx="4068762" cy="2016125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035050"/>
            <a:ext cx="4032250" cy="3024188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2530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035050"/>
            <a:ext cx="4068763" cy="3024188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F1840C79-F87F-BD48-986C-B208E363EC11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12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  <p:sp>
        <p:nvSpPr>
          <p:cNvPr id="22533" name="Text Placeholder 9"/>
          <p:cNvSpPr>
            <a:spLocks noGrp="1"/>
          </p:cNvSpPr>
          <p:nvPr>
            <p:ph type="body" sz="half" idx="13"/>
          </p:nvPr>
        </p:nvSpPr>
        <p:spPr>
          <a:xfrm>
            <a:off x="457200" y="4914900"/>
            <a:ext cx="4032250" cy="1211263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2534" name="Text Placeholder 10"/>
          <p:cNvSpPr>
            <a:spLocks noGrp="1"/>
          </p:cNvSpPr>
          <p:nvPr>
            <p:ph type="body" sz="half" idx="14"/>
          </p:nvPr>
        </p:nvSpPr>
        <p:spPr>
          <a:xfrm>
            <a:off x="4648200" y="4914900"/>
            <a:ext cx="4032250" cy="1211263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2535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059238"/>
            <a:ext cx="4032250" cy="855662"/>
          </a:xfrm>
        </p:spPr>
        <p:txBody>
          <a:bodyPr/>
          <a:lstStyle/>
          <a:p>
            <a:endParaRPr lang="x-none" altLang="x-none">
              <a:latin typeface="DejaVu Serif" charset="0"/>
            </a:endParaRPr>
          </a:p>
        </p:txBody>
      </p:sp>
      <p:sp>
        <p:nvSpPr>
          <p:cNvPr id="22536" name="Content Placeholder 12"/>
          <p:cNvSpPr>
            <a:spLocks noGrp="1"/>
          </p:cNvSpPr>
          <p:nvPr>
            <p:ph sz="quarter" idx="16"/>
          </p:nvPr>
        </p:nvSpPr>
        <p:spPr>
          <a:xfrm>
            <a:off x="4648200" y="4059238"/>
            <a:ext cx="4068763" cy="855662"/>
          </a:xfrm>
        </p:spPr>
        <p:txBody>
          <a:bodyPr/>
          <a:lstStyle/>
          <a:p>
            <a:endParaRPr lang="x-none" altLang="x-none">
              <a:latin typeface="DejaVu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/>
          <p:cNvSpPr>
            <a:spLocks noGrp="1"/>
          </p:cNvSpPr>
          <p:nvPr>
            <p:ph type="body" idx="1"/>
          </p:nvPr>
        </p:nvSpPr>
        <p:spPr>
          <a:xfrm>
            <a:off x="457200" y="1035050"/>
            <a:ext cx="4040188" cy="963613"/>
          </a:xfrm>
        </p:spPr>
        <p:txBody>
          <a:bodyPr/>
          <a:lstStyle/>
          <a:p>
            <a:endParaRPr lang="x-none" altLang="x-none">
              <a:latin typeface="DejaVu Serif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98663"/>
            <a:ext cx="4040188" cy="4127500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3555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035050"/>
            <a:ext cx="4041775" cy="963613"/>
          </a:xfrm>
        </p:spPr>
        <p:txBody>
          <a:bodyPr/>
          <a:lstStyle/>
          <a:p>
            <a:endParaRPr lang="x-none" altLang="x-none">
              <a:latin typeface="DejaVu Serif" charset="0"/>
            </a:endParaRPr>
          </a:p>
        </p:txBody>
      </p:sp>
      <p:sp>
        <p:nvSpPr>
          <p:cNvPr id="23556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98663"/>
            <a:ext cx="4041775" cy="4127500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3557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2355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FD493193-FAEB-E245-A653-8ED9574C6661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13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x-none" altLang="x-none">
              <a:latin typeface="DejaVu Serif" charset="0"/>
            </a:endParaRPr>
          </a:p>
        </p:txBody>
      </p:sp>
      <p:sp>
        <p:nvSpPr>
          <p:cNvPr id="2457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A8B1C4C2-2E61-204E-990D-0A6008D60893}" type="slidenum">
              <a:rPr lang="en-US" altLang="x-none">
                <a:solidFill>
                  <a:srgbClr val="7F7F7F"/>
                </a:solidFill>
                <a:latin typeface="Hind Regular" charset="0"/>
              </a:rPr>
              <a:pPr/>
              <a:t>14</a:t>
            </a:fld>
            <a:endParaRPr lang="en-US" altLang="x-none">
              <a:solidFill>
                <a:srgbClr val="7F7F7F"/>
              </a:solidFill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5F5086A6-84DF-C647-86CB-F0D0EA8DD36F}" type="slidenum">
              <a:rPr lang="en-US" altLang="x-none">
                <a:solidFill>
                  <a:srgbClr val="7F7F7F"/>
                </a:solidFill>
                <a:latin typeface="Hind Regular" charset="0"/>
              </a:rPr>
              <a:pPr/>
              <a:t>15</a:t>
            </a:fld>
            <a:endParaRPr lang="en-US" altLang="x-none">
              <a:solidFill>
                <a:srgbClr val="7F7F7F"/>
              </a:solidFill>
              <a:latin typeface="Hind Regular" charset="0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078413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6AF2EC1-0E6E-674E-B0F6-DF7DD7D2A485}" type="slidenum">
              <a:rPr lang="en-US" altLang="x-none">
                <a:solidFill>
                  <a:srgbClr val="7F7F7F"/>
                </a:solidFill>
                <a:latin typeface="Hind Regular" charset="0"/>
              </a:rPr>
              <a:pPr/>
              <a:t>16</a:t>
            </a:fld>
            <a:endParaRPr lang="en-US" altLang="x-none">
              <a:solidFill>
                <a:srgbClr val="7F7F7F"/>
              </a:solidFill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EED9C011-EF7C-5246-9811-FDAF80957DF0}" type="slidenum">
              <a:rPr lang="en-US" altLang="x-none">
                <a:solidFill>
                  <a:srgbClr val="7F7F7F"/>
                </a:solidFill>
                <a:latin typeface="Hind Regular" charset="0"/>
              </a:rPr>
              <a:pPr/>
              <a:t>17</a:t>
            </a:fld>
            <a:endParaRPr lang="en-US" altLang="x-none">
              <a:solidFill>
                <a:srgbClr val="7F7F7F"/>
              </a:solidFill>
              <a:latin typeface="Hind Regular" charset="0"/>
            </a:endParaRP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1130300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312988"/>
          <a:ext cx="8229600" cy="3145890"/>
        </p:xfrm>
        <a:graphic>
          <a:graphicData uri="http://schemas.openxmlformats.org/drawingml/2006/table">
            <a:tbl>
              <a:tblPr/>
              <a:tblGrid>
                <a:gridCol w="1209675"/>
                <a:gridCol w="7019925"/>
              </a:tblGrid>
              <a:tr h="3714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7A332"/>
                          </a:solidFill>
                          <a:effectLst/>
                          <a:latin typeface="Hind SemiBold" charset="0"/>
                          <a:ea typeface="ＭＳ Ｐゴシック" charset="-128"/>
                        </a:rPr>
                        <a:t>Table title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67A332"/>
                        </a:solidFill>
                        <a:effectLst/>
                        <a:latin typeface="Hind SemiBold" charset="0"/>
                        <a:ea typeface="ＭＳ Ｐゴシック" charset="-128"/>
                      </a:endParaRP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67A3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9:00 – 9:30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Regular" charset="0"/>
                        <a:ea typeface="ＭＳ Ｐゴシック" charset="-128"/>
                      </a:endParaRP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67A3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Welcome with coffee</a:t>
                      </a: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67A3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9:30 – 10:00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Regular" charset="0"/>
                        <a:ea typeface="ＭＳ Ｐゴシック" charset="-128"/>
                      </a:endParaRP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Presentation of the InnoRenew CoE (research plan, employees, status update); </a:t>
                      </a: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Andreja Kutnar</a:t>
                      </a: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10:00 – 10:30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Regular" charset="0"/>
                        <a:ea typeface="ＭＳ Ｐゴシック" charset="-128"/>
                      </a:endParaRP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Presentation of the Living Lab InnoRenew Membership packages; </a:t>
                      </a: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Michael Burnard</a:t>
                      </a: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10:30 – 10:50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Regular" charset="0"/>
                        <a:ea typeface="ＭＳ Ｐゴシック" charset="-128"/>
                      </a:endParaRP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Technology Transfer Best Practices at Fraunhofer WKI (</a:t>
                      </a:r>
                      <a:r>
                        <a:rPr kumimoji="0" lang="de-DE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Bohumil Kasal</a:t>
                      </a:r>
                      <a:r>
                        <a:rPr kumimoji="0" lang="de-DE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, director of Fraunhofer WKI)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Regular" charset="0"/>
                        <a:ea typeface="ＭＳ Ｐゴシック" charset="-128"/>
                      </a:endParaRP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10:50 – 11:30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Regular" charset="0"/>
                        <a:ea typeface="ＭＳ Ｐゴシック" charset="-128"/>
                      </a:endParaRP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Opportunities to participate in ongoing InnoRenew CoE research work; </a:t>
                      </a: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Project leaders</a:t>
                      </a: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11:30 – 13:00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Regular" charset="0"/>
                        <a:ea typeface="ＭＳ Ｐゴシック" charset="-128"/>
                      </a:endParaRP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Discussion/Presentations of Living Lab stakeholders </a:t>
                      </a: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13:00 – 14:00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Regular" charset="0"/>
                        <a:ea typeface="ＭＳ Ｐゴシック" charset="-128"/>
                      </a:endParaRP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Hind Regular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Regular" charset="0"/>
                          <a:ea typeface="ＭＳ Ｐゴシック" charset="-128"/>
                        </a:rPr>
                        <a:t>Lunch</a:t>
                      </a:r>
                    </a:p>
                  </a:txBody>
                  <a:tcPr marL="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99BDCF8-DB6E-1A4D-BFAE-4DFFDE19953E}" type="slidenum">
              <a:rPr lang="en-US" altLang="x-none">
                <a:solidFill>
                  <a:srgbClr val="7F7F7F"/>
                </a:solidFill>
                <a:latin typeface="Hind Regular" charset="0"/>
              </a:rPr>
              <a:pPr/>
              <a:t>18</a:t>
            </a:fld>
            <a:endParaRPr lang="en-US" altLang="x-none">
              <a:solidFill>
                <a:srgbClr val="7F7F7F"/>
              </a:solidFill>
              <a:latin typeface="Hind Regular" charset="0"/>
            </a:endParaRP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2074863"/>
          </a:xfrm>
        </p:spPr>
        <p:txBody>
          <a:bodyPr/>
          <a:lstStyle/>
          <a:p>
            <a:endParaRPr lang="x-none" altLang="x-none" sz="2000">
              <a:latin typeface="Hind Regular" charset="0"/>
            </a:endParaRPr>
          </a:p>
        </p:txBody>
      </p:sp>
      <p:graphicFrame>
        <p:nvGraphicFramePr>
          <p:cNvPr id="28676" name="Content Placeholder 5"/>
          <p:cNvGraphicFramePr>
            <a:graphicFrameLocks/>
          </p:cNvGraphicFramePr>
          <p:nvPr/>
        </p:nvGraphicFramePr>
        <p:xfrm>
          <a:off x="406400" y="3071813"/>
          <a:ext cx="6199188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r:id="rId3" imgW="6199120" imgH="2956316" progId="Excel.Chart.8">
                  <p:embed/>
                </p:oleObj>
              </mc:Choice>
              <mc:Fallback>
                <p:oleObj r:id="rId3" imgW="6199120" imgH="2956316" progId="Excel.Chart.8">
                  <p:embed/>
                  <p:pic>
                    <p:nvPicPr>
                      <p:cNvPr id="0" name="Content Placeholder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071813"/>
                        <a:ext cx="6199188" cy="295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latin typeface="DejaVu Serif" charset="0"/>
            </a:endParaRPr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4C7CAE54-1432-3D4B-93E6-09938913B002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19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  <p:sp>
        <p:nvSpPr>
          <p:cNvPr id="29701" name="Picture Placeholder 5"/>
          <p:cNvSpPr>
            <a:spLocks noGrp="1"/>
          </p:cNvSpPr>
          <p:nvPr>
            <p:ph type="pic" idx="1"/>
          </p:nvPr>
        </p:nvSpPr>
        <p:spPr>
          <a:xfrm>
            <a:off x="0" y="0"/>
            <a:ext cx="8686800" cy="4656138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InnoRenew</a:t>
            </a:r>
            <a:r>
              <a:rPr lang="en-US" sz="2800" b="1" dirty="0"/>
              <a:t> </a:t>
            </a:r>
            <a:r>
              <a:rPr lang="en-US" sz="2800" b="1" dirty="0" err="1"/>
              <a:t>CoE</a:t>
            </a:r>
            <a:r>
              <a:rPr lang="en-US" sz="2800" b="1" dirty="0"/>
              <a:t>: Horizon 2020 Teaming Project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gap </a:t>
            </a:r>
            <a:r>
              <a:rPr lang="en-US" sz="1800" dirty="0"/>
              <a:t>between member states in research excellence is not </a:t>
            </a:r>
            <a:r>
              <a:rPr lang="en-US" sz="1800" dirty="0" smtClean="0"/>
              <a:t>decreasing</a:t>
            </a:r>
            <a:endParaRPr lang="en-US" sz="1800" dirty="0"/>
          </a:p>
          <a:p>
            <a:endParaRPr lang="en-US" sz="1800" b="1" dirty="0" smtClean="0"/>
          </a:p>
          <a:p>
            <a:r>
              <a:rPr lang="en-US" sz="1800" b="1" dirty="0" smtClean="0"/>
              <a:t>Horizon </a:t>
            </a:r>
            <a:r>
              <a:rPr lang="en-US" sz="1800" b="1" dirty="0"/>
              <a:t>2020 – “Spreading Excellence, Widening </a:t>
            </a:r>
            <a:r>
              <a:rPr lang="en-US" sz="1800" b="1" dirty="0" smtClean="0"/>
              <a:t>participation”</a:t>
            </a:r>
            <a:r>
              <a:rPr lang="en-US" sz="1800" dirty="0"/>
              <a:t> </a:t>
            </a:r>
          </a:p>
          <a:p>
            <a:pPr lvl="1"/>
            <a:r>
              <a:rPr lang="en-US" sz="1400" dirty="0"/>
              <a:t>Instruments:</a:t>
            </a:r>
            <a:r>
              <a:rPr lang="en-US" sz="1400" b="1" dirty="0"/>
              <a:t> Teaming</a:t>
            </a:r>
            <a:r>
              <a:rPr lang="en-US" sz="1400" dirty="0"/>
              <a:t>, Twinning and ERA Chairs</a:t>
            </a:r>
          </a:p>
          <a:p>
            <a:pPr lvl="1"/>
            <a:r>
              <a:rPr lang="en-US" sz="1400" dirty="0"/>
              <a:t>‘Widening’/low-performing countries: Bulgaria, Croatia, Cyprus, Czech Republic, Estonia, Hungary, Latvia, Lithuania, Luxembourg, Malta, Poland, Portugal, Romania, Slovakia and </a:t>
            </a:r>
            <a:r>
              <a:rPr lang="en-US" sz="1400" b="1" dirty="0"/>
              <a:t>Slovenia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new or upgraded </a:t>
            </a:r>
            <a:r>
              <a:rPr lang="en-US" sz="1400" b="1" dirty="0"/>
              <a:t>‘</a:t>
            </a:r>
            <a:r>
              <a:rPr lang="en-US" sz="1400" b="1" dirty="0" err="1"/>
              <a:t>Centres</a:t>
            </a:r>
            <a:r>
              <a:rPr lang="en-US" sz="1400" b="1" dirty="0"/>
              <a:t> of Excellence for</a:t>
            </a:r>
            <a:r>
              <a:rPr lang="en-US" sz="1400" dirty="0"/>
              <a:t> basic and applied scientific research with fast industry uptake of research results and commercialization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Horizon 2020 Framework Programme of the European Union; H2020 WIDESPREAD-2-Teaming: #739574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1E514B-DB06-FF4B-9AE7-8874302AE28F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187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6"/>
          <p:cNvSpPr>
            <a:spLocks noGrp="1"/>
          </p:cNvSpPr>
          <p:nvPr>
            <p:ph type="title"/>
          </p:nvPr>
        </p:nvSpPr>
        <p:spPr>
          <a:xfrm>
            <a:off x="457200" y="4899025"/>
            <a:ext cx="8229600" cy="566738"/>
          </a:xfrm>
        </p:spPr>
        <p:txBody>
          <a:bodyPr/>
          <a:lstStyle/>
          <a:p>
            <a:endParaRPr lang="x-none" altLang="x-none">
              <a:latin typeface="DejaVu Serif" charset="0"/>
            </a:endParaRPr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83CF7E6D-C136-5F4A-AD4B-7E823C179CEA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20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  <p:sp>
        <p:nvSpPr>
          <p:cNvPr id="30724" name="Picture Placeholder 7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656138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FC0C087D-2495-8E47-9DF4-6E9B85E2AD34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21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0" y="1035050"/>
            <a:ext cx="8686800" cy="4946650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035050"/>
            <a:ext cx="3008313" cy="1622425"/>
          </a:xfrm>
        </p:spPr>
        <p:txBody>
          <a:bodyPr/>
          <a:lstStyle/>
          <a:p>
            <a:endParaRPr lang="x-none" altLang="x-none">
              <a:latin typeface="DejaVu Serif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575050" y="1035050"/>
            <a:ext cx="5568950" cy="5091113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3277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57475"/>
            <a:ext cx="3008313" cy="3468688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4909697-BF8D-AC46-9B8B-42BC12C4D0C4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22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5678488" y="1035050"/>
            <a:ext cx="3008312" cy="1622425"/>
          </a:xfrm>
        </p:spPr>
        <p:txBody>
          <a:bodyPr/>
          <a:lstStyle/>
          <a:p>
            <a:endParaRPr lang="x-none" altLang="x-none">
              <a:latin typeface="DejaVu Serif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1035050"/>
            <a:ext cx="5568950" cy="5091113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33795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8488" y="2657475"/>
            <a:ext cx="3008312" cy="3468688"/>
          </a:xfrm>
        </p:spPr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6A5A709-F256-1541-9BC5-6DF96E44B89A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23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InnoRenew</a:t>
            </a:r>
            <a:r>
              <a:rPr lang="en-US" sz="2800" b="1" dirty="0"/>
              <a:t> </a:t>
            </a:r>
            <a:r>
              <a:rPr lang="en-US" sz="2800" b="1" dirty="0" err="1"/>
              <a:t>CoE</a:t>
            </a:r>
            <a:r>
              <a:rPr lang="en-US" sz="2800" b="1" dirty="0"/>
              <a:t>: Sustainable Research Institution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/>
              <a:t>InnoRenew</a:t>
            </a:r>
            <a:r>
              <a:rPr lang="en-US" sz="2000" dirty="0"/>
              <a:t> </a:t>
            </a:r>
            <a:r>
              <a:rPr lang="en-US" sz="2000" dirty="0" err="1"/>
              <a:t>CoE</a:t>
            </a:r>
            <a:r>
              <a:rPr lang="en-US" sz="2000" dirty="0"/>
              <a:t>: 5-year Teaming project &amp; R&amp;D institution (2017)</a:t>
            </a:r>
          </a:p>
          <a:p>
            <a:pPr lvl="0"/>
            <a:r>
              <a:rPr lang="en-US" sz="2000" dirty="0"/>
              <a:t>Founders: University of </a:t>
            </a:r>
            <a:r>
              <a:rPr lang="en-US" sz="2000" dirty="0" err="1"/>
              <a:t>Primorska</a:t>
            </a:r>
            <a:r>
              <a:rPr lang="en-US" sz="2000" dirty="0"/>
              <a:t>, </a:t>
            </a:r>
            <a:r>
              <a:rPr lang="en-US" sz="2000" dirty="0" err="1"/>
              <a:t>Frauenhofer</a:t>
            </a:r>
            <a:r>
              <a:rPr lang="en-US" sz="2000" dirty="0"/>
              <a:t> WKI, ZVKDS, ZAG</a:t>
            </a:r>
          </a:p>
          <a:p>
            <a:endParaRPr lang="en-US" sz="2000" dirty="0"/>
          </a:p>
          <a:p>
            <a:pPr lvl="0"/>
            <a:r>
              <a:rPr lang="en-US" sz="2000" b="1" dirty="0" err="1"/>
              <a:t>InnoRenew</a:t>
            </a:r>
            <a:r>
              <a:rPr lang="en-US" sz="2000" b="1" dirty="0"/>
              <a:t> </a:t>
            </a:r>
            <a:r>
              <a:rPr lang="en-US" sz="2000" b="1" dirty="0" err="1"/>
              <a:t>CoE</a:t>
            </a:r>
            <a:r>
              <a:rPr lang="en-US" sz="2000" b="1" dirty="0"/>
              <a:t>: World leader in the application and implementation of renewable materials and sustainable building </a:t>
            </a:r>
            <a:r>
              <a:rPr lang="en-US" sz="2000" b="1" dirty="0" smtClean="0"/>
              <a:t>research</a:t>
            </a:r>
            <a:r>
              <a:rPr lang="en-US" sz="2000" dirty="0"/>
              <a:t> </a:t>
            </a:r>
          </a:p>
          <a:p>
            <a:pPr lvl="0"/>
            <a:r>
              <a:rPr lang="en-US" sz="2000" dirty="0"/>
              <a:t>EU grant 15 </a:t>
            </a:r>
            <a:r>
              <a:rPr lang="en-US" sz="2000" dirty="0" err="1"/>
              <a:t>mio</a:t>
            </a:r>
            <a:r>
              <a:rPr lang="en-US" sz="2000" dirty="0"/>
              <a:t> EUR, national co-financing to create synergies with structural and cohesion funds (infrastructure and large equipment)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Horizon 2020 Framework Programme of the European Union; H2020 WIDESPREAD-2-Teaming: #739574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1E514B-DB06-FF4B-9AE7-8874302AE28F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49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InnoRenew</a:t>
            </a:r>
            <a:r>
              <a:rPr lang="en-US" sz="3200" dirty="0" smtClean="0"/>
              <a:t> </a:t>
            </a:r>
            <a:r>
              <a:rPr lang="en-US" sz="3200" dirty="0" err="1" smtClean="0"/>
              <a:t>CoE</a:t>
            </a:r>
            <a:r>
              <a:rPr lang="en-US" sz="3200" dirty="0" smtClean="0"/>
              <a:t>: Infrastructure &amp; Equipment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Horizon 2020 Framework Programme of the European Union; H2020 WIDESPREAD-2-Teaming: #739574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1E514B-DB06-FF4B-9AE7-8874302AE28F}" type="slidenum">
              <a:rPr lang="en-US" altLang="x-none" smtClean="0"/>
              <a:pPr/>
              <a:t>4</a:t>
            </a:fld>
            <a:endParaRPr lang="en-US" altLang="x-none"/>
          </a:p>
        </p:txBody>
      </p:sp>
      <p:pic>
        <p:nvPicPr>
          <p:cNvPr id="6" name="Bild 3" descr="N:\Projekte\WKI_Prof._Kasal\Businessplan\7_Operations\Building drawings\Building drawings Übersicht\Building drawings Übersicht_v02.tif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43908" r="4737" b="18771"/>
          <a:stretch/>
        </p:blipFill>
        <p:spPr bwMode="auto">
          <a:xfrm>
            <a:off x="1359884" y="2394879"/>
            <a:ext cx="6424232" cy="3697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ve="http://schemas.openxmlformats.org/markup-compatibility/2006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41945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InnoRenew</a:t>
            </a:r>
            <a:r>
              <a:rPr lang="en-US" b="1" dirty="0"/>
              <a:t> </a:t>
            </a:r>
            <a:r>
              <a:rPr lang="en-US" b="1" dirty="0" err="1"/>
              <a:t>CoE</a:t>
            </a:r>
            <a:r>
              <a:rPr lang="en-US" b="1" dirty="0"/>
              <a:t> and Creative Industries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Target industries: </a:t>
            </a:r>
            <a:r>
              <a:rPr lang="en-US" sz="2400" b="1" dirty="0"/>
              <a:t>Forestry - wood value chains</a:t>
            </a:r>
            <a:r>
              <a:rPr lang="en-US" sz="2400" dirty="0"/>
              <a:t>  </a:t>
            </a:r>
          </a:p>
          <a:p>
            <a:pPr lvl="0"/>
            <a:r>
              <a:rPr lang="en-US" sz="2400" dirty="0" smtClean="0"/>
              <a:t>Basic </a:t>
            </a:r>
            <a:r>
              <a:rPr lang="en-US" sz="2400" dirty="0"/>
              <a:t>value chains: </a:t>
            </a:r>
            <a:r>
              <a:rPr lang="en-US" sz="2400" dirty="0" smtClean="0"/>
              <a:t>(1) Forestry</a:t>
            </a:r>
            <a:r>
              <a:rPr lang="en-US" sz="2400" dirty="0"/>
              <a:t>, </a:t>
            </a:r>
            <a:r>
              <a:rPr lang="en-US" sz="2400" dirty="0" smtClean="0"/>
              <a:t>(2) </a:t>
            </a:r>
            <a:r>
              <a:rPr lang="en-US" sz="2400" b="1" dirty="0" smtClean="0"/>
              <a:t>wood </a:t>
            </a:r>
            <a:r>
              <a:rPr lang="en-US" sz="2400" b="1" dirty="0"/>
              <a:t>products</a:t>
            </a:r>
            <a:r>
              <a:rPr lang="en-US" sz="2400" dirty="0"/>
              <a:t>, </a:t>
            </a:r>
            <a:r>
              <a:rPr lang="en-US" sz="2400" dirty="0" smtClean="0"/>
              <a:t>(3) pulp </a:t>
            </a:r>
            <a:r>
              <a:rPr lang="en-US" sz="2400" dirty="0"/>
              <a:t>&amp; paper products, </a:t>
            </a:r>
            <a:r>
              <a:rPr lang="en-US" sz="2400" dirty="0" smtClean="0"/>
              <a:t>(4) bioenergy</a:t>
            </a:r>
            <a:r>
              <a:rPr lang="en-US" sz="2400" dirty="0"/>
              <a:t>, </a:t>
            </a:r>
            <a:r>
              <a:rPr lang="en-US" sz="2400" dirty="0" smtClean="0"/>
              <a:t>(5) specialties </a:t>
            </a:r>
            <a:r>
              <a:rPr lang="en-US" sz="2400" dirty="0"/>
              <a:t>(including wood bio refinery concept)</a:t>
            </a:r>
          </a:p>
          <a:p>
            <a:pPr lvl="0"/>
            <a:r>
              <a:rPr lang="en-US" sz="2400" dirty="0"/>
              <a:t>Wood products</a:t>
            </a:r>
            <a:r>
              <a:rPr lang="en-US" sz="2400" dirty="0" smtClean="0"/>
              <a:t>: </a:t>
            </a:r>
            <a:r>
              <a:rPr lang="en-US" sz="2400" b="1" dirty="0" smtClean="0"/>
              <a:t>‘living </a:t>
            </a:r>
            <a:r>
              <a:rPr lang="en-US" sz="2400" b="1" dirty="0"/>
              <a:t>with wood’</a:t>
            </a:r>
            <a:r>
              <a:rPr lang="en-US" sz="2400" dirty="0"/>
              <a:t>, </a:t>
            </a:r>
            <a:r>
              <a:rPr lang="en-US" sz="2400" b="1" dirty="0" smtClean="0"/>
              <a:t>‘building </a:t>
            </a:r>
            <a:r>
              <a:rPr lang="en-US" sz="2400" b="1" dirty="0"/>
              <a:t>with wood’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smtClean="0"/>
              <a:t>Furniture &amp; interior design, </a:t>
            </a:r>
            <a:r>
              <a:rPr lang="en-US" sz="2400" b="1" dirty="0"/>
              <a:t>construction </a:t>
            </a:r>
            <a:r>
              <a:rPr lang="en-US" sz="2400" b="1" dirty="0">
                <a:sym typeface="Wingdings" charset="2"/>
              </a:rPr>
              <a:t></a:t>
            </a:r>
            <a:r>
              <a:rPr lang="en-US" sz="2400" b="1" dirty="0"/>
              <a:t> </a:t>
            </a:r>
            <a:r>
              <a:rPr lang="en-US" sz="2400" b="1" dirty="0" smtClean="0"/>
              <a:t>architecture </a:t>
            </a:r>
            <a:r>
              <a:rPr lang="en-US" sz="2400" b="1" dirty="0"/>
              <a:t>&amp; design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Horizon 2020 Framework Programme of the European Union; H2020 WIDESPREAD-2-Teaming: #739574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1E514B-DB06-FF4B-9AE7-8874302AE28F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814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Start-up/ Boost projects (8)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“</a:t>
            </a:r>
            <a:r>
              <a:rPr lang="en-US" sz="2400" b="1" dirty="0" err="1"/>
              <a:t>Revitalising</a:t>
            </a:r>
            <a:r>
              <a:rPr lang="en-US" sz="2400" b="1" dirty="0"/>
              <a:t> a traditional industry: Open Innovation in the Furniture Industry”</a:t>
            </a:r>
            <a:endParaRPr lang="en-US" sz="2400" dirty="0"/>
          </a:p>
          <a:p>
            <a:endParaRPr lang="en-US" sz="2400" dirty="0"/>
          </a:p>
          <a:p>
            <a:pPr lvl="0"/>
            <a:r>
              <a:rPr lang="en-US" sz="2400" dirty="0"/>
              <a:t>Literature Review</a:t>
            </a:r>
          </a:p>
          <a:p>
            <a:pPr lvl="1"/>
            <a:r>
              <a:rPr lang="en-US" sz="2000" dirty="0"/>
              <a:t>Open Innovation in design-intensive industries</a:t>
            </a:r>
          </a:p>
          <a:p>
            <a:pPr lvl="0"/>
            <a:r>
              <a:rPr lang="en-US" sz="2400" dirty="0"/>
              <a:t>Market &amp; Industry Research</a:t>
            </a:r>
          </a:p>
          <a:p>
            <a:pPr lvl="0"/>
            <a:r>
              <a:rPr lang="en-US" sz="2400" b="1" dirty="0"/>
              <a:t>Use Case: Develop &amp; pitch (SME Instrument or similar)</a:t>
            </a:r>
            <a:endParaRPr lang="en-US" sz="2400" dirty="0"/>
          </a:p>
          <a:p>
            <a:pPr lvl="0"/>
            <a:r>
              <a:rPr lang="en-US" sz="2400" dirty="0" smtClean="0"/>
              <a:t>Innovation Management Workshops </a:t>
            </a:r>
            <a:r>
              <a:rPr lang="en-US" sz="2400" dirty="0"/>
              <a:t>for industry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Horizon 2020 Framework Programme of the European Union; H2020 WIDESPREAD-2-Teaming: #739574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1E514B-DB06-FF4B-9AE7-8874302AE28F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145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InnoRenew</a:t>
            </a:r>
            <a:r>
              <a:rPr lang="en-US" b="1" dirty="0"/>
              <a:t> </a:t>
            </a:r>
            <a:r>
              <a:rPr lang="en-US" b="1" dirty="0" err="1"/>
              <a:t>CoE</a:t>
            </a:r>
            <a:r>
              <a:rPr lang="en-US" b="1" dirty="0"/>
              <a:t> Living Lab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fostering open innovation and developing new value chains and business models that meet user identified needs.</a:t>
            </a:r>
          </a:p>
          <a:p>
            <a:pPr lvl="0"/>
            <a:r>
              <a:rPr lang="en-US" sz="2400" dirty="0" smtClean="0"/>
              <a:t>70 members, 21 countries, 4 members from creative industries</a:t>
            </a:r>
          </a:p>
          <a:p>
            <a:pPr lvl="1"/>
            <a:r>
              <a:rPr lang="en-US" sz="2000" dirty="0" smtClean="0"/>
              <a:t>MVA architects, </a:t>
            </a:r>
            <a:r>
              <a:rPr lang="en-US" sz="2000" dirty="0" err="1" smtClean="0"/>
              <a:t>Dekleva</a:t>
            </a:r>
            <a:r>
              <a:rPr lang="en-US" sz="2000" dirty="0" smtClean="0"/>
              <a:t> </a:t>
            </a:r>
            <a:r>
              <a:rPr lang="en-US" sz="2000" dirty="0" err="1" smtClean="0"/>
              <a:t>Gregori</a:t>
            </a:r>
            <a:r>
              <a:rPr lang="en-US" sz="2000" dirty="0" err="1"/>
              <a:t>c</a:t>
            </a:r>
            <a:r>
              <a:rPr lang="en-US" sz="2000" dirty="0" smtClean="0"/>
              <a:t> architects, +-30, Pia Studio</a:t>
            </a:r>
          </a:p>
          <a:p>
            <a:pPr lvl="1"/>
            <a:r>
              <a:rPr lang="en-US" sz="2000" dirty="0" smtClean="0"/>
              <a:t>Faculty of Design, Associate Member of University of </a:t>
            </a:r>
            <a:r>
              <a:rPr lang="en-US" sz="2000" dirty="0" err="1" smtClean="0"/>
              <a:t>Primorska</a:t>
            </a:r>
            <a:endParaRPr lang="en-US" sz="2000" dirty="0" smtClean="0"/>
          </a:p>
          <a:p>
            <a:endParaRPr lang="en-US" sz="2400" dirty="0" smtClean="0"/>
          </a:p>
          <a:p>
            <a:pPr lvl="0"/>
            <a:r>
              <a:rPr lang="en-US" sz="2400" b="1" dirty="0" smtClean="0"/>
              <a:t>“Fostering Creativity in the Furniture Sector”, </a:t>
            </a:r>
            <a:r>
              <a:rPr lang="en-US" sz="2400" dirty="0" smtClean="0"/>
              <a:t>International Expert Workshop, (October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</a:t>
            </a:r>
            <a:r>
              <a:rPr lang="en-US" sz="2400" dirty="0" err="1" smtClean="0"/>
              <a:t>Izola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Horizon 2020 Framework Programme of the European Union; H2020 WIDESPREAD-2-Teaming: #739574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1E514B-DB06-FF4B-9AE7-8874302AE28F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901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DF65BCAC-E660-7B49-94B7-D4A96E7EBC25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8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  <p:pic>
        <p:nvPicPr>
          <p:cNvPr id="34819" name="Picture Placeholder 6" descr="Contact@2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 b="5437"/>
          <a:stretch>
            <a:fillRect/>
          </a:stretch>
        </p:blipFill>
        <p:spPr>
          <a:xfrm>
            <a:off x="0" y="1035050"/>
            <a:ext cx="8686800" cy="4379913"/>
          </a:xfrm>
        </p:spPr>
      </p:pic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457200" y="5487988"/>
            <a:ext cx="8229600" cy="649287"/>
          </a:xfrm>
        </p:spPr>
        <p:txBody>
          <a:bodyPr/>
          <a:lstStyle/>
          <a:p>
            <a:r>
              <a:rPr lang="en-US" altLang="x-none">
                <a:latin typeface="DejaVu Serif" charset="0"/>
              </a:rPr>
              <a:t>Thank you for your time.</a:t>
            </a:r>
          </a:p>
        </p:txBody>
      </p:sp>
    </p:spTree>
    <p:extLst>
      <p:ext uri="{BB962C8B-B14F-4D97-AF65-F5344CB8AC3E}">
        <p14:creationId xmlns:p14="http://schemas.microsoft.com/office/powerpoint/2010/main" val="15832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latin typeface="DejaVu Serif" charset="0"/>
              </a:rPr>
              <a:t>Direction of future work</a:t>
            </a:r>
            <a:endParaRPr lang="x-none" altLang="x-none" dirty="0">
              <a:latin typeface="DejaVu Serif" charset="0"/>
            </a:endParaRPr>
          </a:p>
        </p:txBody>
      </p:sp>
      <p:sp>
        <p:nvSpPr>
          <p:cNvPr id="19458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altLang="x-none">
              <a:latin typeface="Hind Regular" charset="0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A6A6A6"/>
                </a:solidFill>
                <a:latin typeface="Hind Regular" charset="0"/>
              </a:rPr>
              <a:t>Horizon 2020 Framework Programme of the European Union; H2020 WIDESPREAD-2-Teaming: #739574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8F04275-AC0C-244B-A6A3-2D7309094B53}" type="slidenum">
              <a:rPr lang="en-US" altLang="x-none">
                <a:solidFill>
                  <a:srgbClr val="A6A6A6"/>
                </a:solidFill>
                <a:latin typeface="Hind Regular" charset="0"/>
              </a:rPr>
              <a:pPr/>
              <a:t>9</a:t>
            </a:fld>
            <a:endParaRPr lang="en-US" altLang="x-none">
              <a:solidFill>
                <a:srgbClr val="A6A6A6"/>
              </a:solidFill>
              <a:latin typeface="Hind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PPTtemplate</Template>
  <TotalTime>508</TotalTime>
  <Words>676</Words>
  <Application>Microsoft Macintosh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DejaVu Serif</vt:lpstr>
      <vt:lpstr>Hind Regular</vt:lpstr>
      <vt:lpstr>Hind SemiBold</vt:lpstr>
      <vt:lpstr>ＭＳ Ｐゴシック</vt:lpstr>
      <vt:lpstr>Wingdings</vt:lpstr>
      <vt:lpstr>Arial</vt:lpstr>
      <vt:lpstr>PPTtemplate</vt:lpstr>
      <vt:lpstr>Excel.Chart.8</vt:lpstr>
      <vt:lpstr>   InnoRenew Centre of Excellence:  Creative Industries and the Forest Sector Value Chains  </vt:lpstr>
      <vt:lpstr>InnoRenew CoE: Horizon 2020 Teaming Project </vt:lpstr>
      <vt:lpstr>InnoRenew CoE: Sustainable Research Institution  </vt:lpstr>
      <vt:lpstr>InnoRenew CoE: Infrastructure &amp; Equipment</vt:lpstr>
      <vt:lpstr>InnoRenew CoE and Creative Industries </vt:lpstr>
      <vt:lpstr>Start-up/ Boost projects (8) </vt:lpstr>
      <vt:lpstr>InnoRenew CoE Living Lab </vt:lpstr>
      <vt:lpstr>Thank you for your time.</vt:lpstr>
      <vt:lpstr>Direction of future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43</cp:revision>
  <dcterms:created xsi:type="dcterms:W3CDTF">2017-08-20T21:34:11Z</dcterms:created>
  <dcterms:modified xsi:type="dcterms:W3CDTF">2017-10-03T21:57:48Z</dcterms:modified>
</cp:coreProperties>
</file>