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  <p:sldMasterId id="2147483685" r:id="rId6"/>
  </p:sldMasterIdLst>
  <p:notesMasterIdLst>
    <p:notesMasterId r:id="rId29"/>
  </p:notesMasterIdLst>
  <p:handoutMasterIdLst>
    <p:handoutMasterId r:id="rId30"/>
  </p:handoutMasterIdLst>
  <p:sldIdLst>
    <p:sldId id="348" r:id="rId7"/>
    <p:sldId id="346" r:id="rId8"/>
    <p:sldId id="336" r:id="rId9"/>
    <p:sldId id="291" r:id="rId10"/>
    <p:sldId id="361" r:id="rId11"/>
    <p:sldId id="362" r:id="rId12"/>
    <p:sldId id="360" r:id="rId13"/>
    <p:sldId id="363" r:id="rId14"/>
    <p:sldId id="337" r:id="rId15"/>
    <p:sldId id="339" r:id="rId16"/>
    <p:sldId id="331" r:id="rId17"/>
    <p:sldId id="271" r:id="rId18"/>
    <p:sldId id="334" r:id="rId19"/>
    <p:sldId id="354" r:id="rId20"/>
    <p:sldId id="355" r:id="rId21"/>
    <p:sldId id="352" r:id="rId22"/>
    <p:sldId id="350" r:id="rId23"/>
    <p:sldId id="351" r:id="rId24"/>
    <p:sldId id="358" r:id="rId25"/>
    <p:sldId id="356" r:id="rId26"/>
    <p:sldId id="357" r:id="rId27"/>
    <p:sldId id="272" r:id="rId28"/>
  </p:sldIdLst>
  <p:sldSz cx="9144000" cy="6858000" type="screen4x3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0961" autoAdjust="0"/>
  </p:normalViewPr>
  <p:slideViewPr>
    <p:cSldViewPr>
      <p:cViewPr varScale="1">
        <p:scale>
          <a:sx n="81" d="100"/>
          <a:sy n="81" d="100"/>
        </p:scale>
        <p:origin x="155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notesViewPr>
    <p:cSldViewPr>
      <p:cViewPr varScale="1">
        <p:scale>
          <a:sx n="60" d="100"/>
          <a:sy n="60" d="100"/>
        </p:scale>
        <p:origin x="234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5F520-F77A-4BC3-8308-7A5C08FC0C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6B25A59-6FAA-4EF4-9D1E-A590E19A5DB9}">
      <dgm:prSet phldrT="[Text]" custT="1"/>
      <dgm:spPr/>
      <dgm:t>
        <a:bodyPr/>
        <a:lstStyle/>
        <a:p>
          <a:r>
            <a:rPr lang="en-GB" sz="2400" b="1" noProof="0" dirty="0"/>
            <a:t>Strong concepts</a:t>
          </a:r>
        </a:p>
        <a:p>
          <a:r>
            <a:rPr lang="en-GB" sz="1300" noProof="0" dirty="0"/>
            <a:t>(vision and strategy)</a:t>
          </a:r>
        </a:p>
      </dgm:t>
    </dgm:pt>
    <dgm:pt modelId="{5319771C-9309-4B20-A6D7-E3A791769A3F}" type="parTrans" cxnId="{B5CDBD4A-B8D4-4331-B983-B06C3652AAEB}">
      <dgm:prSet/>
      <dgm:spPr/>
      <dgm:t>
        <a:bodyPr/>
        <a:lstStyle/>
        <a:p>
          <a:endParaRPr lang="nl-BE"/>
        </a:p>
      </dgm:t>
    </dgm:pt>
    <dgm:pt modelId="{D5DC8C6C-AE2B-444B-8C3F-6EDB7E8CEA78}" type="sibTrans" cxnId="{B5CDBD4A-B8D4-4331-B983-B06C3652AAEB}">
      <dgm:prSet/>
      <dgm:spPr/>
      <dgm:t>
        <a:bodyPr/>
        <a:lstStyle/>
        <a:p>
          <a:endParaRPr lang="en-GB" noProof="0" dirty="0"/>
        </a:p>
      </dgm:t>
    </dgm:pt>
    <dgm:pt modelId="{3B9A58FB-E34D-4449-916B-C95AE45E3306}">
      <dgm:prSet phldrT="[Text]" custT="1"/>
      <dgm:spPr/>
      <dgm:t>
        <a:bodyPr/>
        <a:lstStyle/>
        <a:p>
          <a:r>
            <a:rPr lang="en-GB" sz="2400" b="1" noProof="0" dirty="0"/>
            <a:t>Adapted instruments</a:t>
          </a:r>
        </a:p>
        <a:p>
          <a:r>
            <a:rPr lang="en-GB" sz="1300" noProof="0" dirty="0"/>
            <a:t>(supporting implementation</a:t>
          </a:r>
          <a:br>
            <a:rPr lang="en-GB" sz="1300" noProof="0" dirty="0"/>
          </a:br>
          <a:r>
            <a:rPr lang="en-GB" sz="1300" noProof="0" dirty="0"/>
            <a:t> and projects)</a:t>
          </a:r>
        </a:p>
      </dgm:t>
    </dgm:pt>
    <dgm:pt modelId="{96D9310E-1FD4-4B15-9A6B-A9F4A7CFBB13}" type="parTrans" cxnId="{7ACD644D-63B2-448F-AB3D-B423D83942E4}">
      <dgm:prSet/>
      <dgm:spPr/>
      <dgm:t>
        <a:bodyPr/>
        <a:lstStyle/>
        <a:p>
          <a:endParaRPr lang="nl-BE"/>
        </a:p>
      </dgm:t>
    </dgm:pt>
    <dgm:pt modelId="{91DCD7C5-1EB6-4880-8212-645A6DCBC180}" type="sibTrans" cxnId="{7ACD644D-63B2-448F-AB3D-B423D83942E4}">
      <dgm:prSet/>
      <dgm:spPr/>
      <dgm:t>
        <a:bodyPr/>
        <a:lstStyle/>
        <a:p>
          <a:endParaRPr lang="nl-BE"/>
        </a:p>
      </dgm:t>
    </dgm:pt>
    <dgm:pt modelId="{E3C2B911-85A9-43BA-AABE-371583D5E53E}">
      <dgm:prSet phldrT="[Text]" custT="1"/>
      <dgm:spPr/>
      <dgm:t>
        <a:bodyPr/>
        <a:lstStyle/>
        <a:p>
          <a:r>
            <a:rPr lang="nl-BE" sz="2400" b="1" dirty="0"/>
            <a:t>Impact studies</a:t>
          </a:r>
        </a:p>
        <a:p>
          <a:r>
            <a:rPr lang="nl-BE" sz="1300" dirty="0"/>
            <a:t>(Evaluation </a:t>
          </a:r>
          <a:r>
            <a:rPr lang="en-GB" sz="1300" noProof="0" dirty="0"/>
            <a:t>and</a:t>
          </a:r>
          <a:r>
            <a:rPr lang="nl-BE" sz="1300" dirty="0"/>
            <a:t> monitoring)</a:t>
          </a:r>
        </a:p>
      </dgm:t>
    </dgm:pt>
    <dgm:pt modelId="{0C2B3E6D-344C-4DD6-9242-2990FD3B81CC}" type="parTrans" cxnId="{2708A461-F37D-47FF-BE79-FCDA9586C263}">
      <dgm:prSet/>
      <dgm:spPr/>
      <dgm:t>
        <a:bodyPr/>
        <a:lstStyle/>
        <a:p>
          <a:endParaRPr lang="nl-BE"/>
        </a:p>
      </dgm:t>
    </dgm:pt>
    <dgm:pt modelId="{1BB21240-4CFF-41D7-8FDE-411780E96F1B}" type="sibTrans" cxnId="{2708A461-F37D-47FF-BE79-FCDA9586C263}">
      <dgm:prSet/>
      <dgm:spPr/>
      <dgm:t>
        <a:bodyPr/>
        <a:lstStyle/>
        <a:p>
          <a:endParaRPr lang="nl-BE"/>
        </a:p>
      </dgm:t>
    </dgm:pt>
    <dgm:pt modelId="{7E76DC52-2845-4E79-9D2F-711BFBC6B4E1}">
      <dgm:prSet phldrT="[Text]" custT="1"/>
      <dgm:spPr/>
      <dgm:t>
        <a:bodyPr/>
        <a:lstStyle/>
        <a:p>
          <a:r>
            <a:rPr lang="en-GB" sz="2400" b="1" noProof="0" dirty="0"/>
            <a:t>New insights</a:t>
          </a:r>
        </a:p>
        <a:p>
          <a:r>
            <a:rPr lang="en-GB" sz="1300" noProof="0" dirty="0"/>
            <a:t>(research and analysis)</a:t>
          </a:r>
        </a:p>
      </dgm:t>
    </dgm:pt>
    <dgm:pt modelId="{5CB6532B-1BB8-42DF-B53D-C7C55A0828A4}" type="parTrans" cxnId="{A24D4CD3-A4D0-4FEE-BED9-93A8ADB8771B}">
      <dgm:prSet/>
      <dgm:spPr/>
      <dgm:t>
        <a:bodyPr/>
        <a:lstStyle/>
        <a:p>
          <a:endParaRPr lang="nl-BE"/>
        </a:p>
      </dgm:t>
    </dgm:pt>
    <dgm:pt modelId="{BFD83865-7B5C-440B-A5A0-EADDCD8746DB}" type="sibTrans" cxnId="{A24D4CD3-A4D0-4FEE-BED9-93A8ADB8771B}">
      <dgm:prSet/>
      <dgm:spPr/>
      <dgm:t>
        <a:bodyPr/>
        <a:lstStyle/>
        <a:p>
          <a:endParaRPr lang="nl-BE"/>
        </a:p>
      </dgm:t>
    </dgm:pt>
    <dgm:pt modelId="{C1C2CF32-88CF-4ABD-8265-D5FEDE2EF97B}" type="pres">
      <dgm:prSet presAssocID="{BFB5F520-F77A-4BC3-8308-7A5C08FC0C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EC14838-7E9F-4B77-8C1C-0534667C1A7C}" type="pres">
      <dgm:prSet presAssocID="{BFB5F520-F77A-4BC3-8308-7A5C08FC0C0A}" presName="cycle" presStyleCnt="0"/>
      <dgm:spPr/>
    </dgm:pt>
    <dgm:pt modelId="{E8E23E6B-6881-4E21-A8AE-47BC70A41FD4}" type="pres">
      <dgm:prSet presAssocID="{36B25A59-6FAA-4EF4-9D1E-A590E19A5DB9}" presName="nodeFirstNode" presStyleLbl="node1" presStyleIdx="0" presStyleCnt="4" custScaleX="90191" custScaleY="851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D238FC-04FC-43D9-9156-E00FBF747F6C}" type="pres">
      <dgm:prSet presAssocID="{D5DC8C6C-AE2B-444B-8C3F-6EDB7E8CEA78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CF1EE3D0-0544-4D7D-B50D-86953305D49D}" type="pres">
      <dgm:prSet presAssocID="{3B9A58FB-E34D-4449-916B-C95AE45E3306}" presName="nodeFollowingNodes" presStyleLbl="node1" presStyleIdx="1" presStyleCnt="4" custScaleX="837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6B0BA1-CFA2-4C37-B066-411AC894C954}" type="pres">
      <dgm:prSet presAssocID="{E3C2B911-85A9-43BA-AABE-371583D5E53E}" presName="nodeFollowingNodes" presStyleLbl="node1" presStyleIdx="2" presStyleCnt="4" custScaleX="74149" custScaleY="81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8B4F6A-6875-4D6F-8569-3BEF697DE343}" type="pres">
      <dgm:prSet presAssocID="{7E76DC52-2845-4E79-9D2F-711BFBC6B4E1}" presName="nodeFollowingNodes" presStyleLbl="node1" presStyleIdx="3" presStyleCnt="4" custScaleX="672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532BA9-C030-4C3F-9492-88EABD81E63F}" type="presOf" srcId="{36B25A59-6FAA-4EF4-9D1E-A590E19A5DB9}" destId="{E8E23E6B-6881-4E21-A8AE-47BC70A41FD4}" srcOrd="0" destOrd="0" presId="urn:microsoft.com/office/officeart/2005/8/layout/cycle3"/>
    <dgm:cxn modelId="{8FB45F6C-6227-4EB8-AB3E-09F1AF378D22}" type="presOf" srcId="{BFB5F520-F77A-4BC3-8308-7A5C08FC0C0A}" destId="{C1C2CF32-88CF-4ABD-8265-D5FEDE2EF97B}" srcOrd="0" destOrd="0" presId="urn:microsoft.com/office/officeart/2005/8/layout/cycle3"/>
    <dgm:cxn modelId="{9F3FF086-823F-429A-AD79-3FF08C3249A7}" type="presOf" srcId="{E3C2B911-85A9-43BA-AABE-371583D5E53E}" destId="{206B0BA1-CFA2-4C37-B066-411AC894C954}" srcOrd="0" destOrd="0" presId="urn:microsoft.com/office/officeart/2005/8/layout/cycle3"/>
    <dgm:cxn modelId="{7ACD644D-63B2-448F-AB3D-B423D83942E4}" srcId="{BFB5F520-F77A-4BC3-8308-7A5C08FC0C0A}" destId="{3B9A58FB-E34D-4449-916B-C95AE45E3306}" srcOrd="1" destOrd="0" parTransId="{96D9310E-1FD4-4B15-9A6B-A9F4A7CFBB13}" sibTransId="{91DCD7C5-1EB6-4880-8212-645A6DCBC180}"/>
    <dgm:cxn modelId="{A24D4CD3-A4D0-4FEE-BED9-93A8ADB8771B}" srcId="{BFB5F520-F77A-4BC3-8308-7A5C08FC0C0A}" destId="{7E76DC52-2845-4E79-9D2F-711BFBC6B4E1}" srcOrd="3" destOrd="0" parTransId="{5CB6532B-1BB8-42DF-B53D-C7C55A0828A4}" sibTransId="{BFD83865-7B5C-440B-A5A0-EADDCD8746DB}"/>
    <dgm:cxn modelId="{A9C3B32F-3606-4938-B080-169E2AFDF368}" type="presOf" srcId="{7E76DC52-2845-4E79-9D2F-711BFBC6B4E1}" destId="{E18B4F6A-6875-4D6F-8569-3BEF697DE343}" srcOrd="0" destOrd="0" presId="urn:microsoft.com/office/officeart/2005/8/layout/cycle3"/>
    <dgm:cxn modelId="{B5CDBD4A-B8D4-4331-B983-B06C3652AAEB}" srcId="{BFB5F520-F77A-4BC3-8308-7A5C08FC0C0A}" destId="{36B25A59-6FAA-4EF4-9D1E-A590E19A5DB9}" srcOrd="0" destOrd="0" parTransId="{5319771C-9309-4B20-A6D7-E3A791769A3F}" sibTransId="{D5DC8C6C-AE2B-444B-8C3F-6EDB7E8CEA78}"/>
    <dgm:cxn modelId="{999E57E3-7B2C-4332-AB1A-D100879718CD}" type="presOf" srcId="{D5DC8C6C-AE2B-444B-8C3F-6EDB7E8CEA78}" destId="{88D238FC-04FC-43D9-9156-E00FBF747F6C}" srcOrd="0" destOrd="0" presId="urn:microsoft.com/office/officeart/2005/8/layout/cycle3"/>
    <dgm:cxn modelId="{C26EFF3D-60DD-4101-9B32-418070C539CE}" type="presOf" srcId="{3B9A58FB-E34D-4449-916B-C95AE45E3306}" destId="{CF1EE3D0-0544-4D7D-B50D-86953305D49D}" srcOrd="0" destOrd="0" presId="urn:microsoft.com/office/officeart/2005/8/layout/cycle3"/>
    <dgm:cxn modelId="{2708A461-F37D-47FF-BE79-FCDA9586C263}" srcId="{BFB5F520-F77A-4BC3-8308-7A5C08FC0C0A}" destId="{E3C2B911-85A9-43BA-AABE-371583D5E53E}" srcOrd="2" destOrd="0" parTransId="{0C2B3E6D-344C-4DD6-9242-2990FD3B81CC}" sibTransId="{1BB21240-4CFF-41D7-8FDE-411780E96F1B}"/>
    <dgm:cxn modelId="{1A4B4691-0854-4DC2-AF4C-1EF8BC15BE38}" type="presParOf" srcId="{C1C2CF32-88CF-4ABD-8265-D5FEDE2EF97B}" destId="{7EC14838-7E9F-4B77-8C1C-0534667C1A7C}" srcOrd="0" destOrd="0" presId="urn:microsoft.com/office/officeart/2005/8/layout/cycle3"/>
    <dgm:cxn modelId="{3C476ADC-F7A9-4050-AD9E-691C99F19C2A}" type="presParOf" srcId="{7EC14838-7E9F-4B77-8C1C-0534667C1A7C}" destId="{E8E23E6B-6881-4E21-A8AE-47BC70A41FD4}" srcOrd="0" destOrd="0" presId="urn:microsoft.com/office/officeart/2005/8/layout/cycle3"/>
    <dgm:cxn modelId="{17160890-252C-4DDB-8A4C-6D3BE62B9780}" type="presParOf" srcId="{7EC14838-7E9F-4B77-8C1C-0534667C1A7C}" destId="{88D238FC-04FC-43D9-9156-E00FBF747F6C}" srcOrd="1" destOrd="0" presId="urn:microsoft.com/office/officeart/2005/8/layout/cycle3"/>
    <dgm:cxn modelId="{B419BB22-9F00-409C-8895-0AFF27D7A5C4}" type="presParOf" srcId="{7EC14838-7E9F-4B77-8C1C-0534667C1A7C}" destId="{CF1EE3D0-0544-4D7D-B50D-86953305D49D}" srcOrd="2" destOrd="0" presId="urn:microsoft.com/office/officeart/2005/8/layout/cycle3"/>
    <dgm:cxn modelId="{AF4C8EF3-9082-41CA-931A-1E61366F1F60}" type="presParOf" srcId="{7EC14838-7E9F-4B77-8C1C-0534667C1A7C}" destId="{206B0BA1-CFA2-4C37-B066-411AC894C954}" srcOrd="3" destOrd="0" presId="urn:microsoft.com/office/officeart/2005/8/layout/cycle3"/>
    <dgm:cxn modelId="{A74FC801-79B2-49EF-9823-42661A936B7F}" type="presParOf" srcId="{7EC14838-7E9F-4B77-8C1C-0534667C1A7C}" destId="{E18B4F6A-6875-4D6F-8569-3BEF697DE34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238FC-04FC-43D9-9156-E00FBF747F6C}">
      <dsp:nvSpPr>
        <dsp:cNvPr id="0" name=""/>
        <dsp:cNvSpPr/>
      </dsp:nvSpPr>
      <dsp:spPr>
        <a:xfrm>
          <a:off x="1508924" y="46206"/>
          <a:ext cx="4748997" cy="4748997"/>
        </a:xfrm>
        <a:prstGeom prst="circularArrow">
          <a:avLst>
            <a:gd name="adj1" fmla="val 4668"/>
            <a:gd name="adj2" fmla="val 272909"/>
            <a:gd name="adj3" fmla="val 13257360"/>
            <a:gd name="adj4" fmla="val 1774760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23E6B-6881-4E21-A8AE-47BC70A41FD4}">
      <dsp:nvSpPr>
        <dsp:cNvPr id="0" name=""/>
        <dsp:cNvSpPr/>
      </dsp:nvSpPr>
      <dsp:spPr>
        <a:xfrm>
          <a:off x="2480785" y="131347"/>
          <a:ext cx="2805275" cy="1323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/>
            <a:t>Strong concepts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/>
            <a:t>(vision and strategy)</a:t>
          </a:r>
        </a:p>
      </dsp:txBody>
      <dsp:txXfrm>
        <a:off x="2545399" y="195961"/>
        <a:ext cx="2676047" cy="1194390"/>
      </dsp:txXfrm>
    </dsp:sp>
    <dsp:sp modelId="{CF1EE3D0-0544-4D7D-B50D-86953305D49D}">
      <dsp:nvSpPr>
        <dsp:cNvPr id="0" name=""/>
        <dsp:cNvSpPr/>
      </dsp:nvSpPr>
      <dsp:spPr>
        <a:xfrm>
          <a:off x="4286580" y="1720769"/>
          <a:ext cx="2604096" cy="1555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/>
            <a:t>Adapted instruments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/>
            <a:t>(supporting implementation</a:t>
          </a:r>
          <a:br>
            <a:rPr lang="en-GB" sz="1300" kern="1200" noProof="0" dirty="0"/>
          </a:br>
          <a:r>
            <a:rPr lang="en-GB" sz="1300" kern="1200" noProof="0" dirty="0"/>
            <a:t> and projects)</a:t>
          </a:r>
        </a:p>
      </dsp:txBody>
      <dsp:txXfrm>
        <a:off x="4362498" y="1796687"/>
        <a:ext cx="2452260" cy="1403349"/>
      </dsp:txXfrm>
    </dsp:sp>
    <dsp:sp modelId="{206B0BA1-CFA2-4C37-B066-411AC894C954}">
      <dsp:nvSpPr>
        <dsp:cNvPr id="0" name=""/>
        <dsp:cNvSpPr/>
      </dsp:nvSpPr>
      <dsp:spPr>
        <a:xfrm>
          <a:off x="2730268" y="3569930"/>
          <a:ext cx="2306309" cy="1267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b="1" kern="1200" dirty="0"/>
            <a:t>Impact studies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/>
            <a:t>(Evaluation </a:t>
          </a:r>
          <a:r>
            <a:rPr lang="en-GB" sz="1300" kern="1200" noProof="0" dirty="0"/>
            <a:t>and</a:t>
          </a:r>
          <a:r>
            <a:rPr lang="nl-BE" sz="1300" kern="1200" dirty="0"/>
            <a:t> monitoring)</a:t>
          </a:r>
        </a:p>
      </dsp:txBody>
      <dsp:txXfrm>
        <a:off x="2792131" y="3631793"/>
        <a:ext cx="2182583" cy="1143548"/>
      </dsp:txXfrm>
    </dsp:sp>
    <dsp:sp modelId="{E18B4F6A-6875-4D6F-8569-3BEF697DE343}">
      <dsp:nvSpPr>
        <dsp:cNvPr id="0" name=""/>
        <dsp:cNvSpPr/>
      </dsp:nvSpPr>
      <dsp:spPr>
        <a:xfrm>
          <a:off x="1132044" y="1720769"/>
          <a:ext cx="2092347" cy="1555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/>
            <a:t>New insights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/>
            <a:t>(research and analysis)</a:t>
          </a:r>
        </a:p>
      </dsp:txBody>
      <dsp:txXfrm>
        <a:off x="1207962" y="1796687"/>
        <a:ext cx="1940511" cy="1403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98341-65C9-4910-8614-279BA402716B}" type="datetimeFigureOut">
              <a:rPr lang="nl-BE" smtClean="0"/>
              <a:t>2/10/2017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7C765-A671-4B80-8A70-74C7F0EF77B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492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45E15-14D0-4AF7-AC50-589B6266A9DE}" type="datetimeFigureOut">
              <a:rPr lang="nl-BE" smtClean="0"/>
              <a:t>2/10/2017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7EB72-A161-4B51-8CAE-519C69C736D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072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EB72-A161-4B51-8CAE-519C69C736D8}" type="slidenum">
              <a:rPr lang="nl-BE" smtClean="0">
                <a:solidFill>
                  <a:prstClr val="black"/>
                </a:solidFill>
              </a:rPr>
              <a:pPr/>
              <a:t>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14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err="1" smtClean="0"/>
              <a:t>This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something</a:t>
            </a:r>
            <a:r>
              <a:rPr lang="nl-BE" baseline="0" dirty="0" smtClean="0"/>
              <a:t> IDEA </a:t>
            </a:r>
            <a:r>
              <a:rPr lang="nl-BE" baseline="0" dirty="0" err="1" smtClean="0"/>
              <a:t>believes</a:t>
            </a:r>
            <a:r>
              <a:rPr lang="nl-BE" baseline="0" dirty="0" smtClean="0"/>
              <a:t> in,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contribution</a:t>
            </a:r>
            <a:r>
              <a:rPr lang="nl-BE" baseline="0" dirty="0" smtClean="0"/>
              <a:t> of CCS in </a:t>
            </a:r>
            <a:r>
              <a:rPr lang="nl-BE" baseline="0" dirty="0" err="1" smtClean="0"/>
              <a:t>local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regional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dev</a:t>
            </a:r>
            <a:r>
              <a:rPr lang="nl-BE" baseline="0" dirty="0" smtClean="0"/>
              <a:t> as well as </a:t>
            </a:r>
            <a:r>
              <a:rPr lang="nl-BE" baseline="0" dirty="0" err="1" smtClean="0"/>
              <a:t>economic</a:t>
            </a:r>
            <a:r>
              <a:rPr lang="nl-BE" baseline="0" dirty="0" smtClean="0"/>
              <a:t> development.  We </a:t>
            </a:r>
            <a:r>
              <a:rPr lang="nl-BE" baseline="0" dirty="0" err="1" smtClean="0"/>
              <a:t>directly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advice</a:t>
            </a:r>
            <a:r>
              <a:rPr lang="nl-BE" baseline="0" dirty="0" smtClean="0"/>
              <a:t> CCS </a:t>
            </a:r>
            <a:r>
              <a:rPr lang="nl-BE" baseline="0" dirty="0" err="1" smtClean="0"/>
              <a:t>orgnisations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governmentson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cultural</a:t>
            </a:r>
            <a:r>
              <a:rPr lang="nl-BE" baseline="0" dirty="0" smtClean="0"/>
              <a:t> policy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related</a:t>
            </a:r>
            <a:r>
              <a:rPr lang="nl-BE" baseline="0" dirty="0" smtClean="0"/>
              <a:t> policy </a:t>
            </a:r>
            <a:r>
              <a:rPr lang="nl-BE" baseline="0" dirty="0" err="1" smtClean="0"/>
              <a:t>areas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eco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innovation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entrepreneurship</a:t>
            </a:r>
            <a:r>
              <a:rPr lang="nl-BE" baseline="0" dirty="0" smtClean="0"/>
              <a:t>, environment, </a:t>
            </a:r>
            <a:r>
              <a:rPr lang="nl-BE" baseline="0" dirty="0" err="1" smtClean="0"/>
              <a:t>etc</a:t>
            </a:r>
            <a:r>
              <a:rPr lang="nl-BE" baseline="0" dirty="0" smtClean="0"/>
              <a:t>)</a:t>
            </a:r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EB72-A161-4B51-8CAE-519C69C736D8}" type="slidenum">
              <a:rPr lang="nl-BE" smtClean="0">
                <a:solidFill>
                  <a:prstClr val="black"/>
                </a:solidFill>
              </a:rPr>
              <a:pPr/>
              <a:t>14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29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EB72-A161-4B51-8CAE-519C69C736D8}" type="slidenum">
              <a:rPr lang="nl-BE" smtClean="0">
                <a:solidFill>
                  <a:prstClr val="black"/>
                </a:solidFill>
              </a:rPr>
              <a:pPr/>
              <a:t>15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9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EB72-A161-4B51-8CAE-519C69C736D8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662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prstClr val="black"/>
                </a:solidFill>
              </a:rPr>
              <a:t>Society is becoming more and more complex.</a:t>
            </a:r>
            <a:r>
              <a:rPr lang="en-GB" sz="1200" baseline="0" dirty="0" smtClean="0">
                <a:solidFill>
                  <a:prstClr val="black"/>
                </a:solidFill>
              </a:rPr>
              <a:t> </a:t>
            </a:r>
            <a:r>
              <a:rPr lang="en-GB" sz="1200" dirty="0" smtClean="0">
                <a:solidFill>
                  <a:prstClr val="black"/>
                </a:solidFill>
              </a:rPr>
              <a:t>The demand for knowledge and innovative approaches is stronger than ever before. </a:t>
            </a:r>
            <a:r>
              <a:rPr lang="en-GB" sz="1200" dirty="0" err="1" smtClean="0">
                <a:solidFill>
                  <a:prstClr val="black"/>
                </a:solidFill>
              </a:rPr>
              <a:t>Xxxxxxxxxxxxxxxxxx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r>
              <a:rPr lang="en-GB" sz="1200" dirty="0" smtClean="0"/>
              <a:t>IDEA applies and connects knowledge to drive sustainable societal progress</a:t>
            </a:r>
          </a:p>
          <a:p>
            <a:endParaRPr lang="en-GB" sz="1200" dirty="0" smtClean="0">
              <a:solidFill>
                <a:prstClr val="black"/>
              </a:solidFill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46282-4166-40AF-BCDD-C6DB305D0A36}" type="slidenum">
              <a:rPr lang="nl-BE" smtClean="0">
                <a:solidFill>
                  <a:prstClr val="black"/>
                </a:solidFill>
              </a:rPr>
              <a:pPr/>
              <a:t>2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Regions, EU, local municipalities, organisations (museums-mission &amp; vision) as well as intermediary organisations. 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EB72-A161-4B51-8CAE-519C69C736D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499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Through research, in house expertise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innovative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methodologies</a:t>
            </a:r>
            <a:r>
              <a:rPr lang="nl-BE" baseline="0" dirty="0" smtClean="0"/>
              <a:t> we </a:t>
            </a:r>
            <a:r>
              <a:rPr lang="nl-BE" baseline="0" dirty="0" err="1" smtClean="0"/>
              <a:t>provide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indipendent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solid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advice</a:t>
            </a:r>
            <a:r>
              <a:rPr lang="nl-BE" baseline="0" dirty="0" smtClean="0"/>
              <a:t> </a:t>
            </a:r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EB72-A161-4B51-8CAE-519C69C736D8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13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EB72-A161-4B51-8CAE-519C69C736D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34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EB72-A161-4B51-8CAE-519C69C736D8}" type="slidenum">
              <a:rPr lang="nl-BE" smtClean="0">
                <a:solidFill>
                  <a:prstClr val="black"/>
                </a:solidFill>
              </a:rPr>
              <a:pPr/>
              <a:t>10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8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often work with other experts and try to combine the best expertise for the type of work that</a:t>
            </a:r>
            <a:r>
              <a:rPr lang="en-GB" baseline="0" dirty="0" smtClean="0"/>
              <a:t> is required.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EB72-A161-4B51-8CAE-519C69C736D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464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EB72-A161-4B51-8CAE-519C69C736D8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13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EB72-A161-4B51-8CAE-519C69C736D8}" type="slidenum">
              <a:rPr lang="nl-BE" smtClean="0">
                <a:solidFill>
                  <a:prstClr val="black"/>
                </a:solidFill>
              </a:rPr>
              <a:pPr/>
              <a:t>13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82144" y="2708920"/>
            <a:ext cx="4606280" cy="1470025"/>
          </a:xfrm>
        </p:spPr>
        <p:txBody>
          <a:bodyPr tIns="144000" bIns="144000">
            <a:normAutofit/>
          </a:bodyPr>
          <a:lstStyle>
            <a:lvl1pPr>
              <a:lnSpc>
                <a:spcPct val="120000"/>
              </a:lnSpc>
              <a:defRPr sz="2700">
                <a:solidFill>
                  <a:srgbClr val="4BAAC5"/>
                </a:solidFill>
              </a:defRPr>
            </a:lvl1pPr>
          </a:lstStyle>
          <a:p>
            <a:r>
              <a:rPr lang="nl-NL" dirty="0"/>
              <a:t>Klik om de stijl te bewerken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82144" y="4174232"/>
            <a:ext cx="4568552" cy="982960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9" name="Afbeelding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81" y="403765"/>
            <a:ext cx="2052000" cy="64897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8172400" y="403765"/>
            <a:ext cx="432048" cy="432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774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42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82144" y="2708920"/>
            <a:ext cx="4606280" cy="1470025"/>
          </a:xfrm>
        </p:spPr>
        <p:txBody>
          <a:bodyPr tIns="144000" bIns="144000">
            <a:normAutofit/>
          </a:bodyPr>
          <a:lstStyle>
            <a:lvl1pPr>
              <a:lnSpc>
                <a:spcPct val="120000"/>
              </a:lnSpc>
              <a:defRPr sz="2700">
                <a:solidFill>
                  <a:srgbClr val="4BAAC5"/>
                </a:solidFill>
              </a:defRPr>
            </a:lvl1pPr>
          </a:lstStyle>
          <a:p>
            <a:r>
              <a:rPr lang="nl-NL" dirty="0"/>
              <a:t>Klik om de stijl te bewerken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82144" y="4174232"/>
            <a:ext cx="4568552" cy="982960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9" name="Afbeelding 8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281" y="403765"/>
            <a:ext cx="2052000" cy="64897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8172400" y="403765"/>
            <a:ext cx="432048" cy="432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9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2836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083149"/>
            <a:ext cx="7772400" cy="1362075"/>
          </a:xfr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027164"/>
            <a:ext cx="7772400" cy="1049908"/>
          </a:xfrm>
        </p:spPr>
        <p:txBody>
          <a:bodyPr tIns="144000" bIns="144000"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spc="100" baseline="0">
                <a:solidFill>
                  <a:srgbClr val="4BAAC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95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67544" y="1556792"/>
            <a:ext cx="8208911" cy="4536504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1800"/>
              </a:spcAft>
              <a:defRPr sz="2400"/>
            </a:lvl1pPr>
            <a:lvl2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9334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smalle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 userDrawn="1">
            <p:ph type="body" sz="quarter" idx="10"/>
          </p:nvPr>
        </p:nvSpPr>
        <p:spPr>
          <a:xfrm>
            <a:off x="2699793" y="981199"/>
            <a:ext cx="5688632" cy="5112097"/>
          </a:xfrm>
        </p:spPr>
        <p:txBody>
          <a:bodyPr anchor="ctr" anchorCtr="0"/>
          <a:lstStyle>
            <a:lvl1pPr>
              <a:spcBef>
                <a:spcPts val="600"/>
              </a:spcBef>
              <a:spcAft>
                <a:spcPts val="1800"/>
              </a:spcAft>
              <a:defRPr sz="2000"/>
            </a:lvl1pPr>
            <a:lvl2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999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rede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 userDrawn="1">
            <p:ph type="body" sz="quarter" idx="10"/>
          </p:nvPr>
        </p:nvSpPr>
        <p:spPr>
          <a:xfrm>
            <a:off x="3275855" y="981199"/>
            <a:ext cx="5112569" cy="5112097"/>
          </a:xfrm>
        </p:spPr>
        <p:txBody>
          <a:bodyPr anchor="ctr" anchorCtr="0"/>
          <a:lstStyle>
            <a:lvl1pPr>
              <a:spcBef>
                <a:spcPts val="600"/>
              </a:spcBef>
              <a:spcAft>
                <a:spcPts val="1800"/>
              </a:spcAft>
              <a:defRPr sz="2000"/>
            </a:lvl1pPr>
            <a:lvl2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4531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0778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595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204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227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76DA-A584-49AA-9D09-19646BA32BEB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2/10/2017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4482-7096-4543-B6EF-9C82D051B80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4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76DA-A584-49AA-9D09-19646BA32BEB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2/10/2017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4482-7096-4543-B6EF-9C82D051B80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76DA-A584-49AA-9D09-19646BA32BEB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2/10/2017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4482-7096-4543-B6EF-9C82D051B80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76DA-A584-49AA-9D09-19646BA32BEB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2/10/2017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4482-7096-4543-B6EF-9C82D051B80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5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76DA-A584-49AA-9D09-19646BA32BEB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2/10/2017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4482-7096-4543-B6EF-9C82D051B80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76DA-A584-49AA-9D09-19646BA32BEB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2/10/2017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4482-7096-4543-B6EF-9C82D051B80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76DA-A584-49AA-9D09-19646BA32BEB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2/10/2017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4482-7096-4543-B6EF-9C82D051B80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76DA-A584-49AA-9D09-19646BA32BEB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2/10/2017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4482-7096-4543-B6EF-9C82D051B80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76DA-A584-49AA-9D09-19646BA32BEB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2/10/2017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4482-7096-4543-B6EF-9C82D051B80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3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083149"/>
            <a:ext cx="7772400" cy="1362075"/>
          </a:xfr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027164"/>
            <a:ext cx="7772400" cy="1049908"/>
          </a:xfrm>
        </p:spPr>
        <p:txBody>
          <a:bodyPr tIns="144000" bIns="144000"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spc="100" baseline="0">
                <a:solidFill>
                  <a:srgbClr val="4BAAC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805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76DA-A584-49AA-9D09-19646BA32BEB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2/10/2017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4482-7096-4543-B6EF-9C82D051B80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76DA-A584-49AA-9D09-19646BA32BEB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2/10/2017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4482-7096-4543-B6EF-9C82D051B80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67544" y="1556792"/>
            <a:ext cx="8208911" cy="4536504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1800"/>
              </a:spcAft>
              <a:defRPr sz="2400"/>
            </a:lvl1pPr>
            <a:lvl2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987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smalle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 userDrawn="1">
            <p:ph type="body" sz="quarter" idx="10"/>
          </p:nvPr>
        </p:nvSpPr>
        <p:spPr>
          <a:xfrm>
            <a:off x="2699793" y="981199"/>
            <a:ext cx="5688632" cy="5112097"/>
          </a:xfrm>
        </p:spPr>
        <p:txBody>
          <a:bodyPr anchor="ctr" anchorCtr="0"/>
          <a:lstStyle>
            <a:lvl1pPr>
              <a:spcBef>
                <a:spcPts val="600"/>
              </a:spcBef>
              <a:spcAft>
                <a:spcPts val="1800"/>
              </a:spcAft>
              <a:defRPr sz="2000"/>
            </a:lvl1pPr>
            <a:lvl2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8817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rede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 userDrawn="1">
            <p:ph type="body" sz="quarter" idx="10"/>
          </p:nvPr>
        </p:nvSpPr>
        <p:spPr>
          <a:xfrm>
            <a:off x="3275855" y="981199"/>
            <a:ext cx="5112569" cy="5112097"/>
          </a:xfrm>
        </p:spPr>
        <p:txBody>
          <a:bodyPr anchor="ctr" anchorCtr="0"/>
          <a:lstStyle>
            <a:lvl1pPr>
              <a:spcBef>
                <a:spcPts val="600"/>
              </a:spcBef>
              <a:spcAft>
                <a:spcPts val="1800"/>
              </a:spcAft>
              <a:defRPr sz="2000"/>
            </a:lvl1pPr>
            <a:lvl2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404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385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487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2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Afbeelding 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35053"/>
            <a:ext cx="216024" cy="3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4" r:id="rId5"/>
    <p:sldLayoutId id="2147483662" r:id="rId6"/>
    <p:sldLayoutId id="2147483652" r:id="rId7"/>
    <p:sldLayoutId id="2147483661" r:id="rId8"/>
    <p:sldLayoutId id="2147483655" r:id="rId9"/>
    <p:sldLayoutId id="2147483657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4BAAC5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1800"/>
        </a:spcAft>
        <a:buClr>
          <a:srgbClr val="4BAAC5"/>
        </a:buClr>
        <a:buSzPct val="70000"/>
        <a:buFont typeface="Wingdings 3" pitchFamily="18" charset="2"/>
        <a:buNone/>
        <a:defRPr sz="2400" kern="1200">
          <a:solidFill>
            <a:srgbClr val="4BAAC5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268288" indent="-268288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4BAAC5"/>
        </a:buClr>
        <a:buSzPct val="50000"/>
        <a:buFont typeface="Wingdings 3" pitchFamily="18" charset="2"/>
        <a:buChar char="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538163" indent="-269875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4BAAC5"/>
        </a:buClr>
        <a:buSzPct val="70000"/>
        <a:buFont typeface="Symbol" pitchFamily="18" charset="2"/>
        <a:buChar char="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806450" indent="-268288" algn="l" defTabSz="914400" rtl="0" eaLnBrk="1" latinLnBrk="0" hangingPunct="1">
        <a:spcBef>
          <a:spcPts val="200"/>
        </a:spcBef>
        <a:spcAft>
          <a:spcPts val="200"/>
        </a:spcAft>
        <a:buClr>
          <a:srgbClr val="4BAAC5"/>
        </a:buClr>
        <a:buSzPct val="75000"/>
        <a:buFont typeface="Symbol" pitchFamily="18" charset="2"/>
        <a:buChar char="¨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076325" indent="-269875" algn="l" defTabSz="914400" rtl="0" eaLnBrk="1" latinLnBrk="0" hangingPunct="1">
        <a:spcBef>
          <a:spcPts val="200"/>
        </a:spcBef>
        <a:spcAft>
          <a:spcPts val="200"/>
        </a:spcAft>
        <a:buClr>
          <a:srgbClr val="4BAAC5"/>
        </a:buClr>
        <a:buSzPct val="50000"/>
        <a:buFont typeface="Wingdings 3" pitchFamily="18" charset="2"/>
        <a:buChar char="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Afbeelding 6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435053"/>
            <a:ext cx="216024" cy="3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2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4BAAC5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1800"/>
        </a:spcAft>
        <a:buClr>
          <a:srgbClr val="4BAAC5"/>
        </a:buClr>
        <a:buSzPct val="70000"/>
        <a:buFont typeface="Wingdings 3" pitchFamily="18" charset="2"/>
        <a:buNone/>
        <a:defRPr sz="2400" kern="1200">
          <a:solidFill>
            <a:srgbClr val="4BAAC5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268288" indent="-268288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4BAAC5"/>
        </a:buClr>
        <a:buSzPct val="50000"/>
        <a:buFont typeface="Wingdings 3" pitchFamily="18" charset="2"/>
        <a:buChar char="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538163" indent="-269875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4BAAC5"/>
        </a:buClr>
        <a:buSzPct val="70000"/>
        <a:buFont typeface="Symbol" pitchFamily="18" charset="2"/>
        <a:buChar char="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806450" indent="-268288" algn="l" defTabSz="914400" rtl="0" eaLnBrk="1" latinLnBrk="0" hangingPunct="1">
        <a:spcBef>
          <a:spcPts val="200"/>
        </a:spcBef>
        <a:spcAft>
          <a:spcPts val="200"/>
        </a:spcAft>
        <a:buClr>
          <a:srgbClr val="4BAAC5"/>
        </a:buClr>
        <a:buSzPct val="75000"/>
        <a:buFont typeface="Symbol" pitchFamily="18" charset="2"/>
        <a:buChar char="¨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076325" indent="-269875" algn="l" defTabSz="914400" rtl="0" eaLnBrk="1" latinLnBrk="0" hangingPunct="1">
        <a:spcBef>
          <a:spcPts val="200"/>
        </a:spcBef>
        <a:spcAft>
          <a:spcPts val="200"/>
        </a:spcAft>
        <a:buClr>
          <a:srgbClr val="4BAAC5"/>
        </a:buClr>
        <a:buSzPct val="50000"/>
        <a:buFont typeface="Wingdings 3" pitchFamily="18" charset="2"/>
        <a:buChar char="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C76DA-A584-49AA-9D09-19646BA32BEB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2/10/2017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4482-7096-4543-B6EF-9C82D051B80C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wdfunding4culture.e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Kleitia.zeqo@ideaconsult.b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lijkbenige driehoek 3"/>
          <p:cNvSpPr>
            <a:spLocks noChangeArrowheads="1"/>
          </p:cNvSpPr>
          <p:nvPr/>
        </p:nvSpPr>
        <p:spPr bwMode="auto">
          <a:xfrm rot="5400000">
            <a:off x="-799598" y="1780327"/>
            <a:ext cx="4968553" cy="3369355"/>
          </a:xfrm>
          <a:prstGeom prst="triangle">
            <a:avLst>
              <a:gd name="adj" fmla="val 50000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35896" y="2411000"/>
            <a:ext cx="5112568" cy="1470025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5400" cap="small" dirty="0"/>
              <a:t>IDEA Consult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                    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8" name="Afbeelding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882" y="3146013"/>
            <a:ext cx="449474" cy="637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3881025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“We believe that knowledge and innovation are driving forces behind sustainable societal progress”</a:t>
            </a:r>
          </a:p>
        </p:txBody>
      </p:sp>
    </p:spTree>
    <p:extLst>
      <p:ext uri="{BB962C8B-B14F-4D97-AF65-F5344CB8AC3E}">
        <p14:creationId xmlns:p14="http://schemas.microsoft.com/office/powerpoint/2010/main" val="40874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395536" y="1268760"/>
            <a:ext cx="7931225" cy="2591817"/>
          </a:xfrm>
        </p:spPr>
        <p:txBody>
          <a:bodyPr>
            <a:normAutofit/>
          </a:bodyPr>
          <a:lstStyle/>
          <a:p>
            <a:pPr lvl="1"/>
            <a:r>
              <a:rPr lang="en-GB" sz="1800" dirty="0"/>
              <a:t>IDEA Consult was founded in 1998 and is located in Brussels.</a:t>
            </a:r>
          </a:p>
          <a:p>
            <a:pPr lvl="1"/>
            <a:r>
              <a:rPr lang="en-GB" sz="1800" dirty="0"/>
              <a:t>A multidisciplinary team of </a:t>
            </a:r>
            <a:r>
              <a:rPr lang="en-GB" sz="1800" dirty="0" smtClean="0"/>
              <a:t>40 </a:t>
            </a:r>
            <a:r>
              <a:rPr lang="en-GB" sz="1800" dirty="0"/>
              <a:t>professionals, who are involved in the current societal challenges.</a:t>
            </a:r>
          </a:p>
          <a:p>
            <a:pPr lvl="1"/>
            <a:r>
              <a:rPr lang="en-GB" sz="1800" dirty="0"/>
              <a:t>We are connected with a pool of excellent experts</a:t>
            </a:r>
            <a:br>
              <a:rPr lang="en-GB" sz="1800" dirty="0"/>
            </a:br>
            <a:r>
              <a:rPr lang="en-GB" sz="1800" dirty="0"/>
              <a:t>“The choice to be a network organisation, allows us to propose for each different question, a tailor-made expert team”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4BAAC5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cap="small" dirty="0"/>
              <a:t>Dedicated professionals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1" b="31487"/>
          <a:stretch/>
        </p:blipFill>
        <p:spPr>
          <a:xfrm>
            <a:off x="-3809" y="3860577"/>
            <a:ext cx="91440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37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-427007" y="2579131"/>
            <a:ext cx="3784838" cy="3469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700" dirty="0">
              <a:solidFill>
                <a:prstClr val="white"/>
              </a:solidFill>
            </a:endParaRPr>
          </a:p>
          <a:p>
            <a:pPr algn="ctr"/>
            <a:r>
              <a:rPr lang="nl-BE" sz="2700" dirty="0">
                <a:solidFill>
                  <a:prstClr val="white"/>
                </a:solidFill>
              </a:rPr>
              <a:t>Partners</a:t>
            </a:r>
          </a:p>
        </p:txBody>
      </p:sp>
      <p:sp>
        <p:nvSpPr>
          <p:cNvPr id="48" name="Oval 47"/>
          <p:cNvSpPr/>
          <p:nvPr/>
        </p:nvSpPr>
        <p:spPr>
          <a:xfrm>
            <a:off x="5953369" y="2579131"/>
            <a:ext cx="3505495" cy="3540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700" dirty="0" err="1">
                <a:solidFill>
                  <a:prstClr val="white"/>
                </a:solidFill>
              </a:rPr>
              <a:t>Clients</a:t>
            </a:r>
            <a:endParaRPr lang="nl-BE" sz="2700" dirty="0">
              <a:solidFill>
                <a:prstClr val="white"/>
              </a:solidFill>
            </a:endParaRPr>
          </a:p>
          <a:p>
            <a:pPr algn="ctr"/>
            <a:endParaRPr lang="nl-BE" sz="2700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9507" y="692696"/>
            <a:ext cx="7863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We work in a network model with clients and partners to co-produce new solutions and concepts</a:t>
            </a:r>
          </a:p>
        </p:txBody>
      </p:sp>
      <p:sp>
        <p:nvSpPr>
          <p:cNvPr id="30" name="Oval 29"/>
          <p:cNvSpPr/>
          <p:nvPr/>
        </p:nvSpPr>
        <p:spPr>
          <a:xfrm rot="21276940">
            <a:off x="2673750" y="2626206"/>
            <a:ext cx="3653806" cy="3375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://nagandla.com/venkat/wp-content/uploads/2011/12/happy-clients-600x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50">
            <a:off x="6868669" y="4598524"/>
            <a:ext cx="1674895" cy="10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xacttarget.com/blog/wp-content/uploads/2014/06/synergy_cropped_w102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117">
            <a:off x="635098" y="3302117"/>
            <a:ext cx="1481765" cy="8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32" y="3752920"/>
            <a:ext cx="3027423" cy="9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cap="small" dirty="0"/>
              <a:t>1 company, 6 areas of expertise</a:t>
            </a:r>
            <a:br>
              <a:rPr lang="en-GB" sz="3600" cap="small" dirty="0"/>
            </a:br>
            <a:r>
              <a:rPr lang="en-GB" sz="2700" cap="small" dirty="0"/>
              <a:t>This expertise is deployed on a multidisciplinary basis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474" y="1469509"/>
            <a:ext cx="5823851" cy="4860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29" y="3713320"/>
            <a:ext cx="1247140" cy="4038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804248" y="2033348"/>
            <a:ext cx="367609" cy="315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13240" y="3899975"/>
            <a:ext cx="464051" cy="106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23047" y="5655285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374299" y="5796171"/>
            <a:ext cx="225751" cy="225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331640" y="3183582"/>
            <a:ext cx="383246" cy="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600049" y="1807356"/>
            <a:ext cx="458623" cy="15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2569" y="1469509"/>
            <a:ext cx="2021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200" dirty="0" smtClean="0"/>
              <a:t>Activation Policy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Unemployment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Inclusive Entrepreneurship (OECD)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71857" y="4230249"/>
            <a:ext cx="2021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200" dirty="0" smtClean="0"/>
              <a:t>Business Plan &amp; financial feasibility studies on regeneration of areas and industrial buildings 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Redevelopment of Media Cluster and incubator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9112" y="1244590"/>
            <a:ext cx="2159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200" dirty="0" smtClean="0"/>
              <a:t>Vanguard Initiative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Industry 4.0 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Absorption capacity of KET (3D printing, nanotechnology, robotics, biotech) &amp; impact on value chains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Help SME make transition in 4.0 and deploy new tech</a:t>
            </a:r>
          </a:p>
          <a:p>
            <a:pPr marL="285750" indent="-285750">
              <a:buFontTx/>
              <a:buChar char="-"/>
            </a:pPr>
            <a:endParaRPr lang="en-GB" sz="1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5634567" y="5930217"/>
            <a:ext cx="355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200" dirty="0" smtClean="0"/>
              <a:t>Sustainable business plans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M</a:t>
            </a:r>
            <a:r>
              <a:rPr lang="en-GB" sz="1200" dirty="0" smtClean="0"/>
              <a:t>arketing strategy and development of cultural institutions/heritage sites (SMACK Ghent; </a:t>
            </a:r>
            <a:r>
              <a:rPr lang="en-GB" sz="1200" dirty="0" err="1" smtClean="0"/>
              <a:t>Bozar</a:t>
            </a:r>
            <a:r>
              <a:rPr lang="en-GB" sz="1200" dirty="0" smtClean="0"/>
              <a:t>; </a:t>
            </a:r>
            <a:r>
              <a:rPr lang="en-GB" sz="1200" dirty="0" err="1" smtClean="0"/>
              <a:t>Bochreck</a:t>
            </a:r>
            <a:r>
              <a:rPr lang="en-GB" sz="1200" dirty="0" smtClean="0"/>
              <a:t>; </a:t>
            </a:r>
            <a:r>
              <a:rPr lang="en-GB" sz="1200" dirty="0" err="1" smtClean="0"/>
              <a:t>Brugges</a:t>
            </a:r>
            <a:endParaRPr lang="en-GB" sz="12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34547" y="4734342"/>
            <a:ext cx="2339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200" dirty="0" smtClean="0"/>
              <a:t>Supporting regions in the Smart Specialisation Strategy by </a:t>
            </a:r>
            <a:r>
              <a:rPr lang="en-GB" sz="1200" b="1" dirty="0" smtClean="0"/>
              <a:t>mapping their economic </a:t>
            </a:r>
            <a:r>
              <a:rPr lang="en-GB" sz="1200" dirty="0" smtClean="0"/>
              <a:t>activities and by identifying their </a:t>
            </a:r>
            <a:r>
              <a:rPr lang="en-GB" sz="1200" b="1" dirty="0" smtClean="0"/>
              <a:t>strengths 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Several evaluations of </a:t>
            </a:r>
            <a:r>
              <a:rPr lang="en-GB" sz="1200" dirty="0" err="1" smtClean="0"/>
              <a:t>Interreg</a:t>
            </a:r>
            <a:r>
              <a:rPr lang="en-GB" sz="1200" dirty="0" smtClean="0"/>
              <a:t> &amp; ERDF (i.e. </a:t>
            </a:r>
            <a:r>
              <a:rPr lang="en-GB" sz="1200" dirty="0" err="1" smtClean="0"/>
              <a:t>polic</a:t>
            </a:r>
            <a:r>
              <a:rPr lang="en-GB" sz="1200" dirty="0" smtClean="0"/>
              <a:t> development on rural development; Evaluating how regions have spent their money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17126" y="2860092"/>
            <a:ext cx="187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200" dirty="0" smtClean="0"/>
              <a:t>Impact of Airbnb in Brussels 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Study on sharing Economy 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Green business Models </a:t>
            </a:r>
          </a:p>
        </p:txBody>
      </p:sp>
    </p:spTree>
    <p:extLst>
      <p:ext uri="{BB962C8B-B14F-4D97-AF65-F5344CB8AC3E}">
        <p14:creationId xmlns:p14="http://schemas.microsoft.com/office/powerpoint/2010/main" val="14032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cap="small" dirty="0"/>
              <a:t>We contribute in a unique way to three societal transitions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750">
            <a:off x="798933" y="1856464"/>
            <a:ext cx="1956444" cy="1484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278">
            <a:off x="1099405" y="5039283"/>
            <a:ext cx="1974636" cy="1403031"/>
          </a:xfrm>
          <a:prstGeom prst="rect">
            <a:avLst/>
          </a:prstGeom>
        </p:spPr>
      </p:pic>
      <p:pic>
        <p:nvPicPr>
          <p:cNvPr id="1026" name="Picture 2" descr="http://www.capitald.nl/wp-content/uploads/2012/05/100_1778-457x3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260">
            <a:off x="943524" y="3427141"/>
            <a:ext cx="1978481" cy="14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5649"/>
              </p:ext>
            </p:extLst>
          </p:nvPr>
        </p:nvGraphicFramePr>
        <p:xfrm>
          <a:off x="1943791" y="1988840"/>
          <a:ext cx="6768752" cy="399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00"/>
                        </a:spcAft>
                      </a:pPr>
                      <a:r>
                        <a:rPr lang="en-GB" sz="3200" b="0" noProof="0" dirty="0">
                          <a:solidFill>
                            <a:schemeClr val="tx1"/>
                          </a:solidFill>
                        </a:rPr>
                        <a:t>Socio-economic transformation</a:t>
                      </a:r>
                      <a:r>
                        <a:rPr lang="en-GB" sz="3600" b="0" noProof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36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b="0" noProof="0" dirty="0">
                          <a:solidFill>
                            <a:schemeClr val="tx1"/>
                          </a:solidFill>
                        </a:rPr>
                        <a:t>(smart, sustainable, inclusive</a:t>
                      </a:r>
                      <a:r>
                        <a:rPr lang="en-GB" sz="1600" b="0" baseline="0" noProof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governance models</a:t>
                      </a:r>
                      <a:b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(coproduction with citizens and private actors, other financing models, multilevel</a:t>
                      </a:r>
                      <a:r>
                        <a:rPr lang="en-GB" sz="16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governance</a:t>
                      </a: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Vitalising regions and places</a:t>
                      </a:r>
                      <a:b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(multi-use of space and buildings, smart specialisation)</a:t>
                      </a:r>
                      <a:endParaRPr lang="en-GB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" y="1094632"/>
            <a:ext cx="9144000" cy="5763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cap="small" dirty="0" smtClean="0"/>
              <a:t>Increased importance on Creativity</a:t>
            </a:r>
            <a:endParaRPr lang="en-GB" sz="3600" cap="small" dirty="0"/>
          </a:p>
        </p:txBody>
      </p:sp>
    </p:spTree>
    <p:extLst>
      <p:ext uri="{BB962C8B-B14F-4D97-AF65-F5344CB8AC3E}">
        <p14:creationId xmlns:p14="http://schemas.microsoft.com/office/powerpoint/2010/main" val="27277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cap="small" dirty="0" smtClean="0"/>
              <a:t>Ongoing CCS questions</a:t>
            </a:r>
            <a:endParaRPr lang="en-GB" sz="3600" cap="sm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6931" r="1080" b="2310"/>
          <a:stretch/>
        </p:blipFill>
        <p:spPr>
          <a:xfrm>
            <a:off x="143508" y="2276872"/>
            <a:ext cx="885698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4BAAC5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cap="small" dirty="0"/>
              <a:t>Survey on access to finance for cultural and creative </a:t>
            </a:r>
            <a:r>
              <a:rPr lang="en-GB" sz="3600" cap="small" dirty="0" smtClean="0"/>
              <a:t>sectors (2013) </a:t>
            </a:r>
            <a:endParaRPr lang="en-GB" sz="3600" cap="small" dirty="0"/>
          </a:p>
        </p:txBody>
      </p:sp>
      <p:sp>
        <p:nvSpPr>
          <p:cNvPr id="6" name="TextBox 5"/>
          <p:cNvSpPr txBox="1"/>
          <p:nvPr/>
        </p:nvSpPr>
        <p:spPr>
          <a:xfrm>
            <a:off x="4959763" y="2636912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Looked at: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Financial needs &amp;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Financial gap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CCS use of debt finance </a:t>
            </a:r>
          </a:p>
          <a:p>
            <a:pPr marL="285750" indent="-285750">
              <a:buFontTx/>
              <a:buChar char="-"/>
            </a:pPr>
            <a:r>
              <a:rPr lang="en-GB" dirty="0"/>
              <a:t>Leveraging the effect of the CCS guarantee facility 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Report </a:t>
            </a:r>
            <a:r>
              <a:rPr lang="en-GB" dirty="0"/>
              <a:t>&amp; policy </a:t>
            </a:r>
            <a:r>
              <a:rPr lang="en-GB" dirty="0" smtClean="0"/>
              <a:t>recommendations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Creative European Guarantee Facility  </a:t>
            </a:r>
            <a:endParaRPr lang="en-GB" dirty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1680"/>
            <a:ext cx="3982655" cy="51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4BAAC5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cap="small" dirty="0"/>
              <a:t>Crowdfunding: Reshaping the crowd’s engagement in </a:t>
            </a:r>
            <a:r>
              <a:rPr lang="en-GB" sz="3600" cap="small" dirty="0" smtClean="0"/>
              <a:t>culture (2017) </a:t>
            </a:r>
            <a:endParaRPr lang="en-GB" sz="3600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0252"/>
            <a:ext cx="4572000" cy="5007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9763" y="2636912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Looked at: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CF as access2finance tool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Use of CF models by CCS (donation, rewards, equity &amp; peer2peer lending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Country differences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Sector differences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Amounts raised &amp; Success rate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Platform mapping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Case studies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Information hub -&gt;&gt; </a:t>
            </a:r>
            <a:r>
              <a:rPr lang="en-GB" dirty="0" smtClean="0">
                <a:hlinkClick r:id="rId3"/>
              </a:rPr>
              <a:t>www.crowdfunding4culture.eu</a:t>
            </a:r>
            <a:r>
              <a:rPr lang="en-GB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Report &amp; policy recommendations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3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4BAAC5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cap="small" dirty="0" smtClean="0"/>
              <a:t>Economy of Culture in the Digital Age (2017) </a:t>
            </a:r>
            <a:endParaRPr lang="en-GB" sz="3600" cap="small" dirty="0"/>
          </a:p>
        </p:txBody>
      </p:sp>
      <p:sp>
        <p:nvSpPr>
          <p:cNvPr id="6" name="TextBox 5"/>
          <p:cNvSpPr txBox="1"/>
          <p:nvPr/>
        </p:nvSpPr>
        <p:spPr>
          <a:xfrm>
            <a:off x="4959763" y="2636912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Looked at:</a:t>
            </a:r>
          </a:p>
          <a:p>
            <a:pPr marL="285750" indent="-285750">
              <a:buFontTx/>
              <a:buChar char="-"/>
            </a:pPr>
            <a:r>
              <a:rPr lang="en-GB" dirty="0"/>
              <a:t>9 sectors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Impact of digitalisation on the creative value chain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Changes in industrial organisation and market dynamics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Role </a:t>
            </a:r>
            <a:r>
              <a:rPr lang="en-GB" dirty="0" smtClean="0"/>
              <a:t>of online </a:t>
            </a:r>
            <a:r>
              <a:rPr lang="en-GB" dirty="0"/>
              <a:t>intermediaries that challenge the traditional structures (e.g. Google, Amazon, Apple, etc</a:t>
            </a:r>
            <a:r>
              <a:rPr lang="en-GB" dirty="0" smtClean="0"/>
              <a:t>.)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Opportunities and challenges of CCS in the digital context</a:t>
            </a:r>
          </a:p>
          <a:p>
            <a:pPr marL="285750" indent="-285750">
              <a:buFontTx/>
              <a:buChar char="-"/>
            </a:pPr>
            <a:r>
              <a:rPr lang="en-GB" dirty="0"/>
              <a:t>Remuneration and rights management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Report </a:t>
            </a:r>
            <a:r>
              <a:rPr lang="en-GB" dirty="0"/>
              <a:t>&amp; policy recommendations 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8" y="1628800"/>
            <a:ext cx="4431722" cy="53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729" r="10344" b="1729"/>
          <a:stretch/>
        </p:blipFill>
        <p:spPr>
          <a:xfrm>
            <a:off x="251520" y="1916832"/>
            <a:ext cx="5256584" cy="4022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2132856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Looked at:</a:t>
            </a:r>
          </a:p>
          <a:p>
            <a:pPr marL="285750" indent="-285750">
              <a:buFontTx/>
              <a:buChar char="-"/>
            </a:pPr>
            <a:r>
              <a:rPr lang="en-GB" dirty="0"/>
              <a:t>Importance of VRT in the whole ecosystem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Re-development of media cluster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Analysis and needs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Evaluated and benchmarked 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Spillover</a:t>
            </a:r>
            <a:r>
              <a:rPr lang="en-GB" dirty="0" smtClean="0"/>
              <a:t> effects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Advocated for the need for a media incubation and business centre at the premises of VRT</a:t>
            </a: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endParaRPr lang="en-GB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4BAAC5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cap="small" dirty="0" smtClean="0"/>
              <a:t>Impact Study on the role of Public Broadcasting- VRT (2017</a:t>
            </a:r>
            <a:r>
              <a:rPr lang="en-GB" sz="3600" cap="small" dirty="0" smtClean="0"/>
              <a:t>) </a:t>
            </a:r>
            <a:endParaRPr lang="en-GB" sz="3600" cap="small" dirty="0"/>
          </a:p>
        </p:txBody>
      </p:sp>
    </p:spTree>
    <p:extLst>
      <p:ext uri="{BB962C8B-B14F-4D97-AF65-F5344CB8AC3E}">
        <p14:creationId xmlns:p14="http://schemas.microsoft.com/office/powerpoint/2010/main" val="164506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611560"/>
            <a:ext cx="9217024" cy="6912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342" y="55892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But knowledge is fragmented or locked in academic circles</a:t>
            </a:r>
          </a:p>
        </p:txBody>
      </p:sp>
    </p:spTree>
    <p:extLst>
      <p:ext uri="{BB962C8B-B14F-4D97-AF65-F5344CB8AC3E}">
        <p14:creationId xmlns:p14="http://schemas.microsoft.com/office/powerpoint/2010/main" val="19731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4BAAC5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cap="small" dirty="0" smtClean="0"/>
              <a:t>IDEA’s CCS </a:t>
            </a:r>
            <a:r>
              <a:rPr lang="en-GB" sz="3600" cap="small" dirty="0" smtClean="0"/>
              <a:t>Support </a:t>
            </a:r>
            <a:endParaRPr lang="en-GB" sz="3600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1" b="44103"/>
          <a:stretch/>
        </p:blipFill>
        <p:spPr>
          <a:xfrm>
            <a:off x="184971" y="2204864"/>
            <a:ext cx="877405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4BAAC5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cap="small" dirty="0" smtClean="0"/>
              <a:t>IDEA’s CCS </a:t>
            </a:r>
            <a:r>
              <a:rPr lang="en-GB" sz="3600" cap="small" dirty="0" smtClean="0"/>
              <a:t>Support </a:t>
            </a:r>
            <a:endParaRPr lang="en-GB" sz="3600" cap="sm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2"/>
          <a:stretch/>
        </p:blipFill>
        <p:spPr>
          <a:xfrm>
            <a:off x="251520" y="2204864"/>
            <a:ext cx="8640960" cy="428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736304" y="1313692"/>
            <a:ext cx="3240360" cy="1049908"/>
          </a:xfrm>
        </p:spPr>
        <p:txBody>
          <a:bodyPr>
            <a:normAutofit/>
          </a:bodyPr>
          <a:lstStyle/>
          <a:p>
            <a:r>
              <a:rPr lang="nl-BE" sz="3600" cap="small" dirty="0"/>
              <a:t>Contact</a:t>
            </a:r>
          </a:p>
        </p:txBody>
      </p:sp>
      <p:sp>
        <p:nvSpPr>
          <p:cNvPr id="5" name="Rechthoek 11"/>
          <p:cNvSpPr/>
          <p:nvPr/>
        </p:nvSpPr>
        <p:spPr>
          <a:xfrm>
            <a:off x="2708496" y="2276872"/>
            <a:ext cx="51480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FC7E00"/>
              </a:buClr>
              <a:buSzPct val="80000"/>
              <a:buFont typeface="Wingdings" pitchFamily="2" charset="2"/>
              <a:buNone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Kleitia Zeqo</a:t>
            </a:r>
          </a:p>
          <a:p>
            <a:pPr>
              <a:spcBef>
                <a:spcPts val="0"/>
              </a:spcBef>
              <a:buClr>
                <a:srgbClr val="FC7E00"/>
              </a:buClr>
              <a:buSzPct val="80000"/>
              <a:buFont typeface="Wingdings" pitchFamily="2" charset="2"/>
              <a:buNone/>
            </a:pPr>
            <a:r>
              <a:rPr lang="fr-FR" sz="2400" dirty="0" smtClean="0">
                <a:solidFill>
                  <a:prstClr val="black"/>
                </a:solidFill>
                <a:latin typeface="Calibri"/>
                <a:hlinkClick r:id="rId2"/>
              </a:rPr>
              <a:t>Kleitia.zeqo@ideaconsult.be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2400" dirty="0"/>
              <a:t>40 Rue Joseph II/Joseph II </a:t>
            </a:r>
            <a:r>
              <a:rPr lang="en-US" sz="2400" dirty="0" err="1"/>
              <a:t>Straat</a:t>
            </a:r>
            <a:r>
              <a:rPr lang="en-US" sz="2400" dirty="0"/>
              <a:t> </a:t>
            </a:r>
            <a:r>
              <a:rPr lang="en-US" sz="2400" dirty="0" err="1"/>
              <a:t>boîte</a:t>
            </a:r>
            <a:r>
              <a:rPr lang="en-US" sz="2400" dirty="0"/>
              <a:t>/bus 1</a:t>
            </a:r>
            <a:endParaRPr lang="en-GB" sz="2400" dirty="0"/>
          </a:p>
          <a:p>
            <a:r>
              <a:rPr lang="fr-FR" sz="2400" dirty="0"/>
              <a:t>1000 Bruxelles</a:t>
            </a:r>
            <a:endParaRPr lang="en-GB" sz="2400" dirty="0"/>
          </a:p>
          <a:p>
            <a:pPr>
              <a:spcBef>
                <a:spcPts val="0"/>
              </a:spcBef>
              <a:buClr>
                <a:srgbClr val="FC7E00"/>
              </a:buClr>
              <a:buSzPct val="80000"/>
              <a:buFont typeface="Wingdings" pitchFamily="2" charset="2"/>
              <a:buNone/>
            </a:pPr>
            <a:r>
              <a:rPr lang="fr-FR" sz="2400" dirty="0" smtClean="0">
                <a:solidFill>
                  <a:prstClr val="black"/>
                </a:solidFill>
              </a:rPr>
              <a:t>02 </a:t>
            </a:r>
            <a:r>
              <a:rPr lang="fr-FR" sz="2400" dirty="0">
                <a:solidFill>
                  <a:prstClr val="black"/>
                </a:solidFill>
              </a:rPr>
              <a:t>282 17 </a:t>
            </a:r>
            <a:r>
              <a:rPr lang="fr-FR" sz="2400" dirty="0" smtClean="0">
                <a:solidFill>
                  <a:prstClr val="black"/>
                </a:solidFill>
              </a:rPr>
              <a:t>10</a:t>
            </a:r>
          </a:p>
          <a:p>
            <a:pPr>
              <a:buClr>
                <a:srgbClr val="FC7E00"/>
              </a:buClr>
              <a:buSzPct val="80000"/>
            </a:pPr>
            <a:r>
              <a:rPr lang="fr-FR" sz="2400" dirty="0">
                <a:solidFill>
                  <a:srgbClr val="00B0F0"/>
                </a:solidFill>
              </a:rPr>
              <a:t>www.ideaconsult.be</a:t>
            </a:r>
          </a:p>
          <a:p>
            <a:pPr>
              <a:spcBef>
                <a:spcPts val="0"/>
              </a:spcBef>
              <a:buClr>
                <a:srgbClr val="FC7E00"/>
              </a:buClr>
              <a:buSzPct val="80000"/>
              <a:buFont typeface="Wingdings" pitchFamily="2" charset="2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7" name="720e7db5-84c9-40e6-b527-b620b93545ed" descr="58D3D6BC-351A-4D8A-B977-24F9241A1600@tel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04396"/>
            <a:ext cx="1512168" cy="215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-alternative-accountant.com/images/link-to-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922">
            <a:off x="88465" y="-468159"/>
            <a:ext cx="8436251" cy="632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052423">
            <a:off x="1997969" y="408082"/>
            <a:ext cx="5220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i="1" dirty="0">
                <a:solidFill>
                  <a:srgbClr val="C00000"/>
                </a:solidFill>
              </a:rPr>
              <a:t>Knowledge</a:t>
            </a:r>
          </a:p>
        </p:txBody>
      </p:sp>
      <p:sp>
        <p:nvSpPr>
          <p:cNvPr id="4" name="TextBox 3"/>
          <p:cNvSpPr txBox="1"/>
          <p:nvPr/>
        </p:nvSpPr>
        <p:spPr>
          <a:xfrm rot="20995184">
            <a:off x="1592387" y="3385965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i="1" dirty="0">
                <a:solidFill>
                  <a:srgbClr val="C00000"/>
                </a:solidFill>
              </a:rPr>
              <a:t>Society</a:t>
            </a:r>
          </a:p>
        </p:txBody>
      </p:sp>
    </p:spTree>
    <p:extLst>
      <p:ext uri="{BB962C8B-B14F-4D97-AF65-F5344CB8AC3E}">
        <p14:creationId xmlns:p14="http://schemas.microsoft.com/office/powerpoint/2010/main" val="2766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r>
              <a:rPr lang="en-GB" sz="3600" cap="small" dirty="0"/>
              <a:t>Independent </a:t>
            </a:r>
            <a:r>
              <a:rPr lang="en-GB" sz="2800" cap="small" dirty="0">
                <a:solidFill>
                  <a:schemeClr val="tx1"/>
                </a:solidFill>
              </a:rPr>
              <a:t>and </a:t>
            </a:r>
            <a:r>
              <a:rPr lang="en-GB" sz="3600" cap="small" dirty="0"/>
              <a:t>solid </a:t>
            </a:r>
            <a:r>
              <a:rPr lang="en-GB" sz="2800" cap="small" dirty="0">
                <a:solidFill>
                  <a:schemeClr val="tx1"/>
                </a:solidFill>
              </a:rPr>
              <a:t>advice</a:t>
            </a:r>
            <a:r>
              <a:rPr lang="en-GB" sz="3600" cap="small" dirty="0"/>
              <a:t/>
            </a:r>
            <a:br>
              <a:rPr lang="en-GB" sz="3600" cap="small" dirty="0"/>
            </a:br>
            <a:r>
              <a:rPr lang="en-GB" sz="2800" cap="small" dirty="0">
                <a:solidFill>
                  <a:schemeClr val="tx1"/>
                </a:solidFill>
              </a:rPr>
              <a:t>in all phases of the policy cycle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34285821"/>
              </p:ext>
            </p:extLst>
          </p:nvPr>
        </p:nvGraphicFramePr>
        <p:xfrm>
          <a:off x="611560" y="1412776"/>
          <a:ext cx="802272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82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City of Antwerp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727"/>
            <a:ext cx="857828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IDEA Consult developed the concept &amp; monitoring system of </a:t>
            </a:r>
            <a:r>
              <a:rPr lang="en-GB" sz="2000" dirty="0" err="1" smtClean="0"/>
              <a:t>Cultuurloket</a:t>
            </a:r>
            <a:r>
              <a:rPr lang="en-GB" sz="2000" dirty="0" smtClean="0"/>
              <a:t>, the cultural centre for the city of Antwerp.</a:t>
            </a:r>
          </a:p>
          <a:p>
            <a:r>
              <a:rPr lang="en-GB" sz="2000" dirty="0" smtClean="0"/>
              <a:t>-&gt; concept note "A </a:t>
            </a:r>
            <a:r>
              <a:rPr lang="en-GB" sz="2000" dirty="0"/>
              <a:t>long-term vision for additional funding </a:t>
            </a:r>
            <a:r>
              <a:rPr lang="en-GB" sz="2000" dirty="0" smtClean="0"/>
              <a:t>and entrepreneurship </a:t>
            </a:r>
            <a:r>
              <a:rPr lang="en-GB" sz="2000" dirty="0"/>
              <a:t>in the Flemish cultural sector"</a:t>
            </a:r>
            <a:r>
              <a:rPr lang="en-GB" sz="2000" dirty="0" smtClean="0"/>
              <a:t> by Minister of Culture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60032" y="94020"/>
            <a:ext cx="2805275" cy="1323618"/>
            <a:chOff x="2480785" y="131347"/>
            <a:chExt cx="2805275" cy="1323618"/>
          </a:xfrm>
        </p:grpSpPr>
        <p:sp>
          <p:nvSpPr>
            <p:cNvPr id="5" name="Rounded Rectangle 4"/>
            <p:cNvSpPr/>
            <p:nvPr/>
          </p:nvSpPr>
          <p:spPr>
            <a:xfrm>
              <a:off x="2480785" y="131347"/>
              <a:ext cx="2805275" cy="13236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545399" y="195961"/>
              <a:ext cx="2676047" cy="1194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noProof="0" dirty="0"/>
                <a:t>Strong concepts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noProof="0" dirty="0"/>
                <a:t>(vision and strategy)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6228"/>
            <a:ext cx="9144000" cy="38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Commission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521"/>
            <a:ext cx="2007362" cy="1395117"/>
          </a:xfrm>
        </p:spPr>
      </p:pic>
      <p:grpSp>
        <p:nvGrpSpPr>
          <p:cNvPr id="4" name="Group 3"/>
          <p:cNvGrpSpPr/>
          <p:nvPr/>
        </p:nvGrpSpPr>
        <p:grpSpPr>
          <a:xfrm>
            <a:off x="5652120" y="2574246"/>
            <a:ext cx="2604096" cy="1555185"/>
            <a:chOff x="4286580" y="1720769"/>
            <a:chExt cx="2604096" cy="1555185"/>
          </a:xfrm>
        </p:grpSpPr>
        <p:sp>
          <p:nvSpPr>
            <p:cNvPr id="5" name="Rounded Rectangle 4"/>
            <p:cNvSpPr/>
            <p:nvPr/>
          </p:nvSpPr>
          <p:spPr>
            <a:xfrm>
              <a:off x="4286580" y="1720769"/>
              <a:ext cx="2604096" cy="1555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362498" y="1796687"/>
              <a:ext cx="2452260" cy="1403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noProof="0" dirty="0"/>
                <a:t>Adapted instruments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noProof="0" dirty="0"/>
                <a:t>(supporting implementation</a:t>
              </a:r>
              <a:br>
                <a:rPr lang="en-GB" sz="1300" kern="1200" noProof="0" dirty="0"/>
              </a:br>
              <a:r>
                <a:rPr lang="en-GB" sz="1300" kern="1200" noProof="0" dirty="0"/>
                <a:t> and projects)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" y="1203596"/>
            <a:ext cx="4323335" cy="5637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49" y="4592495"/>
            <a:ext cx="4544192" cy="22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Gov.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53" y="2332037"/>
            <a:ext cx="8229600" cy="452596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Evaluation of </a:t>
            </a:r>
            <a:r>
              <a:rPr lang="en-GB" b="1" dirty="0" smtClean="0">
                <a:solidFill>
                  <a:schemeClr val="tx1"/>
                </a:solidFill>
              </a:rPr>
              <a:t>financial landscape </a:t>
            </a:r>
            <a:r>
              <a:rPr lang="en-GB" dirty="0" smtClean="0">
                <a:solidFill>
                  <a:schemeClr val="tx1"/>
                </a:solidFill>
              </a:rPr>
              <a:t>of CCS in Flanders     region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Exploratory study on </a:t>
            </a:r>
            <a:r>
              <a:rPr lang="en-GB" b="1" dirty="0" smtClean="0">
                <a:solidFill>
                  <a:schemeClr val="tx1"/>
                </a:solidFill>
              </a:rPr>
              <a:t>giving to culture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Set-up a new cultural agency to </a:t>
            </a:r>
            <a:r>
              <a:rPr lang="en-GB" b="1" dirty="0" smtClean="0">
                <a:solidFill>
                  <a:schemeClr val="tx1"/>
                </a:solidFill>
              </a:rPr>
              <a:t>support CCS on entrepreneurship and finance 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Identified </a:t>
            </a:r>
            <a:r>
              <a:rPr lang="en-GB" b="1" dirty="0" smtClean="0">
                <a:solidFill>
                  <a:schemeClr val="tx1"/>
                </a:solidFill>
              </a:rPr>
              <a:t>new instruments </a:t>
            </a:r>
            <a:r>
              <a:rPr lang="en-GB" dirty="0" smtClean="0">
                <a:solidFill>
                  <a:schemeClr val="tx1"/>
                </a:solidFill>
              </a:rPr>
              <a:t>to replace </a:t>
            </a:r>
            <a:r>
              <a:rPr lang="en-GB" dirty="0" err="1" smtClean="0">
                <a:solidFill>
                  <a:schemeClr val="tx1"/>
                </a:solidFill>
              </a:rPr>
              <a:t>CultuurInvest</a:t>
            </a:r>
            <a:r>
              <a:rPr lang="en-GB" dirty="0" smtClean="0">
                <a:solidFill>
                  <a:schemeClr val="tx1"/>
                </a:solidFill>
              </a:rPr>
              <a:t> –&gt; </a:t>
            </a:r>
            <a:r>
              <a:rPr lang="en-GB" dirty="0" err="1" smtClean="0">
                <a:solidFill>
                  <a:schemeClr val="tx1"/>
                </a:solidFill>
              </a:rPr>
              <a:t>CultuurBank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18845" y="150364"/>
            <a:ext cx="2306309" cy="1267274"/>
            <a:chOff x="2730268" y="3569930"/>
            <a:chExt cx="2306309" cy="1267274"/>
          </a:xfrm>
        </p:grpSpPr>
        <p:sp>
          <p:nvSpPr>
            <p:cNvPr id="5" name="Rounded Rectangle 4"/>
            <p:cNvSpPr/>
            <p:nvPr/>
          </p:nvSpPr>
          <p:spPr>
            <a:xfrm>
              <a:off x="2730268" y="3569930"/>
              <a:ext cx="2306309" cy="12672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792131" y="3631793"/>
              <a:ext cx="2182583" cy="1143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b="1" kern="1200" dirty="0"/>
                <a:t>Impact studies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300" kern="1200" dirty="0"/>
                <a:t>(Evaluation </a:t>
              </a:r>
              <a:r>
                <a:rPr lang="en-GB" sz="1300" kern="1200" noProof="0" dirty="0"/>
                <a:t>and</a:t>
              </a:r>
              <a:r>
                <a:rPr lang="nl-BE" sz="1300" kern="1200" dirty="0"/>
                <a:t> monitoring)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2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Multidisciplinary Methodology 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8" y="2132856"/>
            <a:ext cx="6002691" cy="3835744"/>
          </a:xfrm>
        </p:spPr>
      </p:pic>
      <p:grpSp>
        <p:nvGrpSpPr>
          <p:cNvPr id="4" name="Group 3"/>
          <p:cNvGrpSpPr/>
          <p:nvPr/>
        </p:nvGrpSpPr>
        <p:grpSpPr>
          <a:xfrm>
            <a:off x="5436096" y="68545"/>
            <a:ext cx="2092347" cy="1555185"/>
            <a:chOff x="1132044" y="1720769"/>
            <a:chExt cx="2092347" cy="1555185"/>
          </a:xfrm>
        </p:grpSpPr>
        <p:sp>
          <p:nvSpPr>
            <p:cNvPr id="5" name="Rounded Rectangle 4"/>
            <p:cNvSpPr/>
            <p:nvPr/>
          </p:nvSpPr>
          <p:spPr>
            <a:xfrm>
              <a:off x="1132044" y="1720769"/>
              <a:ext cx="2092347" cy="1555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207962" y="1796687"/>
              <a:ext cx="1940511" cy="1403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noProof="0" dirty="0"/>
                <a:t>New insights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noProof="0" dirty="0"/>
                <a:t>(research and analysis)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5566" y="6165304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Stakeholder engagement in different phases of the project 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68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073">
            <a:off x="1618417" y="870945"/>
            <a:ext cx="5623876" cy="1821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140968"/>
            <a:ext cx="8280920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baseline "Thinking Ahead" reflects IDEA's unique value proposition:</a:t>
            </a:r>
            <a:endParaRPr lang="nl-B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8288" lvl="1" indent="-2682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BAAC5"/>
              </a:buClr>
              <a:buSzPct val="50000"/>
              <a:buFont typeface="Wingdings 3" pitchFamily="18" charset="2"/>
              <a:buChar char=""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Connected professionals</a:t>
            </a:r>
            <a:b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(involved in society, access to knowledge sources and networks) </a:t>
            </a:r>
          </a:p>
          <a:p>
            <a:pPr marL="268288" lvl="1" indent="-2682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BAAC5"/>
              </a:buClr>
              <a:buSzPct val="50000"/>
              <a:buFont typeface="Wingdings 3" pitchFamily="18" charset="2"/>
              <a:buChar char=""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Evidence based advice</a:t>
            </a:r>
            <a:b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(applied scientific research, based on validated methods)</a:t>
            </a:r>
          </a:p>
          <a:p>
            <a:pPr marL="268288" lvl="1" indent="-2682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BAAC5"/>
              </a:buClr>
              <a:buSzPct val="50000"/>
              <a:buFont typeface="Wingdings 3" pitchFamily="18" charset="2"/>
              <a:buChar char=""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Future oriented and sustainable solutions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29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Presentatie NL">
  <a:themeElements>
    <a:clrScheme name="IDEA">
      <a:dk1>
        <a:sysClr val="windowText" lastClr="000000"/>
      </a:dk1>
      <a:lt1>
        <a:srgbClr val="FFFFFF"/>
      </a:lt1>
      <a:dk2>
        <a:srgbClr val="262626"/>
      </a:dk2>
      <a:lt2>
        <a:srgbClr val="FFFFFF"/>
      </a:lt2>
      <a:accent1>
        <a:srgbClr val="46AAC5"/>
      </a:accent1>
      <a:accent2>
        <a:srgbClr val="C0504D"/>
      </a:accent2>
      <a:accent3>
        <a:srgbClr val="9BBB59"/>
      </a:accent3>
      <a:accent4>
        <a:srgbClr val="46AAC5"/>
      </a:accent4>
      <a:accent5>
        <a:srgbClr val="4BACC6"/>
      </a:accent5>
      <a:accent6>
        <a:srgbClr val="F79646"/>
      </a:accent6>
      <a:hlink>
        <a:srgbClr val="46AAC5"/>
      </a:hlink>
      <a:folHlink>
        <a:srgbClr val="46AAC5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0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rot="0" vert="horz" wrap="square" lIns="91440" tIns="45720" rIns="91440" bIns="45720" anchor="ctr" anchorCtr="0" upright="1">
        <a:noAutofit/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2_IDEA Presentatie NL">
  <a:themeElements>
    <a:clrScheme name="IDEA">
      <a:dk1>
        <a:sysClr val="windowText" lastClr="000000"/>
      </a:dk1>
      <a:lt1>
        <a:srgbClr val="FFFFFF"/>
      </a:lt1>
      <a:dk2>
        <a:srgbClr val="262626"/>
      </a:dk2>
      <a:lt2>
        <a:srgbClr val="FFFFFF"/>
      </a:lt2>
      <a:accent1>
        <a:srgbClr val="46AAC5"/>
      </a:accent1>
      <a:accent2>
        <a:srgbClr val="C0504D"/>
      </a:accent2>
      <a:accent3>
        <a:srgbClr val="9BBB59"/>
      </a:accent3>
      <a:accent4>
        <a:srgbClr val="46AAC5"/>
      </a:accent4>
      <a:accent5>
        <a:srgbClr val="4BACC6"/>
      </a:accent5>
      <a:accent6>
        <a:srgbClr val="F79646"/>
      </a:accent6>
      <a:hlink>
        <a:srgbClr val="46AAC5"/>
      </a:hlink>
      <a:folHlink>
        <a:srgbClr val="46AAC5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0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rot="0" vert="horz" wrap="square" lIns="91440" tIns="45720" rIns="91440" bIns="45720" anchor="ctr" anchorCtr="0" upright="1">
        <a:noAutofit/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F4762C6E573C428D3913354AAE7A00" ma:contentTypeVersion="1" ma:contentTypeDescription="Create a new document." ma:contentTypeScope="" ma:versionID="109dd524f6cead6d4168934cfb146843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23c11eee0d542004c4a7d729835418c6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5E6577-540D-4932-8474-BBE124C9DCF1}">
  <ds:schemaRefs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8CEF53-11F4-4E24-AE8A-959A5D3DA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9E6B06-3AFD-46D3-AEC7-D4B45CE93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IDEA Presentatie NL</Template>
  <TotalTime>8239</TotalTime>
  <Words>800</Words>
  <Application>Microsoft Office PowerPoint</Application>
  <PresentationFormat>On-screen Show (4:3)</PresentationFormat>
  <Paragraphs>131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Tahoma</vt:lpstr>
      <vt:lpstr>Wingdings</vt:lpstr>
      <vt:lpstr>Wingdings 3</vt:lpstr>
      <vt:lpstr>IDEA Presentatie NL</vt:lpstr>
      <vt:lpstr>2_IDEA Presentatie NL</vt:lpstr>
      <vt:lpstr>1_Office Theme</vt:lpstr>
      <vt:lpstr>IDEA Consult                     </vt:lpstr>
      <vt:lpstr>PowerPoint Presentation</vt:lpstr>
      <vt:lpstr>PowerPoint Presentation</vt:lpstr>
      <vt:lpstr>Independent and solid advice in all phases of the policy cycle</vt:lpstr>
      <vt:lpstr>City of Antwerp </vt:lpstr>
      <vt:lpstr>European Commission </vt:lpstr>
      <vt:lpstr>Regional Gov. </vt:lpstr>
      <vt:lpstr>Multidisciplinary Methodology </vt:lpstr>
      <vt:lpstr>PowerPoint Presentation</vt:lpstr>
      <vt:lpstr>PowerPoint Presentation</vt:lpstr>
      <vt:lpstr>PowerPoint Presentation</vt:lpstr>
      <vt:lpstr>1 company, 6 areas of expertise This expertise is deployed on a multidisciplinary basis</vt:lpstr>
      <vt:lpstr>We contribute in a unique way to three societal transitions</vt:lpstr>
      <vt:lpstr>Increased importance on Creativity</vt:lpstr>
      <vt:lpstr>Ongoing CCS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consectetur adipiscing</dc:title>
  <dc:creator>Bart Van Herck</dc:creator>
  <cp:lastModifiedBy>Kleitia Zeqo</cp:lastModifiedBy>
  <cp:revision>205</cp:revision>
  <cp:lastPrinted>2015-09-09T05:50:27Z</cp:lastPrinted>
  <dcterms:created xsi:type="dcterms:W3CDTF">2013-06-27T13:40:45Z</dcterms:created>
  <dcterms:modified xsi:type="dcterms:W3CDTF">2017-10-05T07:00:58Z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0x0101001CF4762C6E573C428D3913354AAE7A00</vt:lpwstr>
  </property>
</Properties>
</file>