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80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5333" autoAdjust="0"/>
  </p:normalViewPr>
  <p:slideViewPr>
    <p:cSldViewPr snapToGrid="0">
      <p:cViewPr>
        <p:scale>
          <a:sx n="87" d="100"/>
          <a:sy n="87" d="100"/>
        </p:scale>
        <p:origin x="-6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751036" y="2017809"/>
            <a:ext cx="353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screen.brussels</a:t>
            </a:r>
          </a:p>
          <a:p>
            <a:pPr algn="ctr"/>
            <a:r>
              <a:rPr lang="fr-FR" sz="2000" i="1" dirty="0" smtClean="0">
                <a:solidFill>
                  <a:srgbClr val="002060"/>
                </a:solidFill>
              </a:rPr>
              <a:t>(</a:t>
            </a:r>
            <a:r>
              <a:rPr lang="fr-FR" sz="2000" i="1" dirty="0" err="1" smtClean="0">
                <a:solidFill>
                  <a:srgbClr val="002060"/>
                </a:solidFill>
              </a:rPr>
              <a:t>estratto</a:t>
            </a:r>
            <a:r>
              <a:rPr lang="fr-FR" sz="2000" i="1" dirty="0" smtClean="0">
                <a:solidFill>
                  <a:srgbClr val="002060"/>
                </a:solidFill>
              </a:rPr>
              <a:t> Front </a:t>
            </a:r>
            <a:r>
              <a:rPr lang="fr-FR" sz="2000" i="1" dirty="0" err="1" smtClean="0">
                <a:solidFill>
                  <a:srgbClr val="002060"/>
                </a:solidFill>
              </a:rPr>
              <a:t>Runner</a:t>
            </a:r>
            <a:r>
              <a:rPr lang="fr-FR" sz="2000" i="1" dirty="0" smtClean="0">
                <a:solidFill>
                  <a:srgbClr val="002060"/>
                </a:solidFill>
              </a:rPr>
              <a:t> </a:t>
            </a:r>
            <a:r>
              <a:rPr lang="fr-FR" sz="2000" i="1" dirty="0" err="1" smtClean="0">
                <a:solidFill>
                  <a:srgbClr val="002060"/>
                </a:solidFill>
              </a:rPr>
              <a:t>Analysis</a:t>
            </a:r>
            <a:r>
              <a:rPr lang="fr-FR" sz="2000" i="1" dirty="0" smtClean="0">
                <a:solidFill>
                  <a:srgbClr val="002060"/>
                </a:solidFill>
              </a:rPr>
              <a:t>)</a:t>
            </a:r>
            <a:endParaRPr lang="fr-FR" sz="2000" i="1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532462" y="5522214"/>
            <a:ext cx="144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Loo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Montserrat" panose="02000505000000020004" pitchFamily="2" charset="0"/>
              </a:rPr>
              <a:t>partner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pic>
        <p:nvPicPr>
          <p:cNvPr id="13" name="Picture 2" descr="fvg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40655"/>
            <a:ext cx="27146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ZoneTexte 18"/>
          <p:cNvSpPr txBox="1"/>
          <p:nvPr/>
        </p:nvSpPr>
        <p:spPr>
          <a:xfrm>
            <a:off x="8077200" y="3752851"/>
            <a:ext cx="3037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5">
                    <a:lumMod val="50000"/>
                  </a:schemeClr>
                </a:solidFill>
              </a:rPr>
              <a:t>Friuli</a:t>
            </a:r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  <a:t> Venezia Giulia </a:t>
            </a:r>
          </a:p>
          <a:p>
            <a:pPr algn="ctr"/>
            <a:r>
              <a:rPr lang="fr-FR" sz="1600" dirty="0" err="1" smtClean="0">
                <a:solidFill>
                  <a:schemeClr val="accent5">
                    <a:lumMod val="50000"/>
                  </a:schemeClr>
                </a:solidFill>
              </a:rPr>
              <a:t>Autonomous</a:t>
            </a:r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5">
                    <a:lumMod val="50000"/>
                  </a:schemeClr>
                </a:solidFill>
              </a:rPr>
              <a:t>Region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088086" y="3600451"/>
            <a:ext cx="249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Friuli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Venezia Giulia </a:t>
            </a:r>
          </a:p>
          <a:p>
            <a:pPr algn="ctr"/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Autonomous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Region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790462"/>
            <a:ext cx="2211685" cy="997665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3771900" y="2232767"/>
            <a:ext cx="2890520" cy="136768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84F95"/>
                </a:solidFill>
              </a:rPr>
              <a:t>THANK YOU</a:t>
            </a:r>
          </a:p>
        </p:txBody>
      </p:sp>
      <p:pic>
        <p:nvPicPr>
          <p:cNvPr id="17" name="Picture 2" descr="fvg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40655"/>
            <a:ext cx="27146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300" y="383228"/>
            <a:ext cx="7504917" cy="557784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screen.brussels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Espace réservé du texte 7"/>
          <p:cNvSpPr txBox="1">
            <a:spLocks/>
          </p:cNvSpPr>
          <p:nvPr/>
        </p:nvSpPr>
        <p:spPr>
          <a:xfrm>
            <a:off x="333285" y="1268760"/>
            <a:ext cx="11280449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Screen.brussels è un marchio audiovisivo che rappresenta 4 diverse entità: </a:t>
            </a:r>
          </a:p>
          <a:p>
            <a:pPr marL="722313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una Film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Commission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(screen.brussels film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commission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), </a:t>
            </a:r>
          </a:p>
          <a:p>
            <a:pPr marL="722313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un cluster (screen.brussels cluster), </a:t>
            </a:r>
          </a:p>
          <a:p>
            <a:pPr marL="722313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un fondo per l’audiovisivo che supporta le co-produzioni (screen.brussels fund) </a:t>
            </a:r>
          </a:p>
          <a:p>
            <a:pPr marL="722313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una linea di finanziamento dedicata alle imprese regionali operanti nel settore audio-visivo (screen.brussels business). </a:t>
            </a: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 screen.brussels può essere considerato il marchio di  un ecosistema audiovisivo </a:t>
            </a: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75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54380" y="169363"/>
            <a:ext cx="5860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screen.brussels: </a:t>
            </a:r>
            <a:r>
              <a:rPr kumimoji="0" lang="en-GB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cosa</a:t>
            </a: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fa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Espace réservé du texte 7"/>
          <p:cNvSpPr txBox="1">
            <a:spLocks/>
          </p:cNvSpPr>
          <p:nvPr/>
        </p:nvSpPr>
        <p:spPr>
          <a:xfrm>
            <a:off x="129729" y="877250"/>
            <a:ext cx="11492551" cy="55746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marR="0" lvl="1" indent="-4524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</a:t>
            </a:r>
            <a:r>
              <a:rPr kumimoji="0" lang="it-IT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riunisce tutti i servizi di supporto regionali per l'industria audiovisiva. Grazie alle sue 4 entità, screen.brussels crea e sostiene un ecosistema dinamico per catalizzare una partnership efficace tra aziende, università e centri di ricerca e sviluppo e collegarle con il mercato delle industrie audiovisive</a:t>
            </a:r>
          </a:p>
          <a:p>
            <a:pPr marL="720725" lvl="1" indent="-452438" algn="just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002060"/>
                </a:solidFill>
                <a:latin typeface="Arial"/>
              </a:rPr>
              <a:t>screen.brussels </a:t>
            </a:r>
            <a:r>
              <a:rPr lang="it-IT" i="1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business </a:t>
            </a:r>
            <a:r>
              <a:rPr lang="it-IT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offre finanziamenti per la crescita di società audiovisive </a:t>
            </a:r>
            <a:r>
              <a:rPr lang="it-IT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della regione di </a:t>
            </a:r>
            <a:r>
              <a:rPr lang="it-IT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Bruxelles tramite prestiti standard o </a:t>
            </a:r>
            <a:r>
              <a:rPr lang="it-IT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convertibili</a:t>
            </a:r>
            <a:endParaRPr lang="it-IT" i="1" dirty="0">
              <a:solidFill>
                <a:srgbClr val="002060"/>
              </a:solidFill>
              <a:latin typeface="Arial"/>
              <a:sym typeface="Wingdings" panose="05000000000000000000" pitchFamily="2" charset="2"/>
            </a:endParaRPr>
          </a:p>
          <a:p>
            <a:pPr marL="720725" lvl="1" indent="-452438" algn="just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rgbClr val="002060"/>
                </a:solidFill>
                <a:latin typeface="Arial"/>
              </a:rPr>
              <a:t>screen.brussels </a:t>
            </a:r>
            <a:r>
              <a:rPr lang="it-IT" i="1" dirty="0">
                <a:solidFill>
                  <a:srgbClr val="002060"/>
                </a:solidFill>
                <a:latin typeface="Arial"/>
              </a:rPr>
              <a:t>cluster (vedi l’approfondimento nel seguito</a:t>
            </a:r>
            <a:r>
              <a:rPr lang="it-IT" i="1" dirty="0" smtClean="0">
                <a:solidFill>
                  <a:srgbClr val="002060"/>
                </a:solidFill>
                <a:latin typeface="Arial"/>
              </a:rPr>
              <a:t>)</a:t>
            </a:r>
          </a:p>
          <a:p>
            <a:pPr marL="720725" lvl="1" indent="-452438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screen.brussels </a:t>
            </a:r>
            <a:r>
              <a:rPr lang="en-US" i="1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film commission </a:t>
            </a:r>
            <a:r>
              <a:rPr lang="it-IT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è </a:t>
            </a:r>
            <a:r>
              <a:rPr lang="it-IT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il </a:t>
            </a:r>
            <a:r>
              <a:rPr lang="en-US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film office </a:t>
            </a:r>
            <a:r>
              <a:rPr lang="it-IT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della </a:t>
            </a:r>
            <a:r>
              <a:rPr lang="it-IT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regione di Bruxelles; la sua missione è aiutare ed agevolare </a:t>
            </a:r>
            <a:r>
              <a:rPr lang="it-IT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le riprese </a:t>
            </a:r>
            <a:r>
              <a:rPr lang="it-IT" dirty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e promuovere la capitale come luogo di ripresa ideale sia in Belgio che </a:t>
            </a:r>
            <a:r>
              <a:rPr lang="it-IT" dirty="0" smtClean="0">
                <a:solidFill>
                  <a:srgbClr val="002060"/>
                </a:solidFill>
                <a:latin typeface="Arial"/>
                <a:sym typeface="Wingdings" panose="05000000000000000000" pitchFamily="2" charset="2"/>
              </a:rPr>
              <a:t>all'estero</a:t>
            </a:r>
            <a:endParaRPr lang="it-IT" dirty="0">
              <a:solidFill>
                <a:srgbClr val="002060"/>
              </a:solidFill>
              <a:latin typeface="Arial"/>
              <a:sym typeface="Wingdings" panose="05000000000000000000" pitchFamily="2" charset="2"/>
            </a:endParaRPr>
          </a:p>
          <a:p>
            <a:pPr marL="720725" marR="0" lvl="1" indent="-4524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fund </a:t>
            </a:r>
            <a:r>
              <a:rPr kumimoji="0" lang="it-IT" sz="240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offre finanziamenti per progetti audiovisivi specifici nella regione di Bruxelles, aperti alla coproduzione internazionale, in modo che i produttori stranieri interessati a richiedere finanziamenti possano collaborare con un produttore belga</a:t>
            </a:r>
          </a:p>
          <a:p>
            <a:pPr marL="720725" marR="0" lvl="1" indent="-4524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5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46" y="6004566"/>
            <a:ext cx="1594612" cy="73504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E5699E5-B823-4763-9055-317015D26907}"/>
              </a:ext>
            </a:extLst>
          </p:cNvPr>
          <p:cNvSpPr txBox="1">
            <a:spLocks/>
          </p:cNvSpPr>
          <p:nvPr/>
        </p:nvSpPr>
        <p:spPr>
          <a:xfrm>
            <a:off x="465746" y="18417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Screen.brussels: il contesto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xmlns="" id="{B6B9292B-8289-4396-9EF0-3A487D783933}"/>
              </a:ext>
            </a:extLst>
          </p:cNvPr>
          <p:cNvSpPr txBox="1">
            <a:spLocks/>
          </p:cNvSpPr>
          <p:nvPr/>
        </p:nvSpPr>
        <p:spPr>
          <a:xfrm>
            <a:off x="424056" y="994074"/>
            <a:ext cx="11445002" cy="5315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 serie di agenzie regionali sono alle spalle delle differenti componenti di screen.brussels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impulse.brussels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l’Agenzia regionale di sviluppo economico e servizi (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-shop) alle imprese,  ospita e stipendia il team operativo di screen.brussels cluster. </a:t>
            </a:r>
            <a:r>
              <a:rPr lang="it-IT" i="1" noProof="0" dirty="0" smtClean="0">
                <a:solidFill>
                  <a:srgbClr val="002060"/>
                </a:solidFill>
                <a:latin typeface="Arial"/>
              </a:rPr>
              <a:t>Gli </a:t>
            </a:r>
            <a:r>
              <a:rPr lang="it-IT" i="1" dirty="0" smtClean="0">
                <a:solidFill>
                  <a:srgbClr val="002060"/>
                </a:solidFill>
                <a:latin typeface="Arial"/>
              </a:rPr>
              <a:t> altri 3 cluster operativi di </a:t>
            </a:r>
            <a:r>
              <a:rPr lang="it-IT" i="1" dirty="0" err="1" smtClean="0">
                <a:solidFill>
                  <a:srgbClr val="002060"/>
                </a:solidFill>
                <a:latin typeface="Arial"/>
              </a:rPr>
              <a:t>impulse.brussels</a:t>
            </a:r>
            <a:r>
              <a:rPr lang="it-IT" i="1" dirty="0" smtClean="0">
                <a:solidFill>
                  <a:srgbClr val="002060"/>
                </a:solidFill>
                <a:latin typeface="Arial"/>
              </a:rPr>
              <a:t> sono </a:t>
            </a:r>
            <a:r>
              <a:rPr lang="it-IT" i="1" dirty="0" err="1" smtClean="0">
                <a:solidFill>
                  <a:srgbClr val="002060"/>
                </a:solidFill>
                <a:latin typeface="Arial"/>
              </a:rPr>
              <a:t>software.brussels</a:t>
            </a:r>
            <a:r>
              <a:rPr lang="it-IT" i="1" dirty="0">
                <a:solidFill>
                  <a:srgbClr val="002060"/>
                </a:solidFill>
                <a:latin typeface="Arial"/>
              </a:rPr>
              <a:t>,</a:t>
            </a:r>
            <a:r>
              <a:rPr lang="it-IT" i="1" smtClean="0">
                <a:solidFill>
                  <a:srgbClr val="002060"/>
                </a:solidFill>
                <a:latin typeface="Arial"/>
              </a:rPr>
              <a:t> </a:t>
            </a:r>
            <a:r>
              <a:rPr lang="it-IT" i="1" dirty="0" err="1" smtClean="0">
                <a:solidFill>
                  <a:srgbClr val="002060"/>
                </a:solidFill>
                <a:latin typeface="Arial"/>
              </a:rPr>
              <a:t>lifetech.brussels</a:t>
            </a:r>
            <a:r>
              <a:rPr lang="it-IT" i="1" dirty="0" smtClean="0">
                <a:solidFill>
                  <a:srgbClr val="002060"/>
                </a:solidFill>
                <a:latin typeface="Arial"/>
              </a:rPr>
              <a:t> ed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ecobuild.brussels</a:t>
            </a: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fund è una struttura supervisionata da visit.brussels, l'agenzia turistica di Bruxelles. 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business è una linea finanziaria operativa all'interno di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Brustart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controllata di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finance.brussels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gruppo SRIB (Finanziaria della regione di Bruxelles)</a:t>
            </a:r>
          </a:p>
          <a:p>
            <a:pPr marL="7429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è a sua volta parte di un progetto urbano,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mediapark.brussels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che prevede entro il 2030 la creazione di un quartiere, un polo urbano per i media che rappresenterà un ecosistema (mediatico) più ampio, comprendente l’audiovisivo. </a:t>
            </a: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7E5699E5-B823-4763-9055-317015D26907}"/>
              </a:ext>
            </a:extLst>
          </p:cNvPr>
          <p:cNvSpPr txBox="1">
            <a:spLocks/>
          </p:cNvSpPr>
          <p:nvPr/>
        </p:nvSpPr>
        <p:spPr>
          <a:xfrm>
            <a:off x="457200" y="299761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Screen.brussels: il contesto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xmlns="" id="{B6B9292B-8289-4396-9EF0-3A487D783933}"/>
              </a:ext>
            </a:extLst>
          </p:cNvPr>
          <p:cNvSpPr txBox="1">
            <a:spLocks/>
          </p:cNvSpPr>
          <p:nvPr/>
        </p:nvSpPr>
        <p:spPr>
          <a:xfrm>
            <a:off x="424056" y="1196752"/>
            <a:ext cx="11412344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C’è una “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vision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esplicitata in una strategia di sviluppo  (“Bruxelles 2025”) e il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commitment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un  sistema istituzionale, quello di Bruxelles e della sua regione, molto denso ma difficilmente replicabile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regione di Bruxelles è bilingue (francese e fiammingo) quindi accoglie un “confine” linguistico ed ovviamente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Brussels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 una connessione e proiezione internazionali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BE800FED-58F1-4C13-91E6-2EC8567D0812}"/>
              </a:ext>
            </a:extLst>
          </p:cNvPr>
          <p:cNvSpPr txBox="1">
            <a:spLocks/>
          </p:cNvSpPr>
          <p:nvPr/>
        </p:nvSpPr>
        <p:spPr>
          <a:xfrm>
            <a:off x="457200" y="264945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Screen.brussels: </a:t>
            </a:r>
            <a:r>
              <a:rPr kumimoji="0" lang="en-GB" sz="2400" b="1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costituzione e gestione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xmlns="" id="{48DF2C09-42E0-4774-AFF3-6B8C720233AE}"/>
              </a:ext>
            </a:extLst>
          </p:cNvPr>
          <p:cNvSpPr txBox="1">
            <a:spLocks/>
          </p:cNvSpPr>
          <p:nvPr/>
        </p:nvSpPr>
        <p:spPr>
          <a:xfrm>
            <a:off x="457200" y="1368000"/>
            <a:ext cx="11575279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Film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è operativa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</a:t>
            </a:r>
            <a:r>
              <a:rPr lang="it-IT" dirty="0" smtClean="0">
                <a:solidFill>
                  <a:srgbClr val="1F497D"/>
                </a:solidFill>
                <a:latin typeface="Arial"/>
              </a:rPr>
              <a:t>e film office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dal 2005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cluster audiovisivo è stato creato nel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fondo per l’audiovisivo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</a:t>
            </a:r>
            <a:r>
              <a:rPr lang="it-IT" dirty="0" smtClean="0">
                <a:solidFill>
                  <a:srgbClr val="1F497D"/>
                </a:solidFill>
                <a:latin typeface="Arial"/>
              </a:rPr>
              <a:t>s fund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 sostituito nel 2016 come fondo per la co-produzione la linea finanziamento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Wallimage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/Bruxellimage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 2016 è stata avviata la linea di finanziamento screen.brussels</a:t>
            </a:r>
            <a:r>
              <a:rPr kumimoji="0" lang="it-IT" sz="24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dedicata alle imprese regionali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1F497D"/>
                </a:solidFill>
                <a:latin typeface="Arial"/>
              </a:rPr>
              <a:t>A maggio 2016 è </a:t>
            </a:r>
            <a:r>
              <a:rPr lang="it-IT" dirty="0">
                <a:solidFill>
                  <a:srgbClr val="1F497D"/>
                </a:solidFill>
                <a:latin typeface="Arial"/>
              </a:rPr>
              <a:t>stato lanciato il marchio screen.brussels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	 La gestione, il coordinamento e la comunicazione di  screen.brussels 	è in gran parte attuata dal fondo audiovisivo (screen.brussels fund)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6C4D619B-072F-4A66-BF72-C70DFE8D49CE}"/>
              </a:ext>
            </a:extLst>
          </p:cNvPr>
          <p:cNvSpPr txBox="1">
            <a:spLocks/>
          </p:cNvSpPr>
          <p:nvPr/>
        </p:nvSpPr>
        <p:spPr>
          <a:xfrm>
            <a:off x="423016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 cluster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xmlns="" id="{BBF127F4-9B93-4A3D-8A28-B38118A70301}"/>
              </a:ext>
            </a:extLst>
          </p:cNvPr>
          <p:cNvSpPr txBox="1">
            <a:spLocks/>
          </p:cNvSpPr>
          <p:nvPr/>
        </p:nvSpPr>
        <p:spPr>
          <a:xfrm>
            <a:off x="179512" y="635151"/>
            <a:ext cx="11656888" cy="58134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fine </a:t>
            </a:r>
            <a:r>
              <a:rPr lang="it-IT" dirty="0" smtClean="0">
                <a:solidFill>
                  <a:srgbClr val="1F497D"/>
                </a:solidFill>
                <a:latin typeface="Arial"/>
              </a:rPr>
              <a:t>agosto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2017, screen.brussels (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s.b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cluster contava 180 membri di cui 23 partner: 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più di 25 tra grandi aziende</a:t>
            </a:r>
            <a:r>
              <a:rPr lang="it-IT" i="1" dirty="0" smtClean="0">
                <a:solidFill>
                  <a:srgbClr val="002060"/>
                </a:solidFill>
                <a:latin typeface="Arial"/>
              </a:rPr>
              <a:t>, organizzazioni di settore, 3 componenti </a:t>
            </a:r>
            <a:r>
              <a:rPr lang="it-IT" i="1" dirty="0" err="1" smtClean="0">
                <a:solidFill>
                  <a:srgbClr val="002060"/>
                </a:solidFill>
                <a:latin typeface="Arial"/>
              </a:rPr>
              <a:t>s.b</a:t>
            </a:r>
            <a:r>
              <a:rPr lang="it-IT" i="1" dirty="0" smtClean="0">
                <a:solidFill>
                  <a:srgbClr val="002060"/>
                </a:solidFill>
                <a:latin typeface="Arial"/>
              </a:rPr>
              <a:t> </a:t>
            </a: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più di 10 organizzazioni di ricerca / dipartimenti universitari / centri tecnologici </a:t>
            </a:r>
          </a:p>
          <a:p>
            <a:pPr marL="108585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circa 140 PMI</a:t>
            </a:r>
          </a:p>
          <a:p>
            <a:pPr marL="7429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regione di Bruxelles-Capitale la filiera audio-visiva (comprendente anche stampa e media) rappresenta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c.a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400 aziende, di cui 300 circa attive nella produzione, post-produzione e distribuzione di contenuti. 140 aziende membri del cluster screen.brussels.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filiera rappresenta 30.000 (15.000) posti di lavoro diretti e indiretti, ovvero il 25% dell'occupazione salariata nelle industrie culturali e creative; 7.000 posti di lavoro diretti e indiretti sono legati al cluster.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catena del valore audio-visivo rappresenta un fatturato annuo di 0,7 mld. € e il cluster screen.brussels 0,12 mld. €.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6C4D619B-072F-4A66-BF72-C70DFE8D49CE}"/>
              </a:ext>
            </a:extLst>
          </p:cNvPr>
          <p:cNvSpPr txBox="1">
            <a:spLocks/>
          </p:cNvSpPr>
          <p:nvPr/>
        </p:nvSpPr>
        <p:spPr>
          <a:xfrm>
            <a:off x="423016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 cluster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xmlns="" id="{BBF127F4-9B93-4A3D-8A28-B38118A70301}"/>
              </a:ext>
            </a:extLst>
          </p:cNvPr>
          <p:cNvSpPr txBox="1">
            <a:spLocks/>
          </p:cNvSpPr>
          <p:nvPr/>
        </p:nvSpPr>
        <p:spPr>
          <a:xfrm>
            <a:off x="457200" y="734938"/>
            <a:ext cx="11583824" cy="581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componenti del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screen.brussels cluster rappresentano: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Agenzie regionali interessate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(Agenzia per lo sviluppo economico*, Agenzia per lo sviluppo urbano*, la finanziaria regionale*, Bruxelles 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Invest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Export*, l’Agenzia regionale per la Ricerca e l’Innovazione*)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organizzazioni di settore 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(film e servizi audiovisivi, i produttori cinematografici sia francofoni che fiamminghi con 2 organizzazioni*, </a:t>
            </a:r>
            <a:r>
              <a:rPr lang="it-IT" sz="2200" b="0" i="1" dirty="0" smtClean="0">
                <a:solidFill>
                  <a:srgbClr val="1F497D"/>
                </a:solidFill>
                <a:latin typeface="Arial"/>
              </a:rPr>
              <a:t>industria dei giochi*, Consiglio per l’Audiovisivo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università e "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écoles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", cioè  università di scienze applicate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emittenti pubbliche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(RTBF*) 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emittenti private 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it-IT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RTLBelgique</a:t>
            </a:r>
            <a:r>
              <a:rPr kumimoji="0" lang="it-IT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fondi culturali delle due comunità francofona e fiamminga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000" b="0" i="1" dirty="0" smtClean="0">
                <a:solidFill>
                  <a:srgbClr val="1F497D"/>
                </a:solidFill>
                <a:latin typeface="Arial"/>
              </a:rPr>
              <a:t>* Membri Partner del cluster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7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6C4D619B-072F-4A66-BF72-C70DFE8D49CE}"/>
              </a:ext>
            </a:extLst>
          </p:cNvPr>
          <p:cNvSpPr txBox="1">
            <a:spLocks/>
          </p:cNvSpPr>
          <p:nvPr/>
        </p:nvSpPr>
        <p:spPr>
          <a:xfrm>
            <a:off x="423016" y="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screen.brussels cluster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xmlns="" id="{BBF127F4-9B93-4A3D-8A28-B38118A70301}"/>
              </a:ext>
            </a:extLst>
          </p:cNvPr>
          <p:cNvSpPr txBox="1">
            <a:spLocks/>
          </p:cNvSpPr>
          <p:nvPr/>
        </p:nvSpPr>
        <p:spPr>
          <a:xfrm>
            <a:off x="251519" y="692696"/>
            <a:ext cx="11780959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cluster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sostiene la crescita dei suoi membri stimolando l'adozione e l'implementazione di soluzioni innovative nel settore (media di trasmissione / convergenza, realtà virtuale, giochi, ecc.). Il cluster ha sviluppato una cooperazione trasversale con il settore delle ICT attraverso la collaborazione con il cluster ICT di Bruxelles "Software a Bruxelles"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 sviluppo internazionale dei membri è alle origini della creazione di 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cluster,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 cui visione è quella di posizionare la Regione di Bruxelles-Capitale come centro principale per lo sviluppo di progetti tecnologici europei e per le coproduzioni. Ciò consente alle PMI regionali di rafforzare la loro strategia internazionale accedendo a nuovi mercati e offrendo le oro competenze alle PMI di altre regioni per progetti innovativi.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cluster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agisce attraverso i suoi organi di gestione come una piattaforma di consultazione, scambio, consulenza e assistenza per prendere decisioni sulle politiche audiovisive più appropriate.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finanziamento di </a:t>
            </a:r>
            <a:r>
              <a:rPr kumimoji="0" lang="it-IT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screen.brussels cluster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è pubblico e i servizi erogati dal cluster sono a titolo gratuito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940</Words>
  <Application>Microsoft Office PowerPoint</Application>
  <PresentationFormat>Personalizzato</PresentationFormat>
  <Paragraphs>67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Thème Office</vt:lpstr>
      <vt:lpstr>Presentazione standard di PowerPoint</vt:lpstr>
      <vt:lpstr>screen.brussels: cos’è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CCINCA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Iurin Irene</cp:lastModifiedBy>
  <cp:revision>166</cp:revision>
  <cp:lastPrinted>2017-09-14T11:36:58Z</cp:lastPrinted>
  <dcterms:created xsi:type="dcterms:W3CDTF">2016-11-04T15:19:47Z</dcterms:created>
  <dcterms:modified xsi:type="dcterms:W3CDTF">2017-09-15T12:24:16Z</dcterms:modified>
</cp:coreProperties>
</file>