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FF"/>
    <a:srgbClr val="0000FF"/>
    <a:srgbClr val="9966FF"/>
    <a:srgbClr val="08B8CA"/>
    <a:srgbClr val="CCFF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3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6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0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7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2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4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6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4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29523-B67A-48BF-9A9C-0FC137771211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35653-B7FA-45C5-A728-75482A4F6B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3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63688" y="4149080"/>
            <a:ext cx="6400800" cy="1849760"/>
          </a:xfrm>
        </p:spPr>
        <p:txBody>
          <a:bodyPr>
            <a:normAutofit/>
          </a:bodyPr>
          <a:lstStyle/>
          <a:p>
            <a:pPr algn="r"/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Kick off Meeting</a:t>
            </a:r>
          </a:p>
          <a:p>
            <a:pPr algn="r"/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06/12/2016 Trieste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hape 1408"/>
          <p:cNvSpPr txBox="1">
            <a:spLocks/>
          </p:cNvSpPr>
          <p:nvPr/>
        </p:nvSpPr>
        <p:spPr>
          <a:xfrm>
            <a:off x="1400175" y="2204864"/>
            <a:ext cx="6504900" cy="1568700"/>
          </a:xfrm>
          <a:prstGeom prst="rect">
            <a:avLst/>
          </a:prstGeom>
          <a:ln>
            <a:noFill/>
          </a:ln>
        </p:spPr>
        <p:txBody>
          <a:bodyPr vert="horz" lIns="91425" tIns="91425" rIns="91425" bIns="91425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b="1" dirty="0" smtClean="0">
                <a:solidFill>
                  <a:srgbClr val="0E293C"/>
                </a:solidFill>
                <a:latin typeface="+mn-lt"/>
              </a:rPr>
              <a:t>ChIMERA </a:t>
            </a:r>
          </a:p>
          <a:p>
            <a:pPr>
              <a:spcBef>
                <a:spcPts val="0"/>
              </a:spcBef>
            </a:pPr>
            <a:r>
              <a:rPr lang="en" sz="3200" b="1" dirty="0" smtClean="0">
                <a:solidFill>
                  <a:srgbClr val="0E293C"/>
                </a:solidFill>
                <a:latin typeface="+mn-lt"/>
              </a:rPr>
              <a:t>Innovative Cultural and Creative Cluster</a:t>
            </a:r>
            <a:endParaRPr lang="en" sz="3200" b="1" dirty="0">
              <a:solidFill>
                <a:srgbClr val="0E293C"/>
              </a:solidFill>
              <a:latin typeface="+mn-lt"/>
            </a:endParaRPr>
          </a:p>
        </p:txBody>
      </p:sp>
      <p:pic>
        <p:nvPicPr>
          <p:cNvPr id="6" name="Immagine 5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6633"/>
            <a:ext cx="5824318" cy="129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11760" y="1828759"/>
            <a:ext cx="3744416" cy="2320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  <a:defRPr sz="16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>
              <a:buAutoNum type="arabicPeriod"/>
            </a:pPr>
            <a:r>
              <a:rPr lang="en-US" sz="1800" dirty="0" smtClean="0"/>
              <a:t>Coordination:  RAFVG</a:t>
            </a:r>
          </a:p>
          <a:p>
            <a:endParaRPr lang="en-US" sz="1800" dirty="0"/>
          </a:p>
          <a:p>
            <a:r>
              <a:rPr lang="en-US" sz="1800" dirty="0" smtClean="0"/>
              <a:t>2. Transferability plans</a:t>
            </a:r>
          </a:p>
          <a:p>
            <a:endParaRPr lang="en-US" sz="1800" dirty="0"/>
          </a:p>
          <a:p>
            <a:r>
              <a:rPr lang="en-US" sz="1800" dirty="0" smtClean="0"/>
              <a:t>3. Transferability actions</a:t>
            </a:r>
          </a:p>
          <a:p>
            <a:endParaRPr lang="it-IT" sz="1800" dirty="0"/>
          </a:p>
          <a:p>
            <a:r>
              <a:rPr lang="it-IT" sz="1800" dirty="0" err="1" smtClean="0"/>
              <a:t>All</a:t>
            </a:r>
            <a:r>
              <a:rPr lang="it-IT" sz="1800" dirty="0" smtClean="0"/>
              <a:t> </a:t>
            </a:r>
            <a:r>
              <a:rPr lang="it-IT" sz="1800" dirty="0" err="1" smtClean="0"/>
              <a:t>PPs</a:t>
            </a:r>
            <a:endParaRPr lang="en-US" sz="1800" dirty="0"/>
          </a:p>
        </p:txBody>
      </p:sp>
      <p:pic>
        <p:nvPicPr>
          <p:cNvPr id="5" name="Immagine 4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486"/>
          <p:cNvSpPr txBox="1"/>
          <p:nvPr/>
        </p:nvSpPr>
        <p:spPr>
          <a:xfrm>
            <a:off x="452736" y="1179859"/>
            <a:ext cx="4990800" cy="64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b="1" dirty="0" smtClean="0">
                <a:solidFill>
                  <a:srgbClr val="2C9DDE"/>
                </a:solidFill>
                <a:latin typeface="+mn-lt"/>
                <a:ea typeface="Nixie One"/>
                <a:cs typeface="Nixie One"/>
                <a:sym typeface="Nixie One"/>
              </a:rPr>
              <a:t>WP5  TRANSFERRING</a:t>
            </a:r>
            <a:endParaRPr lang="en" sz="3600" b="1" dirty="0">
              <a:solidFill>
                <a:srgbClr val="2C9DDE"/>
              </a:solidFill>
              <a:latin typeface="+mn-lt"/>
              <a:ea typeface="Nixie One"/>
              <a:cs typeface="Nixie One"/>
              <a:sym typeface="Nixie One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040738" y="4928200"/>
            <a:ext cx="2372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10 transferability plans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3995936" y="422108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732512" y="59576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8000"/>
                </a:solidFill>
              </a:rPr>
              <a:t>01/11/2017 – 30/04/2019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7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4432878" y="2027501"/>
            <a:ext cx="4417901" cy="1368713"/>
          </a:xfrm>
          <a:prstGeom prst="rect">
            <a:avLst/>
          </a:prstGeom>
        </p:spPr>
      </p:pic>
      <p:sp>
        <p:nvSpPr>
          <p:cNvPr id="4" name="Shape 1413"/>
          <p:cNvSpPr txBox="1">
            <a:spLocks/>
          </p:cNvSpPr>
          <p:nvPr/>
        </p:nvSpPr>
        <p:spPr>
          <a:xfrm>
            <a:off x="395536" y="1916832"/>
            <a:ext cx="4562100" cy="1159800"/>
          </a:xfrm>
          <a:prstGeom prst="rect">
            <a:avLst/>
          </a:prstGeom>
        </p:spPr>
        <p:txBody>
          <a:bodyPr vert="horz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sz="4800" b="1" dirty="0" smtClean="0">
                <a:solidFill>
                  <a:srgbClr val="2C9DDE"/>
                </a:solidFill>
                <a:latin typeface="+mn-lt"/>
              </a:rPr>
              <a:t>OVERVIEW</a:t>
            </a:r>
            <a:endParaRPr lang="en" sz="4800" b="1" dirty="0">
              <a:solidFill>
                <a:srgbClr val="2C9DDE"/>
              </a:solidFill>
              <a:latin typeface="+mn-lt"/>
            </a:endParaRPr>
          </a:p>
        </p:txBody>
      </p:sp>
      <p:sp>
        <p:nvSpPr>
          <p:cNvPr id="6" name="Shape 1414"/>
          <p:cNvSpPr txBox="1">
            <a:spLocks/>
          </p:cNvSpPr>
          <p:nvPr/>
        </p:nvSpPr>
        <p:spPr>
          <a:xfrm>
            <a:off x="3275856" y="3163828"/>
            <a:ext cx="4562100" cy="3217500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dirty="0" smtClean="0">
                <a:solidFill>
                  <a:srgbClr val="2C9DDE"/>
                </a:solidFill>
                <a:ea typeface="Arial"/>
                <a:cs typeface="Arial"/>
                <a:sym typeface="Arial"/>
              </a:rPr>
              <a:t>•</a:t>
            </a:r>
            <a:r>
              <a:rPr lang="en-US" sz="2400" b="1" dirty="0" smtClean="0">
                <a:solidFill>
                  <a:srgbClr val="2C9DDE"/>
                </a:solidFill>
                <a:ea typeface="Calibri"/>
                <a:cs typeface="Calibri"/>
                <a:sym typeface="Calibri"/>
              </a:rPr>
              <a:t>Objectives</a:t>
            </a:r>
          </a:p>
          <a:p>
            <a:pPr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 dirty="0" smtClean="0">
                <a:solidFill>
                  <a:srgbClr val="2C9DDE"/>
                </a:solidFill>
                <a:ea typeface="Arial"/>
                <a:cs typeface="Arial"/>
                <a:sym typeface="Arial"/>
              </a:rPr>
              <a:t>•</a:t>
            </a:r>
            <a:r>
              <a:rPr lang="en-US" sz="2400" b="1" dirty="0" smtClean="0">
                <a:solidFill>
                  <a:srgbClr val="2C9DDE"/>
                </a:solidFill>
                <a:ea typeface="Calibri"/>
                <a:cs typeface="Calibri"/>
                <a:sym typeface="Calibri"/>
              </a:rPr>
              <a:t> Results</a:t>
            </a:r>
          </a:p>
          <a:p>
            <a:pPr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 dirty="0" smtClean="0">
                <a:solidFill>
                  <a:srgbClr val="2C9DDE"/>
                </a:solidFill>
                <a:ea typeface="Arial"/>
                <a:cs typeface="Arial"/>
                <a:sym typeface="Arial"/>
              </a:rPr>
              <a:t>• </a:t>
            </a:r>
            <a:r>
              <a:rPr lang="en-US" sz="2400" b="1" dirty="0" smtClean="0">
                <a:solidFill>
                  <a:srgbClr val="2C9DDE"/>
                </a:solidFill>
                <a:ea typeface="Calibri"/>
                <a:cs typeface="Calibri"/>
                <a:sym typeface="Calibri"/>
              </a:rPr>
              <a:t>Outputs</a:t>
            </a:r>
          </a:p>
          <a:p>
            <a:pPr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-US" sz="2400" b="1" dirty="0" smtClean="0">
                <a:solidFill>
                  <a:srgbClr val="2C9DDE"/>
                </a:solidFill>
                <a:ea typeface="Arial"/>
                <a:cs typeface="Arial"/>
                <a:sym typeface="Arial"/>
              </a:rPr>
              <a:t>•</a:t>
            </a:r>
            <a:r>
              <a:rPr lang="en-US" sz="2400" b="1" dirty="0" smtClean="0">
                <a:solidFill>
                  <a:srgbClr val="2C9DDE"/>
                </a:solidFill>
                <a:ea typeface="Calibri"/>
                <a:cs typeface="Calibri"/>
                <a:sym typeface="Calibri"/>
              </a:rPr>
              <a:t> Activities and outputs</a:t>
            </a:r>
            <a:endParaRPr lang="en-US" sz="2400" b="1" dirty="0"/>
          </a:p>
        </p:txBody>
      </p:sp>
      <p:pic>
        <p:nvPicPr>
          <p:cNvPr id="7" name="Shape 14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560" y="3501008"/>
            <a:ext cx="2448272" cy="1944216"/>
          </a:xfrm>
          <a:prstGeom prst="hexagon">
            <a:avLst>
              <a:gd name="adj" fmla="val 25000"/>
              <a:gd name="vf" fmla="val 115470"/>
            </a:avLst>
          </a:prstGeom>
          <a:noFill/>
          <a:ln>
            <a:noFill/>
          </a:ln>
        </p:spPr>
      </p:pic>
      <p:pic>
        <p:nvPicPr>
          <p:cNvPr id="8" name="Immagine 7" descr="C:\Users\vanessa.sanson\AppData\Local\Temp\Temp1_ChIMERA.zip\ChIMERA\LOGO+ERDF EN\COLOUR\LOGO_ERDF_ChIMERA E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40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784815" y="2060848"/>
            <a:ext cx="4291241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improve innovation capacities of public and private actors of 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CCI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sector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through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strengthened </a:t>
            </a:r>
            <a:r>
              <a:rPr lang="en-US" dirty="0">
                <a:solidFill>
                  <a:srgbClr val="00B050"/>
                </a:solidFill>
              </a:rPr>
              <a:t>transnational cooperation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connections among companies, research </a:t>
            </a:r>
            <a:r>
              <a:rPr lang="en-US" dirty="0" smtClean="0">
                <a:solidFill>
                  <a:srgbClr val="7030A0"/>
                </a:solidFill>
              </a:rPr>
              <a:t>bodies, public </a:t>
            </a:r>
            <a:r>
              <a:rPr lang="en-US" dirty="0">
                <a:solidFill>
                  <a:srgbClr val="7030A0"/>
                </a:solidFill>
              </a:rPr>
              <a:t>authorities and civil society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(actors of the quadruple helix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</p:txBody>
      </p:sp>
      <p:sp>
        <p:nvSpPr>
          <p:cNvPr id="6" name="Rettangolo 5"/>
          <p:cNvSpPr/>
          <p:nvPr/>
        </p:nvSpPr>
        <p:spPr>
          <a:xfrm>
            <a:off x="816138" y="1230675"/>
            <a:ext cx="3078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C9DDE"/>
                </a:solidFill>
                <a:ea typeface="+mj-ea"/>
                <a:cs typeface="+mj-cs"/>
              </a:rPr>
              <a:t>MAIN OBJECTIVE</a:t>
            </a:r>
            <a:endParaRPr lang="en-US" sz="2800" b="1" dirty="0">
              <a:solidFill>
                <a:srgbClr val="2C9DDE"/>
              </a:solidFill>
              <a:ea typeface="+mj-ea"/>
              <a:cs typeface="+mj-cs"/>
            </a:endParaRPr>
          </a:p>
        </p:txBody>
      </p:sp>
      <p:pic>
        <p:nvPicPr>
          <p:cNvPr id="15" name="Immagine 14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magin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  <p:pic>
        <p:nvPicPr>
          <p:cNvPr id="22" name="Shape 1434" descr="StrategicInnovationAndDesignThinking_XSDR221.jpg"/>
          <p:cNvPicPr preferRelativeResize="0"/>
          <p:nvPr/>
        </p:nvPicPr>
        <p:blipFill rotWithShape="1">
          <a:blip r:embed="rId4">
            <a:alphaModFix/>
          </a:blip>
          <a:srcRect l="18704" r="18697"/>
          <a:stretch/>
        </p:blipFill>
        <p:spPr>
          <a:xfrm>
            <a:off x="5320750" y="2923670"/>
            <a:ext cx="2419602" cy="1801474"/>
          </a:xfrm>
          <a:prstGeom prst="hexagon">
            <a:avLst>
              <a:gd name="adj" fmla="val 28393"/>
              <a:gd name="vf" fmla="val 115470"/>
            </a:avLst>
          </a:prstGeom>
          <a:noFill/>
          <a:ln>
            <a:noFill/>
          </a:ln>
        </p:spPr>
      </p:pic>
      <p:sp>
        <p:nvSpPr>
          <p:cNvPr id="30" name="Shape 1439"/>
          <p:cNvSpPr txBox="1"/>
          <p:nvPr/>
        </p:nvSpPr>
        <p:spPr>
          <a:xfrm>
            <a:off x="5320750" y="5770107"/>
            <a:ext cx="1057738" cy="2496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dirty="0">
                <a:solidFill>
                  <a:srgbClr val="2C9DDE"/>
                </a:solidFill>
              </a:rPr>
              <a:t>POLICIES</a:t>
            </a:r>
          </a:p>
        </p:txBody>
      </p:sp>
      <p:sp>
        <p:nvSpPr>
          <p:cNvPr id="31" name="Shape 1440"/>
          <p:cNvSpPr txBox="1"/>
          <p:nvPr/>
        </p:nvSpPr>
        <p:spPr>
          <a:xfrm>
            <a:off x="7648961" y="5135437"/>
            <a:ext cx="1152128" cy="2949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dirty="0">
                <a:solidFill>
                  <a:srgbClr val="2C9DDE"/>
                </a:solidFill>
              </a:rPr>
              <a:t>CITIZENS</a:t>
            </a:r>
          </a:p>
        </p:txBody>
      </p:sp>
      <p:sp>
        <p:nvSpPr>
          <p:cNvPr id="32" name="Shape 1441"/>
          <p:cNvSpPr txBox="1"/>
          <p:nvPr/>
        </p:nvSpPr>
        <p:spPr>
          <a:xfrm>
            <a:off x="4211960" y="5128888"/>
            <a:ext cx="1408561" cy="308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dirty="0">
                <a:solidFill>
                  <a:srgbClr val="2C9DDE"/>
                </a:solidFill>
              </a:rPr>
              <a:t>RESEARCH</a:t>
            </a:r>
          </a:p>
        </p:txBody>
      </p:sp>
      <p:sp>
        <p:nvSpPr>
          <p:cNvPr id="33" name="Shape 1442"/>
          <p:cNvSpPr txBox="1"/>
          <p:nvPr/>
        </p:nvSpPr>
        <p:spPr>
          <a:xfrm>
            <a:off x="7545127" y="5436950"/>
            <a:ext cx="45719" cy="457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1443"/>
          <p:cNvSpPr txBox="1"/>
          <p:nvPr/>
        </p:nvSpPr>
        <p:spPr>
          <a:xfrm>
            <a:off x="6764988" y="6014111"/>
            <a:ext cx="1352915" cy="2926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dirty="0">
                <a:solidFill>
                  <a:srgbClr val="2C9DDE"/>
                </a:solidFill>
              </a:rPr>
              <a:t>COMPANIES</a:t>
            </a:r>
          </a:p>
        </p:txBody>
      </p:sp>
      <p:cxnSp>
        <p:nvCxnSpPr>
          <p:cNvPr id="2049" name="Connettore 7 2048"/>
          <p:cNvCxnSpPr>
            <a:stCxn id="32" idx="3"/>
          </p:cNvCxnSpPr>
          <p:nvPr/>
        </p:nvCxnSpPr>
        <p:spPr>
          <a:xfrm flipV="1">
            <a:off x="5620521" y="4725144"/>
            <a:ext cx="823687" cy="557775"/>
          </a:xfrm>
          <a:prstGeom prst="curvedConnector3">
            <a:avLst>
              <a:gd name="adj1" fmla="val 99080"/>
            </a:avLst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7 38"/>
          <p:cNvCxnSpPr>
            <a:stCxn id="30" idx="0"/>
          </p:cNvCxnSpPr>
          <p:nvPr/>
        </p:nvCxnSpPr>
        <p:spPr>
          <a:xfrm rot="5400000" flipH="1" flipV="1">
            <a:off x="5667605" y="4907159"/>
            <a:ext cx="1044963" cy="680934"/>
          </a:xfrm>
          <a:prstGeom prst="curvedConnector3">
            <a:avLst>
              <a:gd name="adj1" fmla="val 3023"/>
            </a:avLst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7 43"/>
          <p:cNvCxnSpPr>
            <a:stCxn id="31" idx="1"/>
          </p:cNvCxnSpPr>
          <p:nvPr/>
        </p:nvCxnSpPr>
        <p:spPr>
          <a:xfrm rot="10800000">
            <a:off x="6741207" y="4670439"/>
            <a:ext cx="907755" cy="612480"/>
          </a:xfrm>
          <a:prstGeom prst="curvedConnector3">
            <a:avLst>
              <a:gd name="adj1" fmla="val 99836"/>
            </a:avLst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7 49"/>
          <p:cNvCxnSpPr>
            <a:stCxn id="34" idx="0"/>
          </p:cNvCxnSpPr>
          <p:nvPr/>
        </p:nvCxnSpPr>
        <p:spPr>
          <a:xfrm rot="16200000" flipV="1">
            <a:off x="6442360" y="5015024"/>
            <a:ext cx="1216959" cy="781215"/>
          </a:xfrm>
          <a:prstGeom prst="curvedConnector3">
            <a:avLst>
              <a:gd name="adj1" fmla="val 14408"/>
            </a:avLst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4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5544616" cy="4824536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7030A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to outline, test and implement efficient </a:t>
            </a:r>
            <a:r>
              <a:rPr lang="en-US" sz="2400" b="1" u="sng" dirty="0" smtClean="0">
                <a:solidFill>
                  <a:srgbClr val="7030A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innovation ecosystems/clusters models in the CCI sector </a:t>
            </a:r>
            <a:r>
              <a:rPr lang="en-US" sz="2400" dirty="0" smtClean="0">
                <a:solidFill>
                  <a:srgbClr val="7030A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functional to RIS 3 and development strategies</a:t>
            </a:r>
            <a:r>
              <a:rPr lang="en-US" sz="2400" dirty="0" smtClean="0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en-US" sz="2400" dirty="0" smtClean="0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it-IT" sz="2400" dirty="0" smtClean="0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/>
            </a:r>
            <a:br>
              <a:rPr lang="it-IT" sz="2400" dirty="0" smtClean="0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en-US" sz="2400" dirty="0" smtClean="0">
                <a:solidFill>
                  <a:srgbClr val="00B05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to build up and consolidate a </a:t>
            </a:r>
            <a:r>
              <a:rPr lang="en-US" sz="2400" b="1" u="sng" dirty="0" smtClean="0">
                <a:solidFill>
                  <a:srgbClr val="00B05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transnational network of innovative CCIs clusters/ecosystems</a:t>
            </a:r>
            <a:r>
              <a:rPr lang="en-US" sz="2400" dirty="0" smtClean="0">
                <a:solidFill>
                  <a:srgbClr val="00B05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 supporting innovation and internationalization in </a:t>
            </a:r>
            <a:r>
              <a:rPr lang="en-US" sz="2400" b="1" u="sng" dirty="0" smtClean="0">
                <a:solidFill>
                  <a:srgbClr val="00B05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CCI sector</a:t>
            </a:r>
            <a:endParaRPr lang="it-IT" sz="2400" b="1" u="sng" dirty="0">
              <a:solidFill>
                <a:srgbClr val="00B050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7" name="Immagine 6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755576" y="115637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200" b="1" dirty="0">
                <a:solidFill>
                  <a:srgbClr val="2C9DDE"/>
                </a:solidFill>
                <a:cs typeface="Arial" panose="020B0604020202020204" pitchFamily="34" charset="0"/>
              </a:rPr>
              <a:t>SPECIFIC</a:t>
            </a:r>
            <a:r>
              <a:rPr lang="it-IT" sz="3200" b="1" dirty="0">
                <a:solidFill>
                  <a:srgbClr val="2C9DD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b="1" dirty="0" smtClean="0">
                <a:solidFill>
                  <a:srgbClr val="2C9DDE"/>
                </a:solidFill>
                <a:cs typeface="Arial" panose="020B0604020202020204" pitchFamily="34" charset="0"/>
              </a:rPr>
              <a:t>OBJECTIVES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0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277609"/>
            <a:ext cx="1560901" cy="483584"/>
          </a:xfrm>
          <a:prstGeom prst="rect">
            <a:avLst/>
          </a:prstGeom>
        </p:spPr>
      </p:pic>
      <p:sp>
        <p:nvSpPr>
          <p:cNvPr id="8" name="Shape 1454"/>
          <p:cNvSpPr txBox="1">
            <a:spLocks/>
          </p:cNvSpPr>
          <p:nvPr/>
        </p:nvSpPr>
        <p:spPr>
          <a:xfrm>
            <a:off x="836310" y="1196752"/>
            <a:ext cx="4944300" cy="645300"/>
          </a:xfrm>
          <a:prstGeom prst="rect">
            <a:avLst/>
          </a:prstGeom>
        </p:spPr>
        <p:txBody>
          <a:bodyPr vert="horz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" sz="3200" b="1" dirty="0" smtClean="0">
                <a:solidFill>
                  <a:srgbClr val="2C9DDE"/>
                </a:solidFill>
                <a:latin typeface="+mn-lt"/>
                <a:cs typeface="Arial" pitchFamily="34" charset="0"/>
              </a:rPr>
              <a:t>RESULTS</a:t>
            </a:r>
            <a:endParaRPr lang="en" sz="3200" b="1" dirty="0">
              <a:solidFill>
                <a:srgbClr val="2C9DDE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Shape 1455"/>
          <p:cNvSpPr/>
          <p:nvPr/>
        </p:nvSpPr>
        <p:spPr>
          <a:xfrm>
            <a:off x="683568" y="4306929"/>
            <a:ext cx="2299200" cy="21480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b="1" dirty="0">
                <a:solidFill>
                  <a:srgbClr val="2C9DDE"/>
                </a:solidFill>
                <a:latin typeface="+mn-lt"/>
                <a:ea typeface="Calibri"/>
                <a:cs typeface="Calibri"/>
                <a:sym typeface="Calibri"/>
              </a:rPr>
              <a:t>Increased innovation capacities of key public and private actors in CCIs</a:t>
            </a:r>
          </a:p>
        </p:txBody>
      </p:sp>
      <p:sp>
        <p:nvSpPr>
          <p:cNvPr id="10" name="Shape 1456"/>
          <p:cNvSpPr/>
          <p:nvPr/>
        </p:nvSpPr>
        <p:spPr>
          <a:xfrm>
            <a:off x="2274660" y="2717173"/>
            <a:ext cx="2067600" cy="16311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b="1" dirty="0">
                <a:solidFill>
                  <a:srgbClr val="2C9DDE"/>
                </a:solidFill>
                <a:latin typeface="+mn-lt"/>
                <a:ea typeface="Calibri"/>
                <a:cs typeface="Calibri"/>
                <a:sym typeface="Calibri"/>
              </a:rPr>
              <a:t>Functioning innovative CCIs clusters and networks</a:t>
            </a:r>
          </a:p>
        </p:txBody>
      </p:sp>
      <p:sp>
        <p:nvSpPr>
          <p:cNvPr id="11" name="Shape 1457"/>
          <p:cNvSpPr/>
          <p:nvPr/>
        </p:nvSpPr>
        <p:spPr>
          <a:xfrm>
            <a:off x="4208616" y="4005064"/>
            <a:ext cx="2673900" cy="2326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b="1" dirty="0">
                <a:solidFill>
                  <a:srgbClr val="2C9DDE"/>
                </a:solidFill>
                <a:latin typeface="+mn-lt"/>
                <a:ea typeface="Calibri"/>
                <a:cs typeface="Calibri"/>
                <a:sym typeface="Calibri"/>
              </a:rPr>
              <a:t>Verified set of transnational activities/tools offered to networks’ and clusters’ members</a:t>
            </a:r>
          </a:p>
        </p:txBody>
      </p:sp>
      <p:sp>
        <p:nvSpPr>
          <p:cNvPr id="12" name="Shape 1458"/>
          <p:cNvSpPr/>
          <p:nvPr/>
        </p:nvSpPr>
        <p:spPr>
          <a:xfrm>
            <a:off x="6085741" y="2420888"/>
            <a:ext cx="2201400" cy="16311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600" b="1" dirty="0">
                <a:solidFill>
                  <a:srgbClr val="2C9DDE"/>
                </a:solidFill>
                <a:latin typeface="+mn-lt"/>
                <a:ea typeface="Calibri"/>
                <a:cs typeface="Calibri"/>
                <a:sym typeface="Calibri"/>
              </a:rPr>
              <a:t>Regional Innovation Strategies on CCIs implemented</a:t>
            </a:r>
          </a:p>
        </p:txBody>
      </p:sp>
      <p:cxnSp>
        <p:nvCxnSpPr>
          <p:cNvPr id="15" name="Connettore 1 14"/>
          <p:cNvCxnSpPr>
            <a:stCxn id="9" idx="0"/>
            <a:endCxn id="10" idx="3"/>
          </p:cNvCxnSpPr>
          <p:nvPr/>
        </p:nvCxnSpPr>
        <p:spPr>
          <a:xfrm flipV="1">
            <a:off x="1833168" y="3532723"/>
            <a:ext cx="441492" cy="774206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>
            <a:stCxn id="10" idx="0"/>
            <a:endCxn id="11" idx="0"/>
          </p:cNvCxnSpPr>
          <p:nvPr/>
        </p:nvCxnSpPr>
        <p:spPr>
          <a:xfrm>
            <a:off x="4342260" y="3532723"/>
            <a:ext cx="1203306" cy="472341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stCxn id="11" idx="7"/>
          </p:cNvCxnSpPr>
          <p:nvPr/>
        </p:nvCxnSpPr>
        <p:spPr>
          <a:xfrm flipV="1">
            <a:off x="6490932" y="4051988"/>
            <a:ext cx="342191" cy="29374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8100392" y="2158811"/>
            <a:ext cx="648072" cy="694125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50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751058" y="1268760"/>
            <a:ext cx="645148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>
                <a:solidFill>
                  <a:srgbClr val="2C9DDE"/>
                </a:solidFill>
                <a:latin typeface="+mn-lt"/>
              </a:rPr>
              <a:t>OUTPUTS</a:t>
            </a:r>
            <a:endParaRPr lang="en-US" sz="3200" b="1" dirty="0">
              <a:solidFill>
                <a:srgbClr val="2C9DDE"/>
              </a:solidFill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491880" y="2247962"/>
            <a:ext cx="49166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cs typeface="Arial" panose="020B0604020202020204" pitchFamily="34" charset="0"/>
              </a:rPr>
              <a:t>10 Strategic </a:t>
            </a:r>
            <a:r>
              <a:rPr lang="en-US" b="1" dirty="0">
                <a:solidFill>
                  <a:srgbClr val="7030A0"/>
                </a:solidFill>
                <a:cs typeface="Arial" panose="020B0604020202020204" pitchFamily="34" charset="0"/>
              </a:rPr>
              <a:t>action </a:t>
            </a:r>
            <a:r>
              <a:rPr lang="en-US" b="1" dirty="0" smtClean="0">
                <a:solidFill>
                  <a:srgbClr val="7030A0"/>
                </a:solidFill>
                <a:cs typeface="Arial" panose="020B0604020202020204" pitchFamily="34" charset="0"/>
              </a:rPr>
              <a:t>plans + </a:t>
            </a:r>
            <a:r>
              <a:rPr lang="en-US" b="1" dirty="0">
                <a:solidFill>
                  <a:srgbClr val="7030A0"/>
                </a:solidFill>
                <a:cs typeface="Arial" panose="020B0604020202020204" pitchFamily="34" charset="0"/>
              </a:rPr>
              <a:t>1 </a:t>
            </a:r>
            <a:r>
              <a:rPr lang="en-US" b="1" dirty="0" smtClean="0">
                <a:solidFill>
                  <a:srgbClr val="7030A0"/>
                </a:solidFill>
                <a:cs typeface="Arial" panose="020B0604020202020204" pitchFamily="34" charset="0"/>
              </a:rPr>
              <a:t>transnational operational plan – WP3</a:t>
            </a:r>
          </a:p>
          <a:p>
            <a:endParaRPr 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10 clusters </a:t>
            </a: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business 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plans (CBPs) – WP4</a:t>
            </a:r>
          </a:p>
          <a:p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12 Services for </a:t>
            </a:r>
            <a:r>
              <a:rPr lang="en-US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internationalization&amp;innovation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– WP4</a:t>
            </a:r>
          </a:p>
          <a:p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20 Financial tools – WP4</a:t>
            </a:r>
          </a:p>
          <a:p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10 living </a:t>
            </a:r>
            <a:r>
              <a:rPr lang="en-US" b="1" dirty="0">
                <a:solidFill>
                  <a:srgbClr val="002060"/>
                </a:solidFill>
                <a:cs typeface="Arial" panose="020B0604020202020204" pitchFamily="34" charset="0"/>
              </a:rPr>
              <a:t>labs &amp; </a:t>
            </a:r>
            <a:r>
              <a:rPr 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innovation projects – WP4</a:t>
            </a:r>
          </a:p>
          <a:p>
            <a:endParaRPr 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cs typeface="Arial" panose="020B0604020202020204" pitchFamily="34" charset="0"/>
              </a:rPr>
              <a:t>10 transferability plans  - WP5</a:t>
            </a:r>
            <a:endParaRPr lang="en-US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347864" y="739670"/>
            <a:ext cx="628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C00000"/>
                </a:solidFill>
              </a:rPr>
              <a:t>WPs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6" name="Immagine 5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  <p:pic>
        <p:nvPicPr>
          <p:cNvPr id="8" name="Shape 14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1058" y="2532444"/>
            <a:ext cx="2380782" cy="2293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27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477"/>
          <p:cNvSpPr/>
          <p:nvPr/>
        </p:nvSpPr>
        <p:spPr>
          <a:xfrm>
            <a:off x="1415338" y="3040004"/>
            <a:ext cx="2868630" cy="1325100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rgbClr val="00E1C6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b="1" dirty="0">
                <a:solidFill>
                  <a:srgbClr val="009900"/>
                </a:solidFill>
                <a:latin typeface="+mn-lt"/>
                <a:ea typeface="Muli"/>
                <a:cs typeface="Muli"/>
                <a:sym typeface="Muli"/>
              </a:rPr>
              <a:t>ACTIVITIES</a:t>
            </a:r>
          </a:p>
        </p:txBody>
      </p:sp>
      <p:sp>
        <p:nvSpPr>
          <p:cNvPr id="6" name="Shape 1479"/>
          <p:cNvSpPr/>
          <p:nvPr/>
        </p:nvSpPr>
        <p:spPr>
          <a:xfrm>
            <a:off x="4564871" y="2992804"/>
            <a:ext cx="3068880" cy="13251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accent4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b="1" dirty="0">
                <a:solidFill>
                  <a:srgbClr val="9966FF"/>
                </a:solidFill>
                <a:latin typeface="+mn-lt"/>
                <a:ea typeface="Muli"/>
                <a:cs typeface="Muli"/>
                <a:sym typeface="Muli"/>
              </a:rPr>
              <a:t>OUTPUTS</a:t>
            </a:r>
          </a:p>
        </p:txBody>
      </p:sp>
      <p:pic>
        <p:nvPicPr>
          <p:cNvPr id="7" name="Immagine 6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57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1485"/>
          <p:cNvSpPr txBox="1">
            <a:spLocks/>
          </p:cNvSpPr>
          <p:nvPr/>
        </p:nvSpPr>
        <p:spPr>
          <a:xfrm>
            <a:off x="4716016" y="1340767"/>
            <a:ext cx="3816424" cy="43831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1. Coordination: UALG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2. Analysis of the state of the art of the innovation system for the CCIs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3. Analysis of case studies/frontrunners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4. Capacity building of innovation key actors for CCIs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5. Developing common approaches and strategies to stimulate innovation in CCI sector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it-IT" sz="1600" b="1" dirty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it-IT" sz="1600" b="1" dirty="0" err="1" smtClean="0">
                <a:solidFill>
                  <a:srgbClr val="002060"/>
                </a:solidFill>
              </a:rPr>
              <a:t>All</a:t>
            </a:r>
            <a:r>
              <a:rPr lang="it-IT" sz="1600" b="1" dirty="0" smtClean="0">
                <a:solidFill>
                  <a:srgbClr val="002060"/>
                </a:solidFill>
              </a:rPr>
              <a:t> </a:t>
            </a:r>
            <a:r>
              <a:rPr lang="it-IT" sz="1600" b="1" dirty="0" err="1" smtClean="0">
                <a:solidFill>
                  <a:srgbClr val="002060"/>
                </a:solidFill>
              </a:rPr>
              <a:t>PPs</a:t>
            </a:r>
            <a:endParaRPr lang="en-US" sz="1600" b="1" dirty="0" smtClean="0">
              <a:solidFill>
                <a:srgbClr val="002060"/>
              </a:solidFill>
            </a:endParaRPr>
          </a:p>
        </p:txBody>
      </p:sp>
      <p:sp>
        <p:nvSpPr>
          <p:cNvPr id="7" name="Shape 1486"/>
          <p:cNvSpPr txBox="1"/>
          <p:nvPr/>
        </p:nvSpPr>
        <p:spPr>
          <a:xfrm>
            <a:off x="452736" y="1179859"/>
            <a:ext cx="4990800" cy="64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b="1" dirty="0">
                <a:solidFill>
                  <a:srgbClr val="2C9DDE"/>
                </a:solidFill>
                <a:latin typeface="+mn-lt"/>
                <a:ea typeface="Nixie One"/>
                <a:cs typeface="Nixie One"/>
                <a:sym typeface="Nixie One"/>
              </a:rPr>
              <a:t>WP3 STUDYING</a:t>
            </a:r>
          </a:p>
        </p:txBody>
      </p:sp>
      <p:pic>
        <p:nvPicPr>
          <p:cNvPr id="9" name="Shape 1484" descr="coordination.png"/>
          <p:cNvPicPr preferRelativeResize="0"/>
          <p:nvPr/>
        </p:nvPicPr>
        <p:blipFill>
          <a:blip r:embed="rId3">
            <a:alphaModFix amt="99000"/>
          </a:blip>
          <a:stretch>
            <a:fillRect/>
          </a:stretch>
        </p:blipFill>
        <p:spPr>
          <a:xfrm>
            <a:off x="625758" y="2420888"/>
            <a:ext cx="3906418" cy="24052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313831" y="5455543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10 Strategic action plans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1 transnational operational plan</a:t>
            </a:r>
          </a:p>
        </p:txBody>
      </p:sp>
      <p:sp>
        <p:nvSpPr>
          <p:cNvPr id="10" name="Freccia in giù 9"/>
          <p:cNvSpPr/>
          <p:nvPr/>
        </p:nvSpPr>
        <p:spPr>
          <a:xfrm rot="4174768">
            <a:off x="3738888" y="4877588"/>
            <a:ext cx="936104" cy="1100314"/>
          </a:xfrm>
          <a:prstGeom prst="downArrow">
            <a:avLst>
              <a:gd name="adj1" fmla="val 50000"/>
              <a:gd name="adj2" fmla="val 31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297608"/>
            <a:ext cx="1560901" cy="483584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580112" y="57239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8000"/>
                </a:solidFill>
              </a:rPr>
              <a:t>01/11/2016 – 31/10/2017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718832" y="6021288"/>
            <a:ext cx="3957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rgbClr val="FF0000"/>
                </a:solidFill>
              </a:rPr>
              <a:t>Programme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evaluation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before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starting</a:t>
            </a:r>
            <a:r>
              <a:rPr lang="it-IT" sz="2000" b="1" dirty="0" smtClean="0">
                <a:solidFill>
                  <a:srgbClr val="FF0000"/>
                </a:solidFill>
              </a:rPr>
              <a:t> WP4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6" name="Picture 2" descr="C:\Users\francesca.silvera\AppData\Local\Microsoft\Windows\INetCache\IE\7WB07VK5\120px-Exclamation_mark_red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519" y="5787823"/>
            <a:ext cx="1097561" cy="109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5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94043" y="1828759"/>
            <a:ext cx="4437997" cy="48406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  <a:defRPr sz="1600" b="1"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 smtClean="0"/>
              <a:t>1. Preparing </a:t>
            </a:r>
            <a:r>
              <a:rPr lang="en-US" dirty="0"/>
              <a:t>/ supervising pilot </a:t>
            </a:r>
            <a:r>
              <a:rPr lang="en-US" dirty="0" smtClean="0"/>
              <a:t>activities: </a:t>
            </a:r>
            <a:r>
              <a:rPr lang="en-US" smtClean="0"/>
              <a:t>Basilicata Region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2. Pilot </a:t>
            </a:r>
            <a:r>
              <a:rPr lang="en-US" dirty="0"/>
              <a:t>action 1 - Start up of innovative CCIs </a:t>
            </a:r>
            <a:r>
              <a:rPr lang="en-US" dirty="0" smtClean="0"/>
              <a:t>clusters</a:t>
            </a:r>
          </a:p>
          <a:p>
            <a:endParaRPr lang="en-US" dirty="0" smtClean="0"/>
          </a:p>
          <a:p>
            <a:r>
              <a:rPr lang="en-US" dirty="0" smtClean="0"/>
              <a:t>3. Pilot </a:t>
            </a:r>
            <a:r>
              <a:rPr lang="en-US" dirty="0"/>
              <a:t>2 - Services for internationalization and innovation for CCIs clusters/innovation </a:t>
            </a:r>
            <a:r>
              <a:rPr lang="en-US" dirty="0" smtClean="0"/>
              <a:t>ecosystems</a:t>
            </a:r>
          </a:p>
          <a:p>
            <a:endParaRPr lang="en-US" dirty="0" smtClean="0"/>
          </a:p>
          <a:p>
            <a:r>
              <a:rPr lang="en-US" dirty="0" smtClean="0"/>
              <a:t>4. Pilot </a:t>
            </a:r>
            <a:r>
              <a:rPr lang="en-US" dirty="0"/>
              <a:t>3 - Financial </a:t>
            </a:r>
            <a:r>
              <a:rPr lang="en-US" dirty="0" smtClean="0"/>
              <a:t>tools</a:t>
            </a:r>
          </a:p>
          <a:p>
            <a:endParaRPr lang="en-US" dirty="0"/>
          </a:p>
          <a:p>
            <a:r>
              <a:rPr lang="en-US" dirty="0" smtClean="0"/>
              <a:t>5. Pilot </a:t>
            </a:r>
            <a:r>
              <a:rPr lang="en-US" dirty="0"/>
              <a:t>4 - living </a:t>
            </a:r>
            <a:r>
              <a:rPr lang="en-US" dirty="0" smtClean="0"/>
              <a:t>labs</a:t>
            </a:r>
          </a:p>
          <a:p>
            <a:endParaRPr lang="en-US" dirty="0"/>
          </a:p>
          <a:p>
            <a:r>
              <a:rPr lang="en-US" dirty="0" smtClean="0"/>
              <a:t>6. Evaluating </a:t>
            </a:r>
            <a:r>
              <a:rPr lang="en-US" dirty="0"/>
              <a:t>pilot </a:t>
            </a:r>
            <a:r>
              <a:rPr lang="en-US" dirty="0" smtClean="0"/>
              <a:t>activities</a:t>
            </a:r>
          </a:p>
          <a:p>
            <a:endParaRPr lang="it-IT" dirty="0"/>
          </a:p>
          <a:p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PPs</a:t>
            </a:r>
            <a:endParaRPr lang="en-US" dirty="0"/>
          </a:p>
        </p:txBody>
      </p:sp>
      <p:pic>
        <p:nvPicPr>
          <p:cNvPr id="5" name="Immagine 4" descr="C:\Users\vanessa.sanson\AppData\Local\Temp\Temp1_ChIMERA.zip\ChIMERA\LOGO+ERDF EN\COLOUR\LOGO_ERDF_ChIMERA 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619" y="44624"/>
            <a:ext cx="4536504" cy="108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5519">
            <a:off x="6405991" y="1447498"/>
            <a:ext cx="1560901" cy="483584"/>
          </a:xfrm>
          <a:prstGeom prst="rect">
            <a:avLst/>
          </a:prstGeom>
        </p:spPr>
      </p:pic>
      <p:sp>
        <p:nvSpPr>
          <p:cNvPr id="7" name="Shape 1486"/>
          <p:cNvSpPr txBox="1"/>
          <p:nvPr/>
        </p:nvSpPr>
        <p:spPr>
          <a:xfrm>
            <a:off x="452736" y="1179859"/>
            <a:ext cx="4990800" cy="64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b="1" dirty="0" smtClean="0">
                <a:solidFill>
                  <a:srgbClr val="2C9DDE"/>
                </a:solidFill>
                <a:latin typeface="+mn-lt"/>
                <a:ea typeface="Nixie One"/>
                <a:cs typeface="Nixie One"/>
                <a:sym typeface="Nixie One"/>
              </a:rPr>
              <a:t>WP4 TESTING</a:t>
            </a:r>
            <a:endParaRPr lang="en" sz="3600" b="1" dirty="0">
              <a:solidFill>
                <a:srgbClr val="2C9DDE"/>
              </a:solidFill>
              <a:latin typeface="+mn-lt"/>
              <a:ea typeface="Nixie One"/>
              <a:cs typeface="Nixie One"/>
              <a:sym typeface="Nixie One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472325" y="3645024"/>
            <a:ext cx="32780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10 clusters business plans (CBPs)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12 Services for 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internationalization &amp; innovation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20 Financial tools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10 living labs &amp; innovation projects</a:t>
            </a:r>
          </a:p>
        </p:txBody>
      </p:sp>
      <p:sp>
        <p:nvSpPr>
          <p:cNvPr id="8" name="Freccia a destra 7"/>
          <p:cNvSpPr/>
          <p:nvPr/>
        </p:nvSpPr>
        <p:spPr>
          <a:xfrm>
            <a:off x="4996608" y="4306743"/>
            <a:ext cx="511496" cy="2023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5580112" y="58052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8000"/>
                </a:solidFill>
              </a:rPr>
              <a:t>01/11/2017 – 30/04/2019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5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3183</TotalTime>
  <Words>348</Words>
  <Application>Microsoft Office PowerPoint</Application>
  <PresentationFormat>Presentazione su schermo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to outline, test and implement efficient innovation ecosystems/clusters models in the CCI sector functional to RIS 3 and development strategies  to build up and consolidate a transnational network of innovative CCIs clusters/ecosystems supporting innovation and internationalization in CCI sector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Silvera</dc:creator>
  <cp:lastModifiedBy>Francesca Silvera</cp:lastModifiedBy>
  <cp:revision>44</cp:revision>
  <dcterms:created xsi:type="dcterms:W3CDTF">2016-10-17T07:15:09Z</dcterms:created>
  <dcterms:modified xsi:type="dcterms:W3CDTF">2017-03-01T12:12:15Z</dcterms:modified>
</cp:coreProperties>
</file>