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78" r:id="rId4"/>
    <p:sldId id="279" r:id="rId5"/>
    <p:sldId id="262" r:id="rId6"/>
    <p:sldId id="263" r:id="rId7"/>
    <p:sldId id="264" r:id="rId8"/>
    <p:sldId id="267" r:id="rId9"/>
    <p:sldId id="269" r:id="rId10"/>
    <p:sldId id="261" r:id="rId11"/>
    <p:sldId id="270" r:id="rId12"/>
    <p:sldId id="271" r:id="rId13"/>
    <p:sldId id="272" r:id="rId14"/>
    <p:sldId id="276" r:id="rId15"/>
    <p:sldId id="288" r:id="rId16"/>
    <p:sldId id="277" r:id="rId17"/>
    <p:sldId id="281" r:id="rId18"/>
    <p:sldId id="282" r:id="rId19"/>
    <p:sldId id="274" r:id="rId20"/>
    <p:sldId id="284" r:id="rId21"/>
    <p:sldId id="275" r:id="rId22"/>
    <p:sldId id="283" r:id="rId23"/>
    <p:sldId id="285" r:id="rId24"/>
    <p:sldId id="273" r:id="rId25"/>
    <p:sldId id="287" r:id="rId2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6" d="100"/>
          <a:sy n="66" d="100"/>
        </p:scale>
        <p:origin x="-1422" y="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18" Type="http://schemas.openxmlformats.org/officeDocument/2006/relationships/slide" Target="slides/slide18.xml"/><Relationship Id="rId3" Type="http://schemas.openxmlformats.org/officeDocument/2006/relationships/slide" Target="slides/slide3.xml"/><Relationship Id="rId21" Type="http://schemas.openxmlformats.org/officeDocument/2006/relationships/slide" Target="slides/slide21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17" Type="http://schemas.openxmlformats.org/officeDocument/2006/relationships/slide" Target="slides/slide17.xml"/><Relationship Id="rId25" Type="http://schemas.openxmlformats.org/officeDocument/2006/relationships/slide" Target="slides/slide25.xml"/><Relationship Id="rId2" Type="http://schemas.openxmlformats.org/officeDocument/2006/relationships/slide" Target="slides/slide2.xml"/><Relationship Id="rId16" Type="http://schemas.openxmlformats.org/officeDocument/2006/relationships/slide" Target="slides/slide16.xml"/><Relationship Id="rId20" Type="http://schemas.openxmlformats.org/officeDocument/2006/relationships/slide" Target="slides/slide20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24" Type="http://schemas.openxmlformats.org/officeDocument/2006/relationships/slide" Target="slides/slide24.xml"/><Relationship Id="rId5" Type="http://schemas.openxmlformats.org/officeDocument/2006/relationships/slide" Target="slides/slide5.xml"/><Relationship Id="rId15" Type="http://schemas.openxmlformats.org/officeDocument/2006/relationships/slide" Target="slides/slide15.xml"/><Relationship Id="rId23" Type="http://schemas.openxmlformats.org/officeDocument/2006/relationships/slide" Target="slides/slide23.xml"/><Relationship Id="rId10" Type="http://schemas.openxmlformats.org/officeDocument/2006/relationships/slide" Target="slides/slide10.xml"/><Relationship Id="rId19" Type="http://schemas.openxmlformats.org/officeDocument/2006/relationships/slide" Target="slides/slide19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Relationship Id="rId22" Type="http://schemas.openxmlformats.org/officeDocument/2006/relationships/slide" Target="slides/slide2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30/09/2017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30/09/2017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30/09/2017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30/09/2017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30/09/2017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30/09/2017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30/09/2017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30/09/2017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30/09/2017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30/09/2017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30/09/2017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30/09/2017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opassarelli@cofidi.it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cofidi.it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34482" y="1484784"/>
            <a:ext cx="7772400" cy="2232248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Arial Rounded MT Bold" panose="020F0704030504030204" pitchFamily="34" charset="0"/>
              </a:rPr>
              <a:t>Innovative private and public financial instruments </a:t>
            </a:r>
            <a:r>
              <a:rPr lang="en-US" sz="3200" dirty="0">
                <a:latin typeface="Arial Rounded MT Bold" panose="020F0704030504030204" pitchFamily="34" charset="0"/>
              </a:rPr>
              <a:t/>
            </a:r>
            <a:br>
              <a:rPr lang="en-US" sz="3200" dirty="0">
                <a:latin typeface="Arial Rounded MT Bold" panose="020F0704030504030204" pitchFamily="34" charset="0"/>
              </a:rPr>
            </a:br>
            <a:r>
              <a:rPr lang="en-US" sz="3200" b="1" dirty="0">
                <a:latin typeface="Arial Rounded MT Bold" panose="020F0704030504030204" pitchFamily="34" charset="0"/>
              </a:rPr>
              <a:t>&amp; How to maximize the impact of public funding in CCS</a:t>
            </a:r>
            <a:endParaRPr lang="en-US" sz="3200" dirty="0">
              <a:latin typeface="Arial Rounded MT Bold" panose="020F070403050403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3648" y="4182988"/>
            <a:ext cx="6400800" cy="17526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Arial Rounded MT Bold" panose="020F0704030504030204" pitchFamily="34" charset="0"/>
              </a:rPr>
              <a:t>1st </a:t>
            </a:r>
            <a:r>
              <a:rPr lang="en-US" sz="2000" b="1" dirty="0">
                <a:latin typeface="Arial Rounded MT Bold" panose="020F0704030504030204" pitchFamily="34" charset="0"/>
              </a:rPr>
              <a:t>Conference in the</a:t>
            </a:r>
          </a:p>
          <a:p>
            <a:r>
              <a:rPr lang="en-US" sz="2000" b="1" dirty="0">
                <a:latin typeface="Arial Rounded MT Bold" panose="020F0704030504030204" pitchFamily="34" charset="0"/>
              </a:rPr>
              <a:t>field of Creative and Cultural Industries</a:t>
            </a:r>
            <a:endParaRPr lang="it-IT" sz="2000" b="1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3" descr="C:\Users\Celeste Morea\Desktop\Cofidi_IT-logo- TRASPARENZ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48680"/>
            <a:ext cx="1584176" cy="517104"/>
          </a:xfrm>
          <a:prstGeom prst="rect">
            <a:avLst/>
          </a:prstGeom>
          <a:noFill/>
        </p:spPr>
      </p:pic>
      <p:pic>
        <p:nvPicPr>
          <p:cNvPr id="5" name="Immagin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753" y="5589240"/>
            <a:ext cx="8892480" cy="126876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876300" dist="952500" dir="7140000" algn="t" rotWithShape="0">
              <a:prstClr val="black">
                <a:alpha val="12000"/>
              </a:prstClr>
            </a:outerShdw>
          </a:effectLst>
        </p:spPr>
      </p:pic>
      <p:sp>
        <p:nvSpPr>
          <p:cNvPr id="6" name="Rettangolo 5"/>
          <p:cNvSpPr/>
          <p:nvPr/>
        </p:nvSpPr>
        <p:spPr>
          <a:xfrm>
            <a:off x="920733" y="6385302"/>
            <a:ext cx="77926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latin typeface="Arial Rounded MT Bold" panose="020F0704030504030204" pitchFamily="34" charset="0"/>
              </a:rPr>
              <a:t>4 </a:t>
            </a:r>
            <a:r>
              <a:rPr lang="en-US" sz="1400" b="1" dirty="0" err="1">
                <a:latin typeface="Arial Rounded MT Bold" panose="020F0704030504030204" pitchFamily="34" charset="0"/>
              </a:rPr>
              <a:t>th</a:t>
            </a:r>
            <a:r>
              <a:rPr lang="en-US" sz="1400" b="1" dirty="0">
                <a:latin typeface="Arial Rounded MT Bold" panose="020F0704030504030204" pitchFamily="34" charset="0"/>
              </a:rPr>
              <a:t> – 5 </a:t>
            </a:r>
            <a:r>
              <a:rPr lang="en-US" sz="1400" b="1" dirty="0" err="1">
                <a:latin typeface="Arial Rounded MT Bold" panose="020F0704030504030204" pitchFamily="34" charset="0"/>
              </a:rPr>
              <a:t>th</a:t>
            </a:r>
            <a:r>
              <a:rPr lang="en-US" sz="1400" b="1" dirty="0">
                <a:latin typeface="Arial Rounded MT Bold" panose="020F0704030504030204" pitchFamily="34" charset="0"/>
              </a:rPr>
              <a:t> October 2017 I Museum of Architecture and </a:t>
            </a:r>
            <a:r>
              <a:rPr lang="en-US" sz="1400" b="1" dirty="0" smtClean="0">
                <a:latin typeface="Arial Rounded MT Bold" panose="020F0704030504030204" pitchFamily="34" charset="0"/>
              </a:rPr>
              <a:t>Design – MAO - Ljubljana</a:t>
            </a:r>
            <a:endParaRPr lang="it-IT" sz="14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32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Such </a:t>
            </a:r>
            <a:r>
              <a:rPr lang="en-GB" sz="4000" b="1" dirty="0">
                <a:latin typeface="Arial Rounded MT Bold" panose="020F0704030504030204" pitchFamily="34" charset="0"/>
              </a:rPr>
              <a:t>risk-taking needs </a:t>
            </a:r>
            <a:r>
              <a:rPr lang="en-GB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to be understood and supported also by the </a:t>
            </a:r>
            <a:r>
              <a:rPr lang="en-GB" b="1" dirty="0">
                <a:latin typeface="Arial Rounded MT Bold" panose="020F0704030504030204" pitchFamily="34" charset="0"/>
              </a:rPr>
              <a:t>financial </a:t>
            </a:r>
            <a:r>
              <a:rPr lang="en-GB" b="1" dirty="0" smtClean="0">
                <a:latin typeface="Arial Rounded MT Bold" panose="020F0704030504030204" pitchFamily="34" charset="0"/>
              </a:rPr>
              <a:t>sector</a:t>
            </a:r>
            <a:endParaRPr lang="it-IT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3" descr="C:\Users\Celeste Morea\Desktop\Cofidi_IT-logo- TRASPARENZ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48680"/>
            <a:ext cx="1584176" cy="517104"/>
          </a:xfrm>
          <a:prstGeom prst="rect">
            <a:avLst/>
          </a:prstGeom>
          <a:noFill/>
        </p:spPr>
      </p:pic>
      <p:pic>
        <p:nvPicPr>
          <p:cNvPr id="5" name="Immagin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9240"/>
            <a:ext cx="8892480" cy="126876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876300" dist="952500" dir="7140000" algn="t" rotWithShape="0">
              <a:prstClr val="black">
                <a:alpha val="12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17807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7544" y="1700808"/>
            <a:ext cx="8280920" cy="3024336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latin typeface="Arial Rounded MT Bold" panose="020F0704030504030204" pitchFamily="34" charset="0"/>
              </a:rPr>
              <a:t>Cofidi.it 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participated 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to “the Open Call for Expression of Interest to select Financial Intermediaries under Cultural and Creative Sectors Guarantee 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Facility” (</a:t>
            </a:r>
            <a:r>
              <a:rPr lang="en-US" sz="4000" b="1" dirty="0" smtClean="0">
                <a:latin typeface="Arial Rounded MT Bold" panose="020F0704030504030204" pitchFamily="34" charset="0"/>
              </a:rPr>
              <a:t>CCSGF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).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Picture 3" descr="C:\Users\Celeste Morea\Desktop\Cofidi_IT-logo- TRASPARENZ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48680"/>
            <a:ext cx="1584176" cy="517104"/>
          </a:xfrm>
          <a:prstGeom prst="rect">
            <a:avLst/>
          </a:prstGeom>
          <a:noFill/>
        </p:spPr>
      </p:pic>
      <p:pic>
        <p:nvPicPr>
          <p:cNvPr id="5" name="Immagin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06" y="5589240"/>
            <a:ext cx="8892480" cy="126876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876300" dist="952500" dir="7140000" algn="t" rotWithShape="0">
              <a:prstClr val="black">
                <a:alpha val="12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55129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7544" y="1700808"/>
            <a:ext cx="8280920" cy="3456384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The credit risk protection shall be provided through a </a:t>
            </a:r>
            <a:r>
              <a:rPr lang="en-US" sz="4000" b="1" dirty="0">
                <a:latin typeface="Arial Rounded MT Bold" panose="020F0704030504030204" pitchFamily="34" charset="0"/>
              </a:rPr>
              <a:t>Counter-Guarantee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 which shall be issued by 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EIF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 acting on behalf of the 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European Commission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 for the benefit of a Financial Intermediary 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.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Picture 3" descr="C:\Users\Celeste Morea\Desktop\Cofidi_IT-logo- TRASPARENZ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48680"/>
            <a:ext cx="1584176" cy="517104"/>
          </a:xfrm>
          <a:prstGeom prst="rect">
            <a:avLst/>
          </a:prstGeom>
          <a:noFill/>
        </p:spPr>
      </p:pic>
      <p:pic>
        <p:nvPicPr>
          <p:cNvPr id="5" name="Immagin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9240"/>
            <a:ext cx="8892480" cy="126876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876300" dist="952500" dir="7140000" algn="t" rotWithShape="0">
              <a:prstClr val="black">
                <a:alpha val="12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614224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394742"/>
            <a:ext cx="3008313" cy="11620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>
                <a:latin typeface="Arial Rounded MT Bold" panose="020F0704030504030204" pitchFamily="34" charset="0"/>
              </a:rPr>
              <a:t>How does the instrument work?</a:t>
            </a:r>
            <a:endParaRPr lang="it-IT" sz="3200" dirty="0">
              <a:latin typeface="Arial Rounded MT Bold" panose="020F070403050403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idx="1"/>
          </p:nvPr>
        </p:nvSpPr>
        <p:spPr>
          <a:xfrm>
            <a:off x="6121248" y="1219299"/>
            <a:ext cx="2807494" cy="5090022"/>
          </a:xfrm>
        </p:spPr>
        <p:txBody>
          <a:bodyPr>
            <a:norm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The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Counter-guarantee shall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cover Losses incurred by the Financial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Intermediary (the Guarantor)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at a </a:t>
            </a: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Counter-guarantee Rate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 (up to 70% of each Intermediary Transaction) subject to the </a:t>
            </a: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Counter-guarantee Cap Rate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(set by EIF at 10%, 18% or 25%). </a:t>
            </a:r>
            <a:endParaRPr lang="en-US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Losses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covered by the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Counter-guarantee,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in respect of the Portfolio of eligible Intermediary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Transactions,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shall in aggregate not exceed the </a:t>
            </a:r>
            <a:r>
              <a:rPr 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Cap Amount 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stipulated in the counter-guarantee agreement between EIF and the relevant Financial Intermediary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.</a:t>
            </a:r>
            <a:endParaRPr lang="it-IT" sz="1400" dirty="0">
              <a:solidFill>
                <a:schemeClr val="tx1">
                  <a:lumMod val="50000"/>
                  <a:lumOff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Picture 3" descr="C:\Users\Celeste Morea\Desktop\Cofidi_IT-logo- TRASPARENZ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48680"/>
            <a:ext cx="1584176" cy="517104"/>
          </a:xfrm>
          <a:prstGeom prst="rect">
            <a:avLst/>
          </a:prstGeom>
          <a:noFill/>
        </p:spPr>
      </p:pic>
      <p:pic>
        <p:nvPicPr>
          <p:cNvPr id="7" name="Immagin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4" y="1721743"/>
            <a:ext cx="6115050" cy="48482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3104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616024" y="119675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latin typeface="Arial Rounded MT Bold" panose="020F0704030504030204" pitchFamily="34" charset="0"/>
              </a:rPr>
              <a:t>What types of </a:t>
            </a:r>
            <a:r>
              <a:rPr lang="en-US" b="1" dirty="0">
                <a:latin typeface="Arial Rounded MT Bold" panose="020F0704030504030204" pitchFamily="34" charset="0"/>
              </a:rPr>
              <a:t>activities</a:t>
            </a:r>
            <a:r>
              <a:rPr lang="en-US" sz="3200" b="1" dirty="0">
                <a:latin typeface="Arial Rounded MT Bold" panose="020F0704030504030204" pitchFamily="34" charset="0"/>
              </a:rPr>
              <a:t> are covered by Cultural and Creative Sectors?</a:t>
            </a:r>
            <a:endParaRPr lang="it-IT" sz="3200" dirty="0">
              <a:latin typeface="Arial Rounded MT Bold" panose="020F0704030504030204" pitchFamily="34" charset="0"/>
            </a:endParaRPr>
          </a:p>
        </p:txBody>
      </p:sp>
      <p:sp>
        <p:nvSpPr>
          <p:cNvPr id="6" name="Sottotitolo 5"/>
          <p:cNvSpPr>
            <a:spLocks noGrp="1"/>
          </p:cNvSpPr>
          <p:nvPr>
            <p:ph type="subTitle" idx="1"/>
          </p:nvPr>
        </p:nvSpPr>
        <p:spPr>
          <a:xfrm>
            <a:off x="413792" y="2780928"/>
            <a:ext cx="8064896" cy="3001888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>
                <a:latin typeface="Arial Rounded MT Bold" panose="020F0704030504030204" pitchFamily="34" charset="0"/>
              </a:rPr>
              <a:t>The </a:t>
            </a:r>
            <a:r>
              <a:rPr lang="en-US" sz="2000" dirty="0">
                <a:latin typeface="Arial Rounded MT Bold" panose="020F0704030504030204" pitchFamily="34" charset="0"/>
              </a:rPr>
              <a:t>'cultural and creative sectors' means all sectors whose activities are based </a:t>
            </a:r>
            <a:r>
              <a:rPr lang="en-US" sz="2000" dirty="0" smtClean="0">
                <a:latin typeface="Arial Rounded MT Bold" panose="020F0704030504030204" pitchFamily="34" charset="0"/>
              </a:rPr>
              <a:t>on </a:t>
            </a:r>
            <a:r>
              <a:rPr lang="en-US" sz="24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cultural </a:t>
            </a:r>
            <a:r>
              <a:rPr lang="en-US" sz="24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values</a:t>
            </a:r>
            <a:r>
              <a:rPr lang="en-US" sz="24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dirty="0">
                <a:latin typeface="Arial Rounded MT Bold" panose="020F0704030504030204" pitchFamily="34" charset="0"/>
              </a:rPr>
              <a:t>and/or </a:t>
            </a:r>
            <a:r>
              <a:rPr lang="en-US" sz="24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artistic and creative </a:t>
            </a:r>
            <a:r>
              <a:rPr lang="en-US" sz="24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expressions</a:t>
            </a:r>
            <a:r>
              <a:rPr lang="en-US" sz="20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dirty="0" smtClean="0">
                <a:latin typeface="Arial Rounded MT Bold" panose="020F0704030504030204" pitchFamily="34" charset="0"/>
              </a:rPr>
              <a:t>(</a:t>
            </a:r>
            <a:r>
              <a:rPr lang="en-US" sz="2000" dirty="0">
                <a:latin typeface="Arial Rounded MT Bold" panose="020F0704030504030204" pitchFamily="34" charset="0"/>
              </a:rPr>
              <a:t>architecture, archives, libraries and museums, artistic crafts, audiovisual (including film, television, video games and multimedia), tangible and intangible cultural heritage, design, festivals, music, literature, performing arts, publishing, radio and visual </a:t>
            </a:r>
            <a:r>
              <a:rPr lang="en-US" sz="2000" dirty="0" smtClean="0">
                <a:latin typeface="Arial Rounded MT Bold" panose="020F0704030504030204" pitchFamily="34" charset="0"/>
              </a:rPr>
              <a:t>arts). </a:t>
            </a:r>
          </a:p>
          <a:p>
            <a:pPr algn="just"/>
            <a:endParaRPr lang="en-US" sz="2000" dirty="0">
              <a:latin typeface="Arial Rounded MT Bold" panose="020F0704030504030204" pitchFamily="34" charset="0"/>
            </a:endParaRPr>
          </a:p>
          <a:p>
            <a:pPr algn="just"/>
            <a:r>
              <a:rPr lang="en-US" sz="1600" dirty="0" smtClean="0">
                <a:latin typeface="Arial Rounded MT Bold" panose="020F0704030504030204" pitchFamily="34" charset="0"/>
              </a:rPr>
              <a:t>(Sub-Annex 1_List of NACE Statistical Codes eligible under CCSGF) </a:t>
            </a:r>
            <a:endParaRPr lang="it-IT" sz="1600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3" descr="C:\Users\Celeste Morea\Desktop\Cofidi_IT-logo- TRASPARENZ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48680"/>
            <a:ext cx="1584176" cy="517104"/>
          </a:xfrm>
          <a:prstGeom prst="rect">
            <a:avLst/>
          </a:prstGeom>
          <a:noFill/>
        </p:spPr>
      </p:pic>
      <p:pic>
        <p:nvPicPr>
          <p:cNvPr id="5" name="Immagin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8485"/>
            <a:ext cx="8892480" cy="126876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876300" dist="952500" dir="7140000" algn="t" rotWithShape="0">
              <a:prstClr val="black">
                <a:alpha val="12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2016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616024" y="1196752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Arial Rounded MT Bold" panose="020F0704030504030204" pitchFamily="34" charset="0"/>
              </a:rPr>
              <a:t>Final </a:t>
            </a:r>
            <a:r>
              <a:rPr lang="en-US" sz="3200" b="1" dirty="0" smtClean="0">
                <a:latin typeface="Arial Rounded MT Bold" panose="020F0704030504030204" pitchFamily="34" charset="0"/>
              </a:rPr>
              <a:t>Recipient Transaction </a:t>
            </a:r>
            <a:r>
              <a:rPr lang="en-US" sz="3200" b="1" dirty="0">
                <a:latin typeface="Arial Rounded MT Bold" panose="020F0704030504030204" pitchFamily="34" charset="0"/>
              </a:rPr>
              <a:t>Eligibility Criteria</a:t>
            </a:r>
            <a:endParaRPr lang="it-IT" sz="3200" dirty="0">
              <a:latin typeface="Arial Rounded MT Bold" panose="020F0704030504030204" pitchFamily="34" charset="0"/>
            </a:endParaRPr>
          </a:p>
        </p:txBody>
      </p:sp>
      <p:sp>
        <p:nvSpPr>
          <p:cNvPr id="6" name="Sottotitolo 5"/>
          <p:cNvSpPr>
            <a:spLocks noGrp="1"/>
          </p:cNvSpPr>
          <p:nvPr>
            <p:ph type="subTitle" idx="1"/>
          </p:nvPr>
        </p:nvSpPr>
        <p:spPr>
          <a:xfrm>
            <a:off x="413792" y="2780928"/>
            <a:ext cx="8064896" cy="3001888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rial Rounded MT Bold" panose="020F0704030504030204" pitchFamily="34" charset="0"/>
              </a:rPr>
              <a:t>The transactions </a:t>
            </a:r>
            <a:r>
              <a:rPr lang="en-US" sz="2000" dirty="0">
                <a:latin typeface="Arial Rounded MT Bold" panose="020F0704030504030204" pitchFamily="34" charset="0"/>
              </a:rPr>
              <a:t>shall be granted for one or more permitted purposes: </a:t>
            </a:r>
            <a:endParaRPr lang="en-US" sz="2000" dirty="0" smtClean="0"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Rounded MT Bold" panose="020F0704030504030204" pitchFamily="34" charset="0"/>
              </a:rPr>
              <a:t>investment </a:t>
            </a:r>
            <a:r>
              <a:rPr lang="en-US" sz="2000" dirty="0">
                <a:latin typeface="Arial Rounded MT Bold" panose="020F0704030504030204" pitchFamily="34" charset="0"/>
              </a:rPr>
              <a:t>in tangible and/or </a:t>
            </a:r>
            <a:r>
              <a:rPr lang="en-US" sz="2000" dirty="0" smtClean="0">
                <a:latin typeface="Arial Rounded MT Bold" panose="020F0704030504030204" pitchFamily="34" charset="0"/>
              </a:rPr>
              <a:t>intangible assets;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Rounded MT Bold" panose="020F0704030504030204" pitchFamily="34" charset="0"/>
              </a:rPr>
              <a:t>working capital;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Rounded MT Bold" panose="020F0704030504030204" pitchFamily="34" charset="0"/>
              </a:rPr>
              <a:t>business transfers;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Rounded MT Bold" panose="020F0704030504030204" pitchFamily="34" charset="0"/>
              </a:rPr>
              <a:t>The principal amount shall not exceed  EUR 2 </a:t>
            </a:r>
            <a:r>
              <a:rPr lang="en-US" sz="2000" dirty="0" err="1" smtClean="0">
                <a:latin typeface="Arial Rounded MT Bold" panose="020F0704030504030204" pitchFamily="34" charset="0"/>
              </a:rPr>
              <a:t>mln</a:t>
            </a:r>
            <a:r>
              <a:rPr lang="en-US" sz="2000" dirty="0" smtClean="0">
                <a:latin typeface="Arial Rounded MT Bold" panose="020F0704030504030204" pitchFamily="34" charset="0"/>
              </a:rPr>
              <a:t> and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Arial Rounded MT Bold" panose="020F0704030504030204" pitchFamily="34" charset="0"/>
              </a:rPr>
              <a:t>shall have a </a:t>
            </a:r>
            <a:r>
              <a:rPr lang="en-US" sz="2000" dirty="0" smtClean="0">
                <a:latin typeface="Arial Rounded MT Bold" panose="020F0704030504030204" pitchFamily="34" charset="0"/>
              </a:rPr>
              <a:t>minimum </a:t>
            </a:r>
            <a:r>
              <a:rPr lang="en-US" sz="2000" dirty="0">
                <a:latin typeface="Arial Rounded MT Bold" panose="020F0704030504030204" pitchFamily="34" charset="0"/>
              </a:rPr>
              <a:t>scheduled maturity of 12 </a:t>
            </a:r>
            <a:r>
              <a:rPr lang="en-US" sz="2000" dirty="0" smtClean="0">
                <a:latin typeface="Arial Rounded MT Bold" panose="020F0704030504030204" pitchFamily="34" charset="0"/>
              </a:rPr>
              <a:t>months.</a:t>
            </a:r>
            <a:endParaRPr lang="en-US" sz="2000" dirty="0"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 smtClean="0">
              <a:latin typeface="Arial Rounded MT Bold" panose="020F0704030504030204" pitchFamily="34" charset="0"/>
            </a:endParaRPr>
          </a:p>
          <a:p>
            <a:pPr marL="457200" indent="-457200">
              <a:buAutoNum type="arabicParenBoth"/>
            </a:pPr>
            <a:endParaRPr lang="en-US" sz="2000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3" descr="C:\Users\Celeste Morea\Desktop\Cofidi_IT-logo- TRASPARENZ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48680"/>
            <a:ext cx="1584176" cy="517104"/>
          </a:xfrm>
          <a:prstGeom prst="rect">
            <a:avLst/>
          </a:prstGeom>
          <a:noFill/>
        </p:spPr>
      </p:pic>
      <p:pic>
        <p:nvPicPr>
          <p:cNvPr id="5" name="Immagin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8485"/>
            <a:ext cx="8892480" cy="126876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876300" dist="952500" dir="7140000" algn="t" rotWithShape="0">
              <a:prstClr val="black">
                <a:alpha val="12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0700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616024" y="827987"/>
            <a:ext cx="7772400" cy="147002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Arial Rounded MT Bold" panose="020F0704030504030204" pitchFamily="34" charset="0"/>
              </a:rPr>
              <a:t>What are the main </a:t>
            </a:r>
            <a:r>
              <a:rPr lang="en-US" sz="3600" b="1" dirty="0">
                <a:latin typeface="Arial Rounded MT Bold" panose="020F0704030504030204" pitchFamily="34" charset="0"/>
              </a:rPr>
              <a:t>objectives</a:t>
            </a:r>
            <a:r>
              <a:rPr lang="en-US" sz="2800" b="1" dirty="0">
                <a:latin typeface="Arial Rounded MT Bold" panose="020F0704030504030204" pitchFamily="34" charset="0"/>
              </a:rPr>
              <a:t> of the financial instrument?</a:t>
            </a:r>
            <a:endParaRPr lang="it-IT" sz="2800" dirty="0">
              <a:latin typeface="Arial Rounded MT Bold" panose="020F0704030504030204" pitchFamily="34" charset="0"/>
            </a:endParaRPr>
          </a:p>
        </p:txBody>
      </p:sp>
      <p:sp>
        <p:nvSpPr>
          <p:cNvPr id="6" name="Sottotitolo 5"/>
          <p:cNvSpPr>
            <a:spLocks noGrp="1"/>
          </p:cNvSpPr>
          <p:nvPr>
            <p:ph type="subTitle" idx="1"/>
          </p:nvPr>
        </p:nvSpPr>
        <p:spPr>
          <a:xfrm>
            <a:off x="1403648" y="2132856"/>
            <a:ext cx="6400800" cy="3312368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sz="2600" b="1" dirty="0" smtClean="0">
                <a:latin typeface="Arial Rounded MT Bold" panose="020F0704030504030204" pitchFamily="34" charset="0"/>
              </a:rPr>
              <a:t>The </a:t>
            </a:r>
            <a:r>
              <a:rPr lang="en-US" sz="4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general</a:t>
            </a:r>
            <a:r>
              <a:rPr lang="en-US" sz="4000" b="1" dirty="0">
                <a:latin typeface="Arial Rounded MT Bold" panose="020F0704030504030204" pitchFamily="34" charset="0"/>
              </a:rPr>
              <a:t> </a:t>
            </a:r>
            <a:r>
              <a:rPr lang="en-US" sz="2600" b="1" dirty="0">
                <a:latin typeface="Arial Rounded MT Bold" panose="020F0704030504030204" pitchFamily="34" charset="0"/>
              </a:rPr>
              <a:t>objective </a:t>
            </a:r>
            <a:r>
              <a:rPr lang="en-US" sz="2600" b="1" dirty="0" smtClean="0">
                <a:latin typeface="Arial Rounded MT Bold" panose="020F0704030504030204" pitchFamily="34" charset="0"/>
              </a:rPr>
              <a:t>is: 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600" b="1" dirty="0" smtClean="0">
                <a:latin typeface="Arial Rounded MT Bold" panose="020F0704030504030204" pitchFamily="34" charset="0"/>
              </a:rPr>
              <a:t>to </a:t>
            </a:r>
            <a:r>
              <a:rPr lang="en-US" sz="2600" b="1" dirty="0">
                <a:latin typeface="Arial Rounded MT Bold" panose="020F0704030504030204" pitchFamily="34" charset="0"/>
              </a:rPr>
              <a:t>foster </a:t>
            </a:r>
            <a:r>
              <a:rPr lang="en-US" sz="2600" b="1" dirty="0" smtClean="0">
                <a:latin typeface="Arial Rounded MT Bold" panose="020F0704030504030204" pitchFamily="34" charset="0"/>
              </a:rPr>
              <a:t>the safeguarding </a:t>
            </a:r>
            <a:r>
              <a:rPr lang="en-US" sz="2600" b="1" dirty="0">
                <a:latin typeface="Arial Rounded MT Bold" panose="020F0704030504030204" pitchFamily="34" charset="0"/>
              </a:rPr>
              <a:t>and promotion of European cultural and linguistic </a:t>
            </a:r>
            <a:r>
              <a:rPr lang="en-US" sz="2600" b="1" dirty="0" smtClean="0">
                <a:latin typeface="Arial Rounded MT Bold" panose="020F0704030504030204" pitchFamily="34" charset="0"/>
              </a:rPr>
              <a:t>diversity;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600" b="1" dirty="0">
                <a:latin typeface="Arial Rounded MT Bold" panose="020F0704030504030204" pitchFamily="34" charset="0"/>
              </a:rPr>
              <a:t>Smart </a:t>
            </a:r>
            <a:r>
              <a:rPr lang="en-GB" sz="2600" b="1" dirty="0" smtClean="0">
                <a:latin typeface="Arial Rounded MT Bold" panose="020F0704030504030204" pitchFamily="34" charset="0"/>
              </a:rPr>
              <a:t>growth,</a:t>
            </a:r>
            <a:r>
              <a:rPr lang="it-IT" sz="2600" b="1" dirty="0">
                <a:latin typeface="Arial Rounded MT Bold" panose="020F0704030504030204" pitchFamily="34" charset="0"/>
              </a:rPr>
              <a:t> </a:t>
            </a:r>
            <a:r>
              <a:rPr lang="en-GB" sz="2600" b="1" dirty="0" smtClean="0">
                <a:latin typeface="Arial Rounded MT Bold" panose="020F0704030504030204" pitchFamily="34" charset="0"/>
              </a:rPr>
              <a:t>developing </a:t>
            </a:r>
            <a:r>
              <a:rPr lang="en-GB" sz="2600" b="1" dirty="0">
                <a:latin typeface="Arial Rounded MT Bold" panose="020F0704030504030204" pitchFamily="34" charset="0"/>
              </a:rPr>
              <a:t>of an economy based on knowledge and </a:t>
            </a:r>
            <a:r>
              <a:rPr lang="en-GB" sz="2600" b="1" dirty="0" smtClean="0">
                <a:latin typeface="Arial Rounded MT Bold" panose="020F0704030504030204" pitchFamily="34" charset="0"/>
              </a:rPr>
              <a:t>innovation</a:t>
            </a:r>
            <a:r>
              <a:rPr lang="en-US" sz="2600" b="1" dirty="0" smtClean="0">
                <a:latin typeface="Arial Rounded MT Bold" panose="020F0704030504030204" pitchFamily="34" charset="0"/>
              </a:rPr>
              <a:t>;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600" b="1" dirty="0" smtClean="0">
                <a:latin typeface="Arial Rounded MT Bold" panose="020F0704030504030204" pitchFamily="34" charset="0"/>
              </a:rPr>
              <a:t>Sustainable growth </a:t>
            </a:r>
            <a:r>
              <a:rPr lang="en-GB" sz="2600" b="1" dirty="0">
                <a:latin typeface="Arial Rounded MT Bold" panose="020F0704030504030204" pitchFamily="34" charset="0"/>
              </a:rPr>
              <a:t>promoting a more resource efficient, </a:t>
            </a:r>
            <a:r>
              <a:rPr lang="en-GB" sz="2600" b="1" dirty="0" smtClean="0">
                <a:latin typeface="Arial Rounded MT Bold" panose="020F0704030504030204" pitchFamily="34" charset="0"/>
              </a:rPr>
              <a:t>greener </a:t>
            </a:r>
            <a:r>
              <a:rPr lang="en-GB" sz="2600" b="1" dirty="0">
                <a:latin typeface="Arial Rounded MT Bold" panose="020F0704030504030204" pitchFamily="34" charset="0"/>
              </a:rPr>
              <a:t>and more competitive </a:t>
            </a:r>
            <a:r>
              <a:rPr lang="en-GB" sz="2600" b="1" dirty="0" smtClean="0">
                <a:latin typeface="Arial Rounded MT Bold" panose="020F0704030504030204" pitchFamily="34" charset="0"/>
              </a:rPr>
              <a:t>economy;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600" b="1" dirty="0">
                <a:latin typeface="Arial Rounded MT Bold" panose="020F0704030504030204" pitchFamily="34" charset="0"/>
              </a:rPr>
              <a:t>Inclusive growth fostering a high-employment economy delivering </a:t>
            </a:r>
            <a:r>
              <a:rPr lang="en-GB" sz="2600" b="1" dirty="0" smtClean="0">
                <a:latin typeface="Arial Rounded MT Bold" panose="020F0704030504030204" pitchFamily="34" charset="0"/>
              </a:rPr>
              <a:t>economic, social </a:t>
            </a:r>
            <a:r>
              <a:rPr lang="en-GB" sz="2600" b="1" dirty="0">
                <a:latin typeface="Arial Rounded MT Bold" panose="020F0704030504030204" pitchFamily="34" charset="0"/>
              </a:rPr>
              <a:t>and territorial cohesion.</a:t>
            </a:r>
            <a:endParaRPr lang="it-IT" sz="2600" b="1" dirty="0">
              <a:latin typeface="Arial Rounded MT Bold" panose="020F070403050403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it-IT" sz="21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200" dirty="0" smtClean="0">
              <a:latin typeface="Arial Rounded MT Bold" panose="020F070403050403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it-IT" sz="2200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3" descr="C:\Users\Celeste Morea\Desktop\Cofidi_IT-logo- TRASPARENZ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48680"/>
            <a:ext cx="1584176" cy="517104"/>
          </a:xfrm>
          <a:prstGeom prst="rect">
            <a:avLst/>
          </a:prstGeom>
          <a:noFill/>
        </p:spPr>
      </p:pic>
      <p:pic>
        <p:nvPicPr>
          <p:cNvPr id="5" name="Immagin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" y="5597591"/>
            <a:ext cx="8892480" cy="126876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876300" dist="952500" dir="7140000" algn="t" rotWithShape="0">
              <a:prstClr val="black">
                <a:alpha val="12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21680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616024" y="827987"/>
            <a:ext cx="7772400" cy="147002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Arial Rounded MT Bold" panose="020F0704030504030204" pitchFamily="34" charset="0"/>
              </a:rPr>
              <a:t>What are the main </a:t>
            </a:r>
            <a:r>
              <a:rPr lang="en-US" sz="3600" b="1" dirty="0">
                <a:latin typeface="Arial Rounded MT Bold" panose="020F0704030504030204" pitchFamily="34" charset="0"/>
              </a:rPr>
              <a:t>objectives</a:t>
            </a:r>
            <a:r>
              <a:rPr lang="en-US" sz="2800" b="1" dirty="0">
                <a:latin typeface="Arial Rounded MT Bold" panose="020F0704030504030204" pitchFamily="34" charset="0"/>
              </a:rPr>
              <a:t> of the financial instrument?</a:t>
            </a:r>
            <a:endParaRPr lang="it-IT" sz="2800" dirty="0">
              <a:latin typeface="Arial Rounded MT Bold" panose="020F0704030504030204" pitchFamily="34" charset="0"/>
            </a:endParaRPr>
          </a:p>
        </p:txBody>
      </p:sp>
      <p:sp>
        <p:nvSpPr>
          <p:cNvPr id="6" name="Sottotitolo 5"/>
          <p:cNvSpPr>
            <a:spLocks noGrp="1"/>
          </p:cNvSpPr>
          <p:nvPr>
            <p:ph type="subTitle" idx="1"/>
          </p:nvPr>
        </p:nvSpPr>
        <p:spPr>
          <a:xfrm>
            <a:off x="1403648" y="2132856"/>
            <a:ext cx="6400800" cy="3312368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en-US" sz="2600" b="1" dirty="0" smtClean="0">
                <a:latin typeface="Arial Rounded MT Bold" panose="020F0704030504030204" pitchFamily="34" charset="0"/>
              </a:rPr>
              <a:t>The </a:t>
            </a:r>
            <a:r>
              <a:rPr lang="en-US" sz="40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specific</a:t>
            </a:r>
            <a:r>
              <a:rPr lang="en-US" sz="4000" b="1" dirty="0" smtClean="0">
                <a:latin typeface="Arial Rounded MT Bold" panose="020F0704030504030204" pitchFamily="34" charset="0"/>
              </a:rPr>
              <a:t> </a:t>
            </a:r>
            <a:r>
              <a:rPr lang="en-US" sz="2600" b="1" dirty="0">
                <a:latin typeface="Arial Rounded MT Bold" panose="020F0704030504030204" pitchFamily="34" charset="0"/>
              </a:rPr>
              <a:t>objective </a:t>
            </a:r>
            <a:r>
              <a:rPr lang="en-US" sz="2600" b="1" dirty="0" smtClean="0">
                <a:latin typeface="Arial Rounded MT Bold" panose="020F0704030504030204" pitchFamily="34" charset="0"/>
              </a:rPr>
              <a:t>is: 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600" b="1" dirty="0">
                <a:latin typeface="Arial Rounded MT Bold" panose="020F0704030504030204" pitchFamily="34" charset="0"/>
              </a:rPr>
              <a:t>to strengthen </a:t>
            </a:r>
            <a:r>
              <a:rPr lang="en-US" sz="2600" b="1" dirty="0" smtClean="0">
                <a:latin typeface="Arial Rounded MT Bold" panose="020F0704030504030204" pitchFamily="34" charset="0"/>
              </a:rPr>
              <a:t>the financial </a:t>
            </a:r>
            <a:r>
              <a:rPr lang="en-US" sz="2600" b="1" dirty="0">
                <a:latin typeface="Arial Rounded MT Bold" panose="020F0704030504030204" pitchFamily="34" charset="0"/>
              </a:rPr>
              <a:t>capacity of the cultural and creative </a:t>
            </a:r>
            <a:r>
              <a:rPr lang="en-US" sz="2600" b="1" dirty="0" smtClean="0">
                <a:latin typeface="Arial Rounded MT Bold" panose="020F0704030504030204" pitchFamily="34" charset="0"/>
              </a:rPr>
              <a:t>sector</a:t>
            </a:r>
            <a:r>
              <a:rPr lang="en-US" sz="2600" b="1" dirty="0">
                <a:latin typeface="Arial Rounded MT Bold" panose="020F0704030504030204" pitchFamily="34" charset="0"/>
              </a:rPr>
              <a:t>;</a:t>
            </a:r>
            <a:endParaRPr lang="en-US" sz="2600" b="1" dirty="0" smtClean="0">
              <a:latin typeface="Arial Rounded MT Bold" panose="020F0704030504030204" pitchFamily="34" charset="0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600" b="1" dirty="0" smtClean="0">
                <a:latin typeface="Arial Rounded MT Bold" panose="020F0704030504030204" pitchFamily="34" charset="0"/>
              </a:rPr>
              <a:t>to find a solution to the problems </a:t>
            </a:r>
            <a:r>
              <a:rPr lang="en-US" sz="2600" b="1" dirty="0">
                <a:latin typeface="Arial Rounded MT Bold" panose="020F0704030504030204" pitchFamily="34" charset="0"/>
              </a:rPr>
              <a:t>of information </a:t>
            </a:r>
            <a:r>
              <a:rPr lang="en-US" sz="2600" b="1" dirty="0" smtClean="0">
                <a:latin typeface="Arial Rounded MT Bold" panose="020F0704030504030204" pitchFamily="34" charset="0"/>
              </a:rPr>
              <a:t>asymmetry.</a:t>
            </a:r>
            <a:endParaRPr lang="en-US" sz="2600" b="1" dirty="0">
              <a:latin typeface="Arial Rounded MT Bold" panose="020F070403050403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it-IT" sz="21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200" dirty="0" smtClean="0">
              <a:latin typeface="Arial Rounded MT Bold" panose="020F070403050403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it-IT" sz="2200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3" descr="C:\Users\Celeste Morea\Desktop\Cofidi_IT-logo- TRASPARENZ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48680"/>
            <a:ext cx="1584176" cy="517104"/>
          </a:xfrm>
          <a:prstGeom prst="rect">
            <a:avLst/>
          </a:prstGeom>
          <a:noFill/>
        </p:spPr>
      </p:pic>
      <p:pic>
        <p:nvPicPr>
          <p:cNvPr id="5" name="Immagin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" y="5597591"/>
            <a:ext cx="8892480" cy="126876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876300" dist="952500" dir="7140000" algn="t" rotWithShape="0">
              <a:prstClr val="black">
                <a:alpha val="12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02949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616024" y="827987"/>
            <a:ext cx="7772400" cy="1470025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Arial Rounded MT Bold" panose="020F0704030504030204" pitchFamily="34" charset="0"/>
              </a:rPr>
              <a:t>To </a:t>
            </a:r>
            <a:r>
              <a:rPr lang="en-US" sz="4000" b="1" dirty="0">
                <a:latin typeface="Arial Rounded MT Bold" panose="020F0704030504030204" pitchFamily="34" charset="0"/>
              </a:rPr>
              <a:t>respond</a:t>
            </a:r>
            <a:r>
              <a:rPr lang="en-US" sz="2800" b="1" dirty="0">
                <a:latin typeface="Arial Rounded MT Bold" panose="020F0704030504030204" pitchFamily="34" charset="0"/>
              </a:rPr>
              <a:t> to these issues, </a:t>
            </a:r>
            <a:r>
              <a:rPr lang="en-US" sz="2800" b="1" dirty="0" smtClean="0">
                <a:latin typeface="Arial Rounded MT Bold" panose="020F0704030504030204" pitchFamily="34" charset="0"/>
              </a:rPr>
              <a:t>it will be useful </a:t>
            </a:r>
            <a:endParaRPr lang="it-IT" sz="2800" dirty="0">
              <a:latin typeface="Arial Rounded MT Bold" panose="020F0704030504030204" pitchFamily="34" charset="0"/>
            </a:endParaRPr>
          </a:p>
        </p:txBody>
      </p:sp>
      <p:sp>
        <p:nvSpPr>
          <p:cNvPr id="6" name="Sottotitolo 5"/>
          <p:cNvSpPr>
            <a:spLocks noGrp="1"/>
          </p:cNvSpPr>
          <p:nvPr>
            <p:ph type="subTitle" idx="1"/>
          </p:nvPr>
        </p:nvSpPr>
        <p:spPr>
          <a:xfrm>
            <a:off x="1403648" y="2132856"/>
            <a:ext cx="6400800" cy="3312368"/>
          </a:xfrm>
        </p:spPr>
        <p:txBody>
          <a:bodyPr>
            <a:normAutofit fontScale="62500" lnSpcReduction="20000"/>
          </a:bodyPr>
          <a:lstStyle/>
          <a:p>
            <a:endParaRPr lang="it-IT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t</a:t>
            </a:r>
            <a:r>
              <a:rPr 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o 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provide </a:t>
            </a:r>
            <a:r>
              <a:rPr lang="en-US" sz="3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guarantees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 to banks dealing with cultural and creative</a:t>
            </a:r>
            <a:endParaRPr lang="it-IT" sz="2800" b="1" dirty="0">
              <a:solidFill>
                <a:schemeClr val="tx1">
                  <a:lumMod val="50000"/>
                  <a:lumOff val="50000"/>
                </a:schemeClr>
              </a:solidFill>
              <a:latin typeface="Arial Rounded MT Bold" panose="020F0704030504030204" pitchFamily="34" charset="0"/>
            </a:endParaRPr>
          </a:p>
          <a:p>
            <a:r>
              <a:rPr 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SMEs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to 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provide </a:t>
            </a:r>
            <a:r>
              <a:rPr lang="en-US" sz="3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expertise/capacity building 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to the financial institutions (by defining a specific methodology to calculate a tailor made rating system referred to cultural enterprises which have its own budget structure and financial </a:t>
            </a:r>
            <a:r>
              <a:rPr 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needs)</a:t>
            </a:r>
            <a:endParaRPr lang="it-IT" sz="2800" b="1" dirty="0">
              <a:solidFill>
                <a:schemeClr val="tx1">
                  <a:lumMod val="50000"/>
                  <a:lumOff val="50000"/>
                </a:schemeClr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to </a:t>
            </a:r>
            <a:r>
              <a:rPr lang="en-US" sz="3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increase the number 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of financial institution which are willing to</a:t>
            </a:r>
            <a:endParaRPr lang="it-IT" sz="2800" b="1" dirty="0">
              <a:solidFill>
                <a:schemeClr val="tx1">
                  <a:lumMod val="50000"/>
                  <a:lumOff val="50000"/>
                </a:schemeClr>
              </a:solidFill>
              <a:latin typeface="Arial Rounded MT Bold" panose="020F0704030504030204" pitchFamily="34" charset="0"/>
            </a:endParaRPr>
          </a:p>
          <a:p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work with cultural and creative </a:t>
            </a:r>
            <a:r>
              <a:rPr 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SMEs</a:t>
            </a:r>
            <a:endParaRPr lang="it-IT" sz="2200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3" descr="C:\Users\Celeste Morea\Desktop\Cofidi_IT-logo- TRASPARENZ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48680"/>
            <a:ext cx="1584176" cy="517104"/>
          </a:xfrm>
          <a:prstGeom prst="rect">
            <a:avLst/>
          </a:prstGeom>
          <a:noFill/>
        </p:spPr>
      </p:pic>
      <p:pic>
        <p:nvPicPr>
          <p:cNvPr id="5" name="Immagin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" y="5597591"/>
            <a:ext cx="8892480" cy="126876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876300" dist="952500" dir="7140000" algn="t" rotWithShape="0">
              <a:prstClr val="black">
                <a:alpha val="12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1584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0545" y="1628800"/>
            <a:ext cx="7772400" cy="491008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Arial Rounded MT Bold" panose="020F0704030504030204" pitchFamily="34" charset="0"/>
              </a:rPr>
              <a:t>Reasons to </a:t>
            </a:r>
            <a:r>
              <a:rPr lang="en-US" b="1" dirty="0" smtClean="0">
                <a:latin typeface="Arial Rounded MT Bold" panose="020F0704030504030204" pitchFamily="34" charset="0"/>
              </a:rPr>
              <a:t>invest</a:t>
            </a:r>
            <a:r>
              <a:rPr lang="en-US" sz="3200" b="1" dirty="0" smtClean="0">
                <a:latin typeface="Arial Rounded MT Bold" panose="020F0704030504030204" pitchFamily="34" charset="0"/>
              </a:rPr>
              <a:t> in CCS</a:t>
            </a:r>
            <a:r>
              <a:rPr lang="it-IT" sz="3200" dirty="0"/>
              <a:t/>
            </a:r>
            <a:br>
              <a:rPr lang="it-IT" sz="3200" dirty="0"/>
            </a:br>
            <a:r>
              <a:rPr lang="it-IT" sz="3200" dirty="0">
                <a:latin typeface="Arial Rounded MT Bold" panose="020F0704030504030204" pitchFamily="34" charset="0"/>
              </a:rPr>
              <a:t/>
            </a:r>
            <a:br>
              <a:rPr lang="it-IT" sz="3200" dirty="0">
                <a:latin typeface="Arial Rounded MT Bold" panose="020F0704030504030204" pitchFamily="34" charset="0"/>
              </a:rPr>
            </a:br>
            <a:endParaRPr lang="it-IT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1772816"/>
            <a:ext cx="7704856" cy="388843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 Rounded MT Bold" panose="020F0704030504030204" pitchFamily="34" charset="0"/>
              </a:rPr>
              <a:t>social  </a:t>
            </a:r>
            <a:r>
              <a:rPr lang="en-US" sz="2800" dirty="0">
                <a:latin typeface="Arial Rounded MT Bold" panose="020F0704030504030204" pitchFamily="34" charset="0"/>
              </a:rPr>
              <a:t>and </a:t>
            </a:r>
            <a:r>
              <a:rPr lang="en-US" sz="2800" dirty="0" smtClean="0">
                <a:latin typeface="Arial Rounded MT Bold" panose="020F0704030504030204" pitchFamily="34" charset="0"/>
              </a:rPr>
              <a:t>economic </a:t>
            </a:r>
            <a:r>
              <a:rPr lang="en-US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growth potential</a:t>
            </a:r>
            <a:r>
              <a:rPr lang="en-US" sz="2800" dirty="0" smtClean="0">
                <a:latin typeface="Arial Rounded MT Bold" panose="020F0704030504030204" pitchFamily="34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Arial Rounded MT Bold" panose="020F0704030504030204" pitchFamily="34" charset="0"/>
              </a:rPr>
              <a:t>t</a:t>
            </a:r>
            <a:r>
              <a:rPr lang="en-US" sz="2800" dirty="0" smtClean="0">
                <a:latin typeface="Arial Rounded MT Bold" panose="020F0704030504030204" pitchFamily="34" charset="0"/>
              </a:rPr>
              <a:t>he </a:t>
            </a:r>
            <a:r>
              <a:rPr lang="en-US" sz="2800" dirty="0">
                <a:latin typeface="Arial Rounded MT Bold" panose="020F0704030504030204" pitchFamily="34" charset="0"/>
              </a:rPr>
              <a:t>enabling role of CCS </a:t>
            </a:r>
            <a:r>
              <a:rPr lang="en-US" sz="2800" dirty="0" smtClean="0">
                <a:latin typeface="Arial Rounded MT Bold" panose="020F0704030504030204" pitchFamily="34" charset="0"/>
              </a:rPr>
              <a:t>for </a:t>
            </a:r>
            <a:r>
              <a:rPr lang="en-US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innovation</a:t>
            </a:r>
            <a:r>
              <a:rPr lang="en-US" sz="2800" dirty="0" smtClean="0">
                <a:latin typeface="Arial Rounded MT Bold" panose="020F0704030504030204" pitchFamily="34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 err="1">
                <a:solidFill>
                  <a:schemeClr val="tx1"/>
                </a:solidFill>
                <a:latin typeface="Arial Rounded MT Bold" panose="020F0704030504030204" pitchFamily="34" charset="0"/>
              </a:rPr>
              <a:t>Economies</a:t>
            </a:r>
            <a:r>
              <a:rPr lang="it-IT" dirty="0">
                <a:solidFill>
                  <a:schemeClr val="tx1"/>
                </a:solidFill>
                <a:latin typeface="Arial Rounded MT Bold" panose="020F0704030504030204" pitchFamily="34" charset="0"/>
              </a:rPr>
              <a:t> </a:t>
            </a:r>
            <a:r>
              <a:rPr lang="it-IT" sz="28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of</a:t>
            </a:r>
            <a:r>
              <a:rPr lang="it-IT" dirty="0">
                <a:solidFill>
                  <a:schemeClr val="tx1"/>
                </a:solidFill>
                <a:latin typeface="Arial Rounded MT Bold" panose="020F0704030504030204" pitchFamily="34" charset="0"/>
              </a:rPr>
              <a:t> </a:t>
            </a:r>
            <a:r>
              <a:rPr lang="it-IT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scale</a:t>
            </a:r>
            <a:r>
              <a:rPr lang="it-IT" sz="2800" b="1" dirty="0" smtClean="0">
                <a:latin typeface="Arial Rounded MT Bold" panose="020F0704030504030204" pitchFamily="34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  <a:latin typeface="Arial Rounded MT Bold" panose="020F0704030504030204" pitchFamily="34" charset="0"/>
              </a:rPr>
              <a:t>Cross </a:t>
            </a:r>
            <a:r>
              <a:rPr lang="it-IT" dirty="0" err="1">
                <a:solidFill>
                  <a:schemeClr val="tx1"/>
                </a:solidFill>
                <a:latin typeface="Arial Rounded MT Bold" panose="020F0704030504030204" pitchFamily="34" charset="0"/>
              </a:rPr>
              <a:t>border</a:t>
            </a:r>
            <a:r>
              <a:rPr lang="it-IT" dirty="0">
                <a:solidFill>
                  <a:schemeClr val="tx1"/>
                </a:solidFill>
                <a:latin typeface="Arial Rounded MT Bold" panose="020F0704030504030204" pitchFamily="34" charset="0"/>
              </a:rPr>
              <a:t> </a:t>
            </a:r>
            <a:r>
              <a:rPr lang="it-IT" sz="2800" dirty="0" err="1" smtClean="0">
                <a:latin typeface="Arial Rounded MT Bold" panose="020F0704030504030204" pitchFamily="34" charset="0"/>
              </a:rPr>
              <a:t>effect</a:t>
            </a:r>
            <a:r>
              <a:rPr lang="it-IT" sz="2800" b="1" dirty="0" smtClean="0">
                <a:latin typeface="Arial Rounded MT Bold" panose="020F0704030504030204" pitchFamily="34" charset="0"/>
              </a:rPr>
              <a:t>;</a:t>
            </a:r>
            <a:endParaRPr lang="it-IT" sz="2800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3" descr="C:\Users\Celeste Morea\Desktop\Cofidi_IT-logo- TRASPARENZ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48680"/>
            <a:ext cx="1584176" cy="517104"/>
          </a:xfrm>
          <a:prstGeom prst="rect">
            <a:avLst/>
          </a:prstGeom>
          <a:noFill/>
        </p:spPr>
      </p:pic>
      <p:pic>
        <p:nvPicPr>
          <p:cNvPr id="5" name="Immagin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9240"/>
            <a:ext cx="8892480" cy="126876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876300" dist="952500" dir="7140000" algn="t" rotWithShape="0">
              <a:prstClr val="black">
                <a:alpha val="12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97498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6024" y="801664"/>
            <a:ext cx="7772400" cy="1036330"/>
          </a:xfrm>
        </p:spPr>
        <p:txBody>
          <a:bodyPr>
            <a:normAutofit/>
          </a:bodyPr>
          <a:lstStyle/>
          <a:p>
            <a:pPr algn="l"/>
            <a:r>
              <a:rPr lang="it-IT" sz="3200" b="1" dirty="0" err="1" smtClean="0">
                <a:latin typeface="Arial Rounded MT Bold" panose="020F0704030504030204" pitchFamily="34" charset="0"/>
              </a:rPr>
              <a:t>About</a:t>
            </a:r>
            <a:r>
              <a:rPr lang="it-IT" sz="3200" b="1" dirty="0" smtClean="0">
                <a:latin typeface="Arial Rounded MT Bold" panose="020F0704030504030204" pitchFamily="34" charset="0"/>
              </a:rPr>
              <a:t> </a:t>
            </a:r>
            <a:r>
              <a:rPr lang="it-IT" b="1" dirty="0" smtClean="0">
                <a:latin typeface="Arial Rounded MT Bold" panose="020F0704030504030204" pitchFamily="34" charset="0"/>
              </a:rPr>
              <a:t>Cofidi.it</a:t>
            </a:r>
            <a:endParaRPr lang="it-IT" b="1" dirty="0">
              <a:latin typeface="Arial Rounded MT Bold" panose="020F070403050403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2047156"/>
            <a:ext cx="7704856" cy="3888432"/>
          </a:xfrm>
        </p:spPr>
        <p:txBody>
          <a:bodyPr>
            <a:normAutofit/>
          </a:bodyPr>
          <a:lstStyle/>
          <a:p>
            <a:endParaRPr lang="en-US" sz="2000" b="1" dirty="0" smtClean="0">
              <a:latin typeface="Arial Rounded MT Bold" panose="020F0704030504030204" pitchFamily="34" charset="0"/>
            </a:endParaRPr>
          </a:p>
          <a:p>
            <a:r>
              <a:rPr lang="en-US" sz="2000" b="1" dirty="0" smtClean="0">
                <a:latin typeface="Arial Rounded MT Bold" panose="020F0704030504030204" pitchFamily="34" charset="0"/>
              </a:rPr>
              <a:t>“</a:t>
            </a:r>
            <a:r>
              <a:rPr lang="en-US" sz="24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Cofidi.it</a:t>
            </a:r>
            <a:r>
              <a:rPr lang="en-US" sz="2000" b="1" dirty="0" smtClean="0">
                <a:latin typeface="Arial Rounded MT Bold" panose="020F0704030504030204" pitchFamily="34" charset="0"/>
              </a:rPr>
              <a:t>”</a:t>
            </a:r>
            <a:r>
              <a:rPr lang="en-US" sz="2000" dirty="0" smtClean="0">
                <a:latin typeface="Arial Rounded MT Bold" panose="020F0704030504030204" pitchFamily="34" charset="0"/>
              </a:rPr>
              <a:t> </a:t>
            </a:r>
            <a:r>
              <a:rPr lang="en-US" sz="2000" b="1" dirty="0">
                <a:latin typeface="Arial Rounded MT Bold" panose="020F0704030504030204" pitchFamily="34" charset="0"/>
              </a:rPr>
              <a:t>operates on the basis of the principles of </a:t>
            </a:r>
            <a:r>
              <a:rPr lang="en-US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mutuality</a:t>
            </a:r>
            <a:r>
              <a:rPr lang="en-US" sz="2000" b="1" dirty="0">
                <a:latin typeface="Arial Rounded MT Bold" panose="020F0704030504030204" pitchFamily="34" charset="0"/>
              </a:rPr>
              <a:t>, as non-profit organization, in compliance with relevant legislation (Law n. 326/2003).</a:t>
            </a:r>
            <a:endParaRPr lang="it-IT" sz="2000" dirty="0">
              <a:latin typeface="Arial Rounded MT Bold" panose="020F0704030504030204" pitchFamily="34" charset="0"/>
            </a:endParaRPr>
          </a:p>
          <a:p>
            <a:endParaRPr lang="en-US" sz="1800" b="1" dirty="0" smtClean="0">
              <a:latin typeface="Arial Rounded MT Bold" panose="020F0704030504030204" pitchFamily="34" charset="0"/>
            </a:endParaRPr>
          </a:p>
          <a:p>
            <a:r>
              <a:rPr lang="en-US" sz="2000" b="1" dirty="0" smtClean="0">
                <a:latin typeface="Arial Rounded MT Bold" panose="020F0704030504030204" pitchFamily="34" charset="0"/>
              </a:rPr>
              <a:t>As </a:t>
            </a:r>
            <a:r>
              <a:rPr lang="en-US" sz="2000" b="1" dirty="0">
                <a:latin typeface="Arial Rounded MT Bold" panose="020F0704030504030204" pitchFamily="34" charset="0"/>
              </a:rPr>
              <a:t>financial intermediary supervised by the </a:t>
            </a:r>
            <a:r>
              <a:rPr lang="en-US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Bank of Italy</a:t>
            </a:r>
            <a:r>
              <a:rPr lang="en-US" sz="2000" b="1" dirty="0">
                <a:latin typeface="Arial Rounded MT Bold" panose="020F0704030504030204" pitchFamily="34" charset="0"/>
              </a:rPr>
              <a:t>, </a:t>
            </a:r>
            <a:r>
              <a:rPr lang="en-US" sz="2000" b="1" dirty="0" smtClean="0">
                <a:latin typeface="Arial Rounded MT Bold" panose="020F0704030504030204" pitchFamily="34" charset="0"/>
              </a:rPr>
              <a:t>Cofidi.it </a:t>
            </a:r>
            <a:r>
              <a:rPr lang="en-US" sz="2000" b="1" dirty="0">
                <a:latin typeface="Arial Rounded MT Bold" panose="020F0704030504030204" pitchFamily="34" charset="0"/>
              </a:rPr>
              <a:t>supports SMEs in obtaining credit through the </a:t>
            </a:r>
            <a:r>
              <a:rPr lang="en-US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issuance of a guarantee </a:t>
            </a:r>
            <a:r>
              <a:rPr lang="en-US" sz="2000" b="1" dirty="0">
                <a:latin typeface="Arial Rounded MT Bold" panose="020F0704030504030204" pitchFamily="34" charset="0"/>
              </a:rPr>
              <a:t>on loans granted by banks and safeguarding economic stability as regulated by Basel II.</a:t>
            </a:r>
            <a:r>
              <a:rPr lang="en-US" sz="2000" dirty="0">
                <a:latin typeface="Arial Rounded MT Bold" panose="020F0704030504030204" pitchFamily="34" charset="0"/>
              </a:rPr>
              <a:t> </a:t>
            </a:r>
            <a:r>
              <a:rPr lang="en-US" sz="2000" b="1" dirty="0">
                <a:latin typeface="Arial Rounded MT Bold" panose="020F0704030504030204" pitchFamily="34" charset="0"/>
              </a:rPr>
              <a:t> </a:t>
            </a:r>
            <a:endParaRPr lang="it-IT" sz="2000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3" descr="C:\Users\Celeste Morea\Desktop\Cofidi_IT-logo- TRASPARENZ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48680"/>
            <a:ext cx="1584176" cy="517104"/>
          </a:xfrm>
          <a:prstGeom prst="rect">
            <a:avLst/>
          </a:prstGeom>
          <a:noFill/>
        </p:spPr>
      </p:pic>
      <p:pic>
        <p:nvPicPr>
          <p:cNvPr id="5" name="Immagin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9240"/>
            <a:ext cx="8892480" cy="126876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876300" dist="952500" dir="7140000" algn="t" rotWithShape="0">
              <a:prstClr val="black">
                <a:alpha val="12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0336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0545" y="1628800"/>
            <a:ext cx="7772400" cy="491008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Arial Rounded MT Bold" panose="020F0704030504030204" pitchFamily="34" charset="0"/>
              </a:rPr>
              <a:t>Reasons </a:t>
            </a:r>
            <a:r>
              <a:rPr lang="en-US" sz="4000" b="1" dirty="0">
                <a:latin typeface="Arial Rounded MT Bold" panose="020F0704030504030204" pitchFamily="34" charset="0"/>
              </a:rPr>
              <a:t>not to provide </a:t>
            </a:r>
            <a:r>
              <a:rPr lang="en-US" sz="3200" b="1" dirty="0">
                <a:latin typeface="Arial Rounded MT Bold" panose="020F0704030504030204" pitchFamily="34" charset="0"/>
              </a:rPr>
              <a:t>finance to the CCS </a:t>
            </a:r>
            <a:endParaRPr lang="it-IT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2492896"/>
            <a:ext cx="7704856" cy="3077007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 Rounded MT Bold" panose="020F0704030504030204" pitchFamily="34" charset="0"/>
              </a:rPr>
              <a:t>Assets (</a:t>
            </a:r>
            <a:r>
              <a:rPr lang="en-US" sz="28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IPRs</a:t>
            </a:r>
            <a:r>
              <a:rPr lang="en-US" sz="2800" dirty="0" smtClean="0">
                <a:latin typeface="Arial Rounded MT Bold" panose="020F0704030504030204" pitchFamily="34" charset="0"/>
              </a:rPr>
              <a:t>)  </a:t>
            </a:r>
            <a:r>
              <a:rPr lang="en-US" sz="2800" dirty="0">
                <a:latin typeface="Arial Rounded MT Bold" panose="020F0704030504030204" pitchFamily="34" charset="0"/>
              </a:rPr>
              <a:t>are  intangible  which  makes  it  difficult  to  provide collateral for finance;</a:t>
            </a:r>
            <a:endParaRPr lang="it-IT" sz="2800" dirty="0"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 Rounded MT Bold" panose="020F0704030504030204" pitchFamily="34" charset="0"/>
              </a:rPr>
              <a:t>the </a:t>
            </a:r>
            <a:r>
              <a:rPr lang="en-US" sz="28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perception</a:t>
            </a:r>
            <a:r>
              <a:rPr lang="en-US" sz="2800" dirty="0">
                <a:latin typeface="Arial Rounded MT Bold" panose="020F0704030504030204" pitchFamily="34" charset="0"/>
              </a:rPr>
              <a:t> that the cultural and creative sectors are highly risky (high default risk) and not profitable;</a:t>
            </a:r>
            <a:endParaRPr lang="it-IT" sz="2800" dirty="0"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 Rounded MT Bold" panose="020F0704030504030204" pitchFamily="34" charset="0"/>
              </a:rPr>
              <a:t>Large </a:t>
            </a:r>
            <a:r>
              <a:rPr lang="en-US" sz="28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fixed costs </a:t>
            </a:r>
            <a:r>
              <a:rPr lang="en-US" sz="2800" dirty="0">
                <a:latin typeface="Arial Rounded MT Bold" panose="020F0704030504030204" pitchFamily="34" charset="0"/>
              </a:rPr>
              <a:t>of loans;</a:t>
            </a:r>
            <a:endParaRPr lang="it-IT" sz="2800" dirty="0"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 Rounded MT Bold" panose="020F0704030504030204" pitchFamily="34" charset="0"/>
              </a:rPr>
              <a:t>a </a:t>
            </a:r>
            <a:r>
              <a:rPr lang="en-US" sz="2800" dirty="0">
                <a:latin typeface="Arial Rounded MT Bold" panose="020F0704030504030204" pitchFamily="34" charset="0"/>
              </a:rPr>
              <a:t>lack of </a:t>
            </a:r>
            <a:r>
              <a:rPr lang="en-US" sz="28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reliable data </a:t>
            </a:r>
            <a:r>
              <a:rPr lang="en-US" sz="2800" dirty="0">
                <a:latin typeface="Arial Rounded MT Bold" panose="020F0704030504030204" pitchFamily="34" charset="0"/>
              </a:rPr>
              <a:t>in CCS businesses which is necessary to get credit funding;</a:t>
            </a:r>
            <a:endParaRPr lang="it-IT" sz="2800" dirty="0"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 Rounded MT Bold" panose="020F0704030504030204" pitchFamily="34" charset="0"/>
              </a:rPr>
              <a:t>a lack of business </a:t>
            </a:r>
            <a:r>
              <a:rPr lang="en-US" sz="2800" dirty="0">
                <a:latin typeface="Arial Rounded MT Bold" panose="020F0704030504030204" pitchFamily="34" charset="0"/>
              </a:rPr>
              <a:t>and management </a:t>
            </a:r>
            <a:r>
              <a:rPr lang="en-US" sz="28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skills</a:t>
            </a:r>
            <a:r>
              <a:rPr lang="en-US" sz="2800" dirty="0" smtClean="0">
                <a:latin typeface="Arial Rounded MT Bold" panose="020F0704030504030204" pitchFamily="34" charset="0"/>
              </a:rPr>
              <a:t>;</a:t>
            </a:r>
            <a:endParaRPr lang="en-US" sz="2800" dirty="0" smtClean="0"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 Rounded MT Bold" panose="020F0704030504030204" pitchFamily="34" charset="0"/>
              </a:rPr>
              <a:t>a </a:t>
            </a:r>
            <a:r>
              <a:rPr lang="en-US" sz="2800" dirty="0">
                <a:latin typeface="Arial Rounded MT Bold" panose="020F0704030504030204" pitchFamily="34" charset="0"/>
              </a:rPr>
              <a:t>lack of understanding of </a:t>
            </a:r>
            <a:r>
              <a:rPr lang="en-US" sz="28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financial sources</a:t>
            </a:r>
            <a:r>
              <a:rPr lang="en-US" sz="2800" dirty="0">
                <a:latin typeface="Arial Rounded MT Bold" panose="020F0704030504030204" pitchFamily="34" charset="0"/>
              </a:rPr>
              <a:t>.</a:t>
            </a:r>
            <a:endParaRPr lang="it-IT" sz="2800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3" descr="C:\Users\Celeste Morea\Desktop\Cofidi_IT-logo- TRASPARENZ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48680"/>
            <a:ext cx="1584176" cy="517104"/>
          </a:xfrm>
          <a:prstGeom prst="rect">
            <a:avLst/>
          </a:prstGeom>
          <a:noFill/>
        </p:spPr>
      </p:pic>
      <p:pic>
        <p:nvPicPr>
          <p:cNvPr id="5" name="Immagin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9240"/>
            <a:ext cx="8892480" cy="126876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876300" dist="952500" dir="7140000" algn="t" rotWithShape="0">
              <a:prstClr val="black">
                <a:alpha val="12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547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7772400" cy="792088"/>
          </a:xfrm>
        </p:spPr>
        <p:txBody>
          <a:bodyPr>
            <a:normAutofit fontScale="90000"/>
          </a:bodyPr>
          <a:lstStyle/>
          <a:p>
            <a:r>
              <a:rPr lang="it-IT" sz="3100" b="1" dirty="0" err="1" smtClean="0">
                <a:latin typeface="Arial Rounded MT Bold" panose="020F0704030504030204" pitchFamily="34" charset="0"/>
              </a:rPr>
              <a:t>What</a:t>
            </a:r>
            <a:r>
              <a:rPr lang="it-IT" sz="3100" b="1" dirty="0" smtClean="0">
                <a:latin typeface="Arial Rounded MT Bold" panose="020F0704030504030204" pitchFamily="34" charset="0"/>
              </a:rPr>
              <a:t> </a:t>
            </a:r>
            <a:r>
              <a:rPr lang="it-IT" sz="3100" b="1" dirty="0" err="1" smtClean="0">
                <a:latin typeface="Arial Rounded MT Bold" panose="020F0704030504030204" pitchFamily="34" charset="0"/>
              </a:rPr>
              <a:t>about</a:t>
            </a:r>
            <a:r>
              <a:rPr lang="it-IT" sz="3100" b="1" dirty="0" smtClean="0">
                <a:latin typeface="Arial Rounded MT Bold" panose="020F0704030504030204" pitchFamily="34" charset="0"/>
              </a:rPr>
              <a:t> </a:t>
            </a:r>
            <a:r>
              <a:rPr lang="it-IT" sz="3600" b="1" dirty="0" err="1" smtClean="0">
                <a:latin typeface="Arial Rounded MT Bold" panose="020F0704030504030204" pitchFamily="34" charset="0"/>
              </a:rPr>
              <a:t>financial</a:t>
            </a:r>
            <a:r>
              <a:rPr lang="it-IT" sz="3600" b="1" dirty="0" smtClean="0">
                <a:latin typeface="Arial Rounded MT Bold" panose="020F0704030504030204" pitchFamily="34" charset="0"/>
              </a:rPr>
              <a:t> </a:t>
            </a:r>
            <a:r>
              <a:rPr lang="it-IT" sz="3700" b="1" dirty="0" err="1" smtClean="0">
                <a:latin typeface="Arial Rounded MT Bold" panose="020F0704030504030204" pitchFamily="34" charset="0"/>
              </a:rPr>
              <a:t>counterparties</a:t>
            </a:r>
            <a:r>
              <a:rPr lang="it-IT" sz="3600" b="1" dirty="0" smtClean="0">
                <a:latin typeface="Arial Rounded MT Bold" panose="020F0704030504030204" pitchFamily="34" charset="0"/>
              </a:rPr>
              <a:t>?</a:t>
            </a:r>
            <a:r>
              <a:rPr lang="it-IT" sz="3200" dirty="0">
                <a:latin typeface="Arial Rounded MT Bold" panose="020F0704030504030204" pitchFamily="34" charset="0"/>
              </a:rPr>
              <a:t/>
            </a:r>
            <a:br>
              <a:rPr lang="it-IT" sz="3200" dirty="0">
                <a:latin typeface="Arial Rounded MT Bold" panose="020F0704030504030204" pitchFamily="34" charset="0"/>
              </a:rPr>
            </a:br>
            <a:endParaRPr lang="it-IT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1772816"/>
            <a:ext cx="7704856" cy="3816424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Traditional </a:t>
            </a:r>
            <a:r>
              <a:rPr lang="en-US" sz="24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bank </a:t>
            </a:r>
            <a:r>
              <a:rPr lang="en-US" sz="2400" dirty="0">
                <a:latin typeface="Arial Rounded MT Bold" panose="020F0704030504030204" pitchFamily="34" charset="0"/>
              </a:rPr>
              <a:t>products </a:t>
            </a:r>
            <a:r>
              <a:rPr lang="en-US" sz="2400" dirty="0" smtClean="0">
                <a:latin typeface="Arial Rounded MT Bold" panose="020F0704030504030204" pitchFamily="34" charset="0"/>
              </a:rPr>
              <a:t>do </a:t>
            </a:r>
            <a:r>
              <a:rPr lang="en-US" sz="2400" dirty="0">
                <a:latin typeface="Arial Rounded MT Bold" panose="020F0704030504030204" pitchFamily="34" charset="0"/>
              </a:rPr>
              <a:t>not match very  well  with  the  financing  needs  of  CCS  </a:t>
            </a:r>
            <a:r>
              <a:rPr lang="en-US" sz="2400" dirty="0" smtClean="0">
                <a:latin typeface="Arial Rounded MT Bold" panose="020F0704030504030204" pitchFamily="34" charset="0"/>
              </a:rPr>
              <a:t>organizations</a:t>
            </a:r>
            <a:r>
              <a:rPr lang="it-IT" sz="2400" dirty="0" smtClean="0">
                <a:latin typeface="Arial Rounded MT Bold" panose="020F0704030504030204" pitchFamily="34" charset="0"/>
              </a:rPr>
              <a:t>;</a:t>
            </a:r>
            <a:endParaRPr lang="it-IT" sz="2400" dirty="0">
              <a:latin typeface="Arial Rounded MT Bold" panose="020F07040305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 Rounded MT Bold" panose="020F0704030504030204" pitchFamily="34" charset="0"/>
              </a:rPr>
              <a:t>Project  </a:t>
            </a:r>
            <a:r>
              <a:rPr lang="en-US" sz="2400" dirty="0">
                <a:latin typeface="Arial Rounded MT Bold" panose="020F0704030504030204" pitchFamily="34" charset="0"/>
              </a:rPr>
              <a:t>based  financing  requires  specialist  knowledge  of  </a:t>
            </a:r>
            <a:r>
              <a:rPr lang="en-US" sz="24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legal  structures  </a:t>
            </a:r>
            <a:r>
              <a:rPr lang="en-US" sz="2400" dirty="0">
                <a:latin typeface="Arial Rounded MT Bold" panose="020F0704030504030204" pitchFamily="34" charset="0"/>
              </a:rPr>
              <a:t>which  is often not </a:t>
            </a:r>
            <a:r>
              <a:rPr lang="en-US" sz="2400" dirty="0" smtClean="0">
                <a:latin typeface="Arial Rounded MT Bold" panose="020F0704030504030204" pitchFamily="34" charset="0"/>
              </a:rPr>
              <a:t>belonging to general </a:t>
            </a:r>
            <a:r>
              <a:rPr lang="en-US" sz="2400" dirty="0">
                <a:latin typeface="Arial Rounded MT Bold" panose="020F0704030504030204" pitchFamily="34" charset="0"/>
              </a:rPr>
              <a:t>banks;</a:t>
            </a:r>
            <a:endParaRPr lang="it-IT" sz="2400" dirty="0">
              <a:latin typeface="Arial Rounded MT Bold" panose="020F07040305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 Rounded MT Bold" panose="020F0704030504030204" pitchFamily="34" charset="0"/>
              </a:rPr>
              <a:t>A lack of </a:t>
            </a:r>
            <a:r>
              <a:rPr lang="en-US" sz="30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specialist </a:t>
            </a:r>
            <a:r>
              <a:rPr lang="en-US" sz="3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knowledge </a:t>
            </a:r>
            <a:r>
              <a:rPr lang="en-US" sz="2400" dirty="0" smtClean="0">
                <a:latin typeface="Arial Rounded MT Bold" panose="020F0704030504030204" pitchFamily="34" charset="0"/>
              </a:rPr>
              <a:t>concerning </a:t>
            </a:r>
            <a:r>
              <a:rPr lang="en-US" sz="2400" dirty="0">
                <a:latin typeface="Arial Rounded MT Bold" panose="020F0704030504030204" pitchFamily="34" charset="0"/>
              </a:rPr>
              <a:t>competitiveness, market shares and trends;</a:t>
            </a:r>
            <a:endParaRPr lang="it-IT" sz="2400" dirty="0">
              <a:latin typeface="Arial Rounded MT Bold" panose="020F07040305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 Rounded MT Bold" panose="020F0704030504030204" pitchFamily="34" charset="0"/>
              </a:rPr>
              <a:t>For  </a:t>
            </a:r>
            <a:r>
              <a:rPr lang="en-US" sz="3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public  </a:t>
            </a:r>
            <a:r>
              <a:rPr lang="en-US" sz="30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institutions</a:t>
            </a:r>
            <a:r>
              <a:rPr lang="en-US" sz="2400" dirty="0" smtClean="0">
                <a:latin typeface="Arial Rounded MT Bold" panose="020F0704030504030204" pitchFamily="34" charset="0"/>
              </a:rPr>
              <a:t>: their </a:t>
            </a:r>
            <a:r>
              <a:rPr lang="en-US" sz="2400" dirty="0">
                <a:latin typeface="Arial Rounded MT Bold" panose="020F0704030504030204" pitchFamily="34" charset="0"/>
              </a:rPr>
              <a:t>general mandate (as assigned by government) does not include CCS specifically.</a:t>
            </a:r>
            <a:endParaRPr lang="it-IT" sz="2400" dirty="0">
              <a:latin typeface="Arial Rounded MT Bold" panose="020F0704030504030204" pitchFamily="34" charset="0"/>
            </a:endParaRPr>
          </a:p>
          <a:p>
            <a:endParaRPr lang="it-IT" sz="2400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3" descr="C:\Users\Celeste Morea\Desktop\Cofidi_IT-logo- TRASPARENZ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48680"/>
            <a:ext cx="1584176" cy="517104"/>
          </a:xfrm>
          <a:prstGeom prst="rect">
            <a:avLst/>
          </a:prstGeom>
          <a:noFill/>
        </p:spPr>
      </p:pic>
      <p:pic>
        <p:nvPicPr>
          <p:cNvPr id="5" name="Immagin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9240"/>
            <a:ext cx="8892480" cy="126876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876300" dist="952500" dir="7140000" algn="t" rotWithShape="0">
              <a:prstClr val="black">
                <a:alpha val="12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52717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616024" y="827987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Arial Rounded MT Bold" panose="020F0704030504030204" pitchFamily="34" charset="0"/>
              </a:rPr>
              <a:t>Capacity Building </a:t>
            </a:r>
            <a:endParaRPr lang="it-IT" sz="3200" dirty="0">
              <a:latin typeface="Arial Rounded MT Bold" panose="020F0704030504030204" pitchFamily="34" charset="0"/>
            </a:endParaRPr>
          </a:p>
        </p:txBody>
      </p:sp>
      <p:sp>
        <p:nvSpPr>
          <p:cNvPr id="6" name="Sottotitolo 5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6400800" cy="3528392"/>
          </a:xfrm>
        </p:spPr>
        <p:txBody>
          <a:bodyPr>
            <a:normAutofit/>
          </a:bodyPr>
          <a:lstStyle/>
          <a:p>
            <a:endParaRPr lang="it-IT" sz="2800" dirty="0"/>
          </a:p>
          <a:p>
            <a:r>
              <a:rPr lang="en-GB" sz="2400" dirty="0" smtClean="0">
                <a:latin typeface="Arial Rounded MT Bold" panose="020F0704030504030204" pitchFamily="34" charset="0"/>
              </a:rPr>
              <a:t>The CCS </a:t>
            </a:r>
            <a:r>
              <a:rPr lang="en-GB" sz="2400" dirty="0">
                <a:latin typeface="Arial Rounded MT Bold" panose="020F0704030504030204" pitchFamily="34" charset="0"/>
              </a:rPr>
              <a:t>GF should, through the Capacity Building scheme, </a:t>
            </a:r>
            <a:r>
              <a:rPr lang="en-GB" sz="24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improve the capacity </a:t>
            </a:r>
            <a:r>
              <a:rPr lang="en-GB" sz="24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to </a:t>
            </a:r>
            <a:r>
              <a:rPr lang="en-GB" sz="24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assess </a:t>
            </a:r>
            <a:r>
              <a:rPr lang="en-GB" sz="2400" dirty="0">
                <a:latin typeface="Arial Rounded MT Bold" panose="020F0704030504030204" pitchFamily="34" charset="0"/>
              </a:rPr>
              <a:t>the risks associated with SMEs and micro, small and medium-sized organisations in the cultural and creative sectors and with their projects, including through </a:t>
            </a:r>
            <a:r>
              <a:rPr lang="en-GB" sz="24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technical assistance</a:t>
            </a:r>
            <a:r>
              <a:rPr lang="en-GB" sz="2400" dirty="0">
                <a:latin typeface="Arial Rounded MT Bold" panose="020F0704030504030204" pitchFamily="34" charset="0"/>
              </a:rPr>
              <a:t>, </a:t>
            </a:r>
            <a:r>
              <a:rPr lang="en-GB" sz="24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knowledge-building</a:t>
            </a:r>
            <a:r>
              <a:rPr lang="en-GB" sz="2400" dirty="0">
                <a:latin typeface="Arial Rounded MT Bold" panose="020F0704030504030204" pitchFamily="34" charset="0"/>
              </a:rPr>
              <a:t> and </a:t>
            </a:r>
            <a:r>
              <a:rPr lang="en-GB" sz="24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networking measures</a:t>
            </a:r>
            <a:r>
              <a:rPr lang="en-GB" sz="2000" dirty="0">
                <a:latin typeface="Arial Rounded MT Bold" panose="020F0704030504030204" pitchFamily="34" charset="0"/>
              </a:rPr>
              <a:t>.</a:t>
            </a:r>
            <a:endParaRPr lang="it-IT" sz="2000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3" descr="C:\Users\Celeste Morea\Desktop\Cofidi_IT-logo- TRASPARENZ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48680"/>
            <a:ext cx="1584176" cy="517104"/>
          </a:xfrm>
          <a:prstGeom prst="rect">
            <a:avLst/>
          </a:prstGeom>
          <a:noFill/>
        </p:spPr>
      </p:pic>
      <p:pic>
        <p:nvPicPr>
          <p:cNvPr id="5" name="Immagin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" y="5597591"/>
            <a:ext cx="8892480" cy="126876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876300" dist="952500" dir="7140000" algn="t" rotWithShape="0">
              <a:prstClr val="black">
                <a:alpha val="12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45806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616024" y="827987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Arial Rounded MT Bold" panose="020F0704030504030204" pitchFamily="34" charset="0"/>
              </a:rPr>
              <a:t>Capacity Building </a:t>
            </a:r>
            <a:endParaRPr lang="it-IT" sz="3200" dirty="0">
              <a:latin typeface="Arial Rounded MT Bold" panose="020F0704030504030204" pitchFamily="34" charset="0"/>
            </a:endParaRPr>
          </a:p>
        </p:txBody>
      </p:sp>
      <p:sp>
        <p:nvSpPr>
          <p:cNvPr id="6" name="Sottotitolo 5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6400800" cy="3528392"/>
          </a:xfrm>
        </p:spPr>
        <p:txBody>
          <a:bodyPr>
            <a:normAutofit fontScale="85000" lnSpcReduction="20000"/>
          </a:bodyPr>
          <a:lstStyle/>
          <a:p>
            <a:endParaRPr lang="it-IT" sz="2800" dirty="0"/>
          </a:p>
          <a:p>
            <a:r>
              <a:rPr lang="en-US" sz="2000" dirty="0" smtClean="0">
                <a:latin typeface="Arial Rounded MT Bold" panose="020F0704030504030204" pitchFamily="34" charset="0"/>
              </a:rPr>
              <a:t>The </a:t>
            </a:r>
            <a:r>
              <a:rPr lang="en-US" sz="2000" dirty="0">
                <a:latin typeface="Arial Rounded MT Bold" panose="020F0704030504030204" pitchFamily="34" charset="0"/>
              </a:rPr>
              <a:t>main </a:t>
            </a:r>
            <a:r>
              <a:rPr lang="en-US" sz="28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parameters</a:t>
            </a:r>
            <a:r>
              <a:rPr lang="en-US" sz="2000" dirty="0">
                <a:latin typeface="Arial Rounded MT Bold" panose="020F0704030504030204" pitchFamily="34" charset="0"/>
              </a:rPr>
              <a:t> that  financial  institutions  consider  for  a  positive  </a:t>
            </a:r>
            <a:r>
              <a:rPr lang="en-US" sz="2000" dirty="0" smtClean="0">
                <a:latin typeface="Arial Rounded MT Bold" panose="020F0704030504030204" pitchFamily="34" charset="0"/>
              </a:rPr>
              <a:t>feedback on loan  requests are</a:t>
            </a:r>
            <a:r>
              <a:rPr lang="en-US" sz="2000" dirty="0">
                <a:latin typeface="Arial Rounded MT Bold" panose="020F0704030504030204" pitchFamily="34" charset="0"/>
              </a:rPr>
              <a:t>: </a:t>
            </a:r>
            <a:endParaRPr lang="it-IT" sz="2000" dirty="0">
              <a:latin typeface="Arial Rounded MT Bold" panose="020F07040305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 Rounded MT Bold" panose="020F0704030504030204" pitchFamily="34" charset="0"/>
              </a:rPr>
              <a:t> </a:t>
            </a:r>
            <a:r>
              <a:rPr lang="en-US" sz="2000" dirty="0" smtClean="0">
                <a:latin typeface="Arial Rounded MT Bold" panose="020F0704030504030204" pitchFamily="34" charset="0"/>
              </a:rPr>
              <a:t>Reasons </a:t>
            </a:r>
            <a:r>
              <a:rPr lang="en-US" sz="2000" dirty="0">
                <a:latin typeface="Arial Rounded MT Bold" panose="020F0704030504030204" pitchFamily="34" charset="0"/>
              </a:rPr>
              <a:t>to invest </a:t>
            </a:r>
            <a:endParaRPr lang="it-IT" sz="2000" dirty="0">
              <a:latin typeface="Arial Rounded MT Bold" panose="020F07040305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Rounded MT Bold" panose="020F0704030504030204" pitchFamily="34" charset="0"/>
              </a:rPr>
              <a:t>Return </a:t>
            </a:r>
            <a:r>
              <a:rPr lang="en-US" sz="2000" dirty="0">
                <a:latin typeface="Arial Rounded MT Bold" panose="020F0704030504030204" pitchFamily="34" charset="0"/>
              </a:rPr>
              <a:t>on investment </a:t>
            </a:r>
            <a:endParaRPr lang="it-IT" sz="2000" dirty="0">
              <a:latin typeface="Arial Rounded MT Bold" panose="020F07040305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Rounded MT Bold" panose="020F0704030504030204" pitchFamily="34" charset="0"/>
              </a:rPr>
              <a:t>Loss </a:t>
            </a:r>
            <a:r>
              <a:rPr lang="en-US" sz="2000" dirty="0">
                <a:latin typeface="Arial Rounded MT Bold" panose="020F0704030504030204" pitchFamily="34" charset="0"/>
              </a:rPr>
              <a:t>given default </a:t>
            </a:r>
            <a:endParaRPr lang="it-IT" sz="2000" dirty="0">
              <a:latin typeface="Arial Rounded MT Bold" panose="020F07040305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Rounded MT Bold" panose="020F0704030504030204" pitchFamily="34" charset="0"/>
              </a:rPr>
              <a:t>Judging </a:t>
            </a:r>
            <a:r>
              <a:rPr lang="en-US" sz="2000" dirty="0">
                <a:latin typeface="Arial Rounded MT Bold" panose="020F0704030504030204" pitchFamily="34" charset="0"/>
              </a:rPr>
              <a:t>an application </a:t>
            </a:r>
            <a:endParaRPr lang="it-IT" sz="2000" dirty="0">
              <a:latin typeface="Arial Rounded MT Bold" panose="020F07040305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Rounded MT Bold" panose="020F0704030504030204" pitchFamily="34" charset="0"/>
              </a:rPr>
              <a:t>Cash-flow </a:t>
            </a:r>
            <a:r>
              <a:rPr lang="en-US" sz="2000" dirty="0">
                <a:latin typeface="Arial Rounded MT Bold" panose="020F0704030504030204" pitchFamily="34" charset="0"/>
              </a:rPr>
              <a:t>valuation </a:t>
            </a:r>
            <a:endParaRPr lang="it-IT" sz="2000" dirty="0">
              <a:latin typeface="Arial Rounded MT Bold" panose="020F07040305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 Rounded MT Bold" panose="020F0704030504030204" pitchFamily="34" charset="0"/>
              </a:rPr>
              <a:t> </a:t>
            </a:r>
            <a:r>
              <a:rPr lang="en-US" sz="2000" dirty="0" smtClean="0">
                <a:latin typeface="Arial Rounded MT Bold" panose="020F0704030504030204" pitchFamily="34" charset="0"/>
              </a:rPr>
              <a:t>Check </a:t>
            </a:r>
            <a:r>
              <a:rPr lang="en-US" sz="2000" dirty="0">
                <a:latin typeface="Arial Rounded MT Bold" panose="020F0704030504030204" pitchFamily="34" charset="0"/>
              </a:rPr>
              <a:t>if cash-flow valuation guarantees interest payments and loan payments</a:t>
            </a:r>
            <a:endParaRPr lang="it-IT" sz="2000" dirty="0">
              <a:latin typeface="Arial Rounded MT Bold" panose="020F07040305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 Rounded MT Bold" panose="020F0704030504030204" pitchFamily="34" charset="0"/>
              </a:rPr>
              <a:t> </a:t>
            </a:r>
            <a:r>
              <a:rPr lang="en-US" sz="2000" dirty="0" smtClean="0">
                <a:latin typeface="Arial Rounded MT Bold" panose="020F0704030504030204" pitchFamily="34" charset="0"/>
              </a:rPr>
              <a:t>Track </a:t>
            </a:r>
            <a:r>
              <a:rPr lang="en-US" sz="2000" dirty="0">
                <a:latin typeface="Arial Rounded MT Bold" panose="020F0704030504030204" pitchFamily="34" charset="0"/>
              </a:rPr>
              <a:t>record of applicant </a:t>
            </a:r>
            <a:endParaRPr lang="it-IT" sz="2000" dirty="0">
              <a:latin typeface="Arial Rounded MT Bold" panose="020F07040305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Rounded MT Bold" panose="020F0704030504030204" pitchFamily="34" charset="0"/>
              </a:rPr>
              <a:t>Collateral </a:t>
            </a:r>
            <a:endParaRPr lang="it-IT" sz="2000" dirty="0">
              <a:latin typeface="Arial Rounded MT Bold" panose="020F07040305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 Rounded MT Bold" panose="020F0704030504030204" pitchFamily="34" charset="0"/>
              </a:rPr>
              <a:t>Private </a:t>
            </a:r>
            <a:r>
              <a:rPr lang="en-US" sz="2000" dirty="0">
                <a:latin typeface="Arial Rounded MT Bold" panose="020F0704030504030204" pitchFamily="34" charset="0"/>
              </a:rPr>
              <a:t>equity </a:t>
            </a:r>
            <a:endParaRPr lang="it-IT" sz="2000" dirty="0">
              <a:latin typeface="Arial Rounded MT Bold" panose="020F0704030504030204" pitchFamily="34" charset="0"/>
            </a:endParaRPr>
          </a:p>
          <a:p>
            <a:endParaRPr lang="it-IT" sz="2000" dirty="0"/>
          </a:p>
        </p:txBody>
      </p:sp>
      <p:pic>
        <p:nvPicPr>
          <p:cNvPr id="4" name="Picture 3" descr="C:\Users\Celeste Morea\Desktop\Cofidi_IT-logo- TRASPARENZ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48680"/>
            <a:ext cx="1584176" cy="517104"/>
          </a:xfrm>
          <a:prstGeom prst="rect">
            <a:avLst/>
          </a:prstGeom>
          <a:noFill/>
        </p:spPr>
      </p:pic>
      <p:pic>
        <p:nvPicPr>
          <p:cNvPr id="5" name="Immagin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" y="5597591"/>
            <a:ext cx="8892480" cy="126876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876300" dist="952500" dir="7140000" algn="t" rotWithShape="0">
              <a:prstClr val="black">
                <a:alpha val="12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05233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000"/>
                            </p:stCondLst>
                            <p:childTnLst>
                              <p:par>
                                <p:cTn id="6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8278" y="1065784"/>
            <a:ext cx="7772400" cy="103633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Arial Rounded MT Bold" panose="020F0704030504030204" pitchFamily="34" charset="0"/>
              </a:rPr>
              <a:t>Public and not-for-profit institutions</a:t>
            </a:r>
            <a:r>
              <a:rPr lang="it-IT" sz="3200" dirty="0">
                <a:latin typeface="Arial Rounded MT Bold" panose="020F0704030504030204" pitchFamily="34" charset="0"/>
              </a:rPr>
              <a:t/>
            </a:r>
            <a:br>
              <a:rPr lang="it-IT" sz="3200" dirty="0">
                <a:latin typeface="Arial Rounded MT Bold" panose="020F0704030504030204" pitchFamily="34" charset="0"/>
              </a:rPr>
            </a:br>
            <a:endParaRPr lang="it-IT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1772816"/>
            <a:ext cx="7704856" cy="3888432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Arial Rounded MT Bold" panose="020F0704030504030204" pitchFamily="34" charset="0"/>
              </a:rPr>
              <a:t>Public institutions mainly concern bodies of government. </a:t>
            </a:r>
            <a:endParaRPr lang="en-US" sz="2000" dirty="0" smtClean="0">
              <a:latin typeface="Arial Rounded MT Bold" panose="020F0704030504030204" pitchFamily="34" charset="0"/>
            </a:endParaRPr>
          </a:p>
          <a:p>
            <a:endParaRPr lang="en-US" sz="2000" dirty="0" smtClean="0">
              <a:latin typeface="Arial Rounded MT Bold" panose="020F0704030504030204" pitchFamily="34" charset="0"/>
            </a:endParaRPr>
          </a:p>
          <a:p>
            <a:r>
              <a:rPr lang="en-US" sz="2000" dirty="0" smtClean="0">
                <a:latin typeface="Arial Rounded MT Bold" panose="020F0704030504030204" pitchFamily="34" charset="0"/>
              </a:rPr>
              <a:t>On the one hand, these </a:t>
            </a:r>
            <a:r>
              <a:rPr lang="en-US" sz="2000" dirty="0">
                <a:latin typeface="Arial Rounded MT Bold" panose="020F0704030504030204" pitchFamily="34" charset="0"/>
              </a:rPr>
              <a:t>governmental bodies </a:t>
            </a:r>
            <a:r>
              <a:rPr lang="en-US" sz="2000" dirty="0" smtClean="0">
                <a:latin typeface="Arial Rounded MT Bold" panose="020F0704030504030204" pitchFamily="34" charset="0"/>
              </a:rPr>
              <a:t>(European, </a:t>
            </a:r>
            <a:r>
              <a:rPr lang="en-US" sz="2000" dirty="0">
                <a:latin typeface="Arial Rounded MT Bold" panose="020F0704030504030204" pitchFamily="34" charset="0"/>
              </a:rPr>
              <a:t>national or </a:t>
            </a:r>
            <a:r>
              <a:rPr lang="en-US" sz="2000" dirty="0" smtClean="0">
                <a:latin typeface="Arial Rounded MT Bold" panose="020F0704030504030204" pitchFamily="34" charset="0"/>
              </a:rPr>
              <a:t>regional) should </a:t>
            </a:r>
            <a:r>
              <a:rPr lang="en-US" sz="2000" dirty="0">
                <a:latin typeface="Arial Rounded MT Bold" panose="020F0704030504030204" pitchFamily="34" charset="0"/>
              </a:rPr>
              <a:t>supply grants, </a:t>
            </a:r>
            <a:r>
              <a:rPr lang="en-US" sz="2000" dirty="0" smtClean="0">
                <a:latin typeface="Arial Rounded MT Bold" panose="020F0704030504030204" pitchFamily="34" charset="0"/>
              </a:rPr>
              <a:t>donations</a:t>
            </a:r>
            <a:r>
              <a:rPr lang="en-US" sz="2000" dirty="0">
                <a:latin typeface="Arial Rounded MT Bold" panose="020F0704030504030204" pitchFamily="34" charset="0"/>
              </a:rPr>
              <a:t>, or set up tax incentive schemes to stimulate private investment.   </a:t>
            </a:r>
            <a:endParaRPr lang="it-IT" sz="2000" dirty="0">
              <a:latin typeface="Arial Rounded MT Bold" panose="020F0704030504030204" pitchFamily="34" charset="0"/>
            </a:endParaRPr>
          </a:p>
          <a:p>
            <a:endParaRPr lang="en-US" sz="2000" dirty="0" smtClean="0">
              <a:latin typeface="Arial Rounded MT Bold" panose="020F0704030504030204" pitchFamily="34" charset="0"/>
            </a:endParaRPr>
          </a:p>
          <a:p>
            <a:r>
              <a:rPr lang="en-US" sz="2000" dirty="0" smtClean="0">
                <a:latin typeface="Arial Rounded MT Bold" panose="020F0704030504030204" pitchFamily="34" charset="0"/>
              </a:rPr>
              <a:t>On the other hand, Governments </a:t>
            </a:r>
            <a:r>
              <a:rPr lang="en-US" sz="2000" dirty="0">
                <a:latin typeface="Arial Rounded MT Bold" panose="020F0704030504030204" pitchFamily="34" charset="0"/>
              </a:rPr>
              <a:t>can also set up public financial intermediaries, such as public banks, to offer  </a:t>
            </a:r>
            <a:r>
              <a:rPr lang="en-US" sz="2000" dirty="0" smtClean="0">
                <a:latin typeface="Arial Rounded MT Bold" panose="020F0704030504030204" pitchFamily="34" charset="0"/>
              </a:rPr>
              <a:t>guarantees and loans.</a:t>
            </a:r>
            <a:endParaRPr lang="it-IT" sz="2400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3" descr="C:\Users\Celeste Morea\Desktop\Cofidi_IT-logo- TRASPARENZ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48680"/>
            <a:ext cx="1584176" cy="517104"/>
          </a:xfrm>
          <a:prstGeom prst="rect">
            <a:avLst/>
          </a:prstGeom>
          <a:noFill/>
        </p:spPr>
      </p:pic>
      <p:pic>
        <p:nvPicPr>
          <p:cNvPr id="5" name="Immagin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9240"/>
            <a:ext cx="8892480" cy="126876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876300" dist="952500" dir="7140000" algn="t" rotWithShape="0">
              <a:prstClr val="black">
                <a:alpha val="12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7292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56297" y="1988840"/>
            <a:ext cx="7772400" cy="103633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Arial Rounded MT Bold" panose="020F0704030504030204" pitchFamily="34" charset="0"/>
              </a:rPr>
              <a:t>Enjoy </a:t>
            </a:r>
            <a:r>
              <a:rPr lang="en-US" sz="3200" b="1" dirty="0" smtClean="0">
                <a:latin typeface="Arial Rounded MT Bold" panose="020F0704030504030204" pitchFamily="34" charset="0"/>
              </a:rPr>
              <a:t>your project</a:t>
            </a:r>
            <a:r>
              <a:rPr lang="en-US" sz="3200" b="1" dirty="0" smtClean="0">
                <a:latin typeface="Arial Rounded MT Bold" panose="020F0704030504030204" pitchFamily="34" charset="0"/>
              </a:rPr>
              <a:t>!</a:t>
            </a:r>
            <a:br>
              <a:rPr lang="en-US" sz="3200" b="1" dirty="0" smtClean="0">
                <a:latin typeface="Arial Rounded MT Bold" panose="020F0704030504030204" pitchFamily="34" charset="0"/>
              </a:rPr>
            </a:br>
            <a:r>
              <a:rPr lang="en-US" sz="3200" b="1" dirty="0">
                <a:latin typeface="Arial Rounded MT Bold" panose="020F0704030504030204" pitchFamily="34" charset="0"/>
              </a:rPr>
              <a:t/>
            </a:r>
            <a:br>
              <a:rPr lang="en-US" sz="3200" b="1" dirty="0">
                <a:latin typeface="Arial Rounded MT Bold" panose="020F0704030504030204" pitchFamily="34" charset="0"/>
              </a:rPr>
            </a:br>
            <a:r>
              <a:rPr lang="en-US" sz="3200" b="1" dirty="0" smtClean="0">
                <a:latin typeface="Arial Rounded MT Bold" panose="020F0704030504030204" pitchFamily="34" charset="0"/>
              </a:rPr>
              <a:t/>
            </a:r>
            <a:br>
              <a:rPr lang="en-US" sz="3200" b="1" dirty="0" smtClean="0">
                <a:latin typeface="Arial Rounded MT Bold" panose="020F0704030504030204" pitchFamily="34" charset="0"/>
              </a:rPr>
            </a:br>
            <a:r>
              <a:rPr lang="en-US" sz="3200" b="1" dirty="0">
                <a:latin typeface="Arial Rounded MT Bold" panose="020F0704030504030204" pitchFamily="34" charset="0"/>
              </a:rPr>
              <a:t/>
            </a:r>
            <a:br>
              <a:rPr lang="en-US" sz="3200" b="1" dirty="0">
                <a:latin typeface="Arial Rounded MT Bold" panose="020F0704030504030204" pitchFamily="34" charset="0"/>
              </a:rPr>
            </a:br>
            <a:r>
              <a:rPr lang="en-US" sz="2000" b="1" dirty="0" smtClean="0">
                <a:latin typeface="Arial Rounded MT Bold" panose="020F0704030504030204" pitchFamily="34" charset="0"/>
              </a:rPr>
              <a:t>Questions </a:t>
            </a:r>
            <a:r>
              <a:rPr lang="en-US" sz="2000" b="1" dirty="0">
                <a:latin typeface="Arial Rounded MT Bold" panose="020F0704030504030204" pitchFamily="34" charset="0"/>
              </a:rPr>
              <a:t>and Comments</a:t>
            </a:r>
            <a:endParaRPr lang="it-IT" sz="2000" b="1" dirty="0">
              <a:latin typeface="Arial Rounded MT Bold" panose="020F0704030504030204" pitchFamily="34" charset="0"/>
            </a:endParaRPr>
          </a:p>
        </p:txBody>
      </p:sp>
      <p:pic>
        <p:nvPicPr>
          <p:cNvPr id="5" name="Immagin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9240"/>
            <a:ext cx="8892480" cy="126876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876300" dist="952500" dir="7140000" algn="t" rotWithShape="0">
              <a:prstClr val="black">
                <a:alpha val="12000"/>
              </a:prstClr>
            </a:outerShdw>
          </a:effectLst>
        </p:spPr>
      </p:pic>
      <p:sp>
        <p:nvSpPr>
          <p:cNvPr id="6" name="Titolo 1"/>
          <p:cNvSpPr txBox="1">
            <a:spLocks/>
          </p:cNvSpPr>
          <p:nvPr/>
        </p:nvSpPr>
        <p:spPr>
          <a:xfrm>
            <a:off x="641513" y="3717032"/>
            <a:ext cx="7772400" cy="10363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600" b="1" dirty="0" smtClean="0">
                <a:latin typeface="Arial Rounded MT Bold" panose="020F0704030504030204" pitchFamily="34" charset="0"/>
              </a:rPr>
              <a:t>Passarelli Roberto</a:t>
            </a:r>
          </a:p>
          <a:p>
            <a:r>
              <a:rPr lang="it-IT" sz="1600" b="1" dirty="0" smtClean="0">
                <a:latin typeface="Arial Rounded MT Bold" panose="020F0704030504030204" pitchFamily="34" charset="0"/>
                <a:hlinkClick r:id="rId3"/>
              </a:rPr>
              <a:t>robertopassarelli@cofidi.it</a:t>
            </a:r>
            <a:endParaRPr lang="it-IT" sz="1600" b="1" dirty="0" smtClean="0">
              <a:latin typeface="Arial Rounded MT Bold" panose="020F0704030504030204" pitchFamily="34" charset="0"/>
            </a:endParaRPr>
          </a:p>
          <a:p>
            <a:r>
              <a:rPr lang="it-IT" sz="1600" b="1" dirty="0" smtClean="0">
                <a:latin typeface="Arial Rounded MT Bold" panose="020F0704030504030204" pitchFamily="34" charset="0"/>
                <a:hlinkClick r:id="rId4"/>
              </a:rPr>
              <a:t>www.cofidi.it</a:t>
            </a:r>
            <a:endParaRPr lang="it-IT" sz="1600" b="1" dirty="0">
              <a:latin typeface="Arial Rounded MT Bold" panose="020F0704030504030204" pitchFamily="34" charset="0"/>
            </a:endParaRPr>
          </a:p>
        </p:txBody>
      </p:sp>
      <p:pic>
        <p:nvPicPr>
          <p:cNvPr id="7" name="Picture 3" descr="C:\Users\Celeste Morea\Desktop\Cofidi_IT-logo- TRASPARENZ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54152" y="4753362"/>
            <a:ext cx="1584176" cy="5171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64087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6024" y="807232"/>
            <a:ext cx="7772400" cy="1036330"/>
          </a:xfrm>
        </p:spPr>
        <p:txBody>
          <a:bodyPr>
            <a:normAutofit/>
          </a:bodyPr>
          <a:lstStyle/>
          <a:p>
            <a:pPr algn="l"/>
            <a:r>
              <a:rPr lang="it-IT" sz="3200" b="1" dirty="0" err="1" smtClean="0">
                <a:latin typeface="Arial Rounded MT Bold" panose="020F0704030504030204" pitchFamily="34" charset="0"/>
              </a:rPr>
              <a:t>About</a:t>
            </a:r>
            <a:r>
              <a:rPr lang="it-IT" sz="3200" b="1" dirty="0" smtClean="0">
                <a:latin typeface="Arial Rounded MT Bold" panose="020F0704030504030204" pitchFamily="34" charset="0"/>
              </a:rPr>
              <a:t> </a:t>
            </a:r>
            <a:r>
              <a:rPr lang="it-IT" b="1" dirty="0" smtClean="0">
                <a:latin typeface="Arial Rounded MT Bold" panose="020F0704030504030204" pitchFamily="34" charset="0"/>
              </a:rPr>
              <a:t>Cofidi.it</a:t>
            </a:r>
            <a:endParaRPr lang="it-IT" b="1" dirty="0">
              <a:latin typeface="Arial Rounded MT Bold" panose="020F070403050403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1844824"/>
            <a:ext cx="7704856" cy="4032448"/>
          </a:xfrm>
        </p:spPr>
        <p:txBody>
          <a:bodyPr>
            <a:normAutofit lnSpcReduction="10000"/>
          </a:bodyPr>
          <a:lstStyle/>
          <a:p>
            <a:pPr>
              <a:spcBef>
                <a:spcPts val="300"/>
              </a:spcBef>
            </a:pPr>
            <a:r>
              <a:rPr lang="en-US" sz="2200" b="1" dirty="0" smtClean="0">
                <a:latin typeface="Arial Rounded MT Bold" panose="020F0704030504030204" pitchFamily="34" charset="0"/>
              </a:rPr>
              <a:t>Cofidi.it</a:t>
            </a:r>
            <a:r>
              <a:rPr lang="en-US" sz="1800" b="1" dirty="0" smtClean="0">
                <a:latin typeface="Arial Rounded MT Bold" panose="020F0704030504030204" pitchFamily="34" charset="0"/>
              </a:rPr>
              <a:t> </a:t>
            </a:r>
            <a:r>
              <a:rPr lang="en-US" sz="1800" b="1" dirty="0">
                <a:latin typeface="Arial Rounded MT Bold" panose="020F0704030504030204" pitchFamily="34" charset="0"/>
              </a:rPr>
              <a:t>was founded in </a:t>
            </a:r>
            <a:r>
              <a:rPr lang="en-US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1996</a:t>
            </a:r>
            <a:r>
              <a:rPr lang="en-US" sz="1800" b="1" dirty="0">
                <a:latin typeface="Arial Rounded MT Bold" panose="020F0704030504030204" pitchFamily="34" charset="0"/>
              </a:rPr>
              <a:t> under the auspices of five Italian </a:t>
            </a:r>
            <a:r>
              <a:rPr lang="en-US" sz="1800" b="1" dirty="0" err="1">
                <a:latin typeface="Arial Rounded MT Bold" panose="020F0704030504030204" pitchFamily="34" charset="0"/>
              </a:rPr>
              <a:t>Confidi</a:t>
            </a:r>
            <a:r>
              <a:rPr lang="en-US" sz="1800" b="1" dirty="0">
                <a:latin typeface="Arial Rounded MT Bold" panose="020F0704030504030204" pitchFamily="34" charset="0"/>
              </a:rPr>
              <a:t> belonging to the </a:t>
            </a:r>
            <a:r>
              <a:rPr lang="en-GB" sz="1800" b="1" dirty="0">
                <a:latin typeface="Arial Rounded MT Bold" panose="020F0704030504030204" pitchFamily="34" charset="0"/>
              </a:rPr>
              <a:t>local network of SMEs and handcraft associations (</a:t>
            </a:r>
            <a:r>
              <a:rPr lang="en-GB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CNA </a:t>
            </a:r>
            <a:r>
              <a:rPr lang="en-GB" sz="1800" b="1" dirty="0">
                <a:latin typeface="Arial Rounded MT Bold" panose="020F0704030504030204" pitchFamily="34" charset="0"/>
              </a:rPr>
              <a:t>Puglia System</a:t>
            </a:r>
            <a:r>
              <a:rPr lang="en-GB" sz="1800" b="1" dirty="0" smtClean="0">
                <a:latin typeface="Arial Rounded MT Bold" panose="020F0704030504030204" pitchFamily="34" charset="0"/>
              </a:rPr>
              <a:t>) and  </a:t>
            </a:r>
            <a:r>
              <a:rPr lang="en-US" sz="1800" b="1" dirty="0">
                <a:latin typeface="Arial Rounded MT Bold" panose="020F0704030504030204" pitchFamily="34" charset="0"/>
              </a:rPr>
              <a:t>adheres to "</a:t>
            </a:r>
            <a:r>
              <a:rPr lang="en-US" sz="2000" b="1" dirty="0" err="1">
                <a:solidFill>
                  <a:schemeClr val="tx1"/>
                </a:solidFill>
                <a:latin typeface="Arial Rounded MT Bold" panose="020F0704030504030204" pitchFamily="34" charset="0"/>
              </a:rPr>
              <a:t>Fedart</a:t>
            </a:r>
            <a:r>
              <a:rPr lang="en-US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Arial Rounded MT Bold" panose="020F0704030504030204" pitchFamily="34" charset="0"/>
              </a:rPr>
              <a:t>Fidi</a:t>
            </a:r>
            <a:r>
              <a:rPr lang="en-US" sz="1800" b="1" dirty="0">
                <a:latin typeface="Arial Rounded MT Bold" panose="020F0704030504030204" pitchFamily="34" charset="0"/>
              </a:rPr>
              <a:t>", the most relevant federation of mutual guarantee institutions in </a:t>
            </a:r>
            <a:r>
              <a:rPr lang="en-US" sz="1800" b="1" dirty="0" smtClean="0">
                <a:latin typeface="Arial Rounded MT Bold" panose="020F0704030504030204" pitchFamily="34" charset="0"/>
              </a:rPr>
              <a:t>Italy </a:t>
            </a:r>
            <a:endParaRPr lang="it-IT" sz="1800" dirty="0">
              <a:latin typeface="Arial Rounded MT Bold" panose="020F0704030504030204" pitchFamily="34" charset="0"/>
            </a:endParaRPr>
          </a:p>
          <a:p>
            <a:pPr>
              <a:spcBef>
                <a:spcPts val="300"/>
              </a:spcBef>
            </a:pPr>
            <a:endParaRPr lang="en-GB" sz="1800" b="1" dirty="0" smtClean="0">
              <a:latin typeface="Arial Rounded MT Bold" panose="020F0704030504030204" pitchFamily="34" charset="0"/>
            </a:endParaRPr>
          </a:p>
          <a:p>
            <a:pPr>
              <a:spcBef>
                <a:spcPts val="300"/>
              </a:spcBef>
            </a:pPr>
            <a:r>
              <a:rPr lang="en-US" sz="2200" b="1" dirty="0">
                <a:solidFill>
                  <a:prstClr val="black">
                    <a:tint val="75000"/>
                  </a:prstClr>
                </a:solidFill>
                <a:latin typeface="Arial Rounded MT Bold" panose="020F0704030504030204" pitchFamily="34" charset="0"/>
              </a:rPr>
              <a:t>Cofidi.it</a:t>
            </a:r>
            <a:r>
              <a:rPr lang="en-GB" sz="1800" b="1" dirty="0" smtClean="0">
                <a:latin typeface="Arial Rounded MT Bold" panose="020F0704030504030204" pitchFamily="34" charset="0"/>
              </a:rPr>
              <a:t> </a:t>
            </a:r>
            <a:r>
              <a:rPr lang="en-GB" sz="1800" b="1" dirty="0" smtClean="0">
                <a:latin typeface="Arial Rounded MT Bold" panose="020F0704030504030204" pitchFamily="34" charset="0"/>
              </a:rPr>
              <a:t>, with its head office in </a:t>
            </a:r>
            <a:r>
              <a:rPr lang="en-GB" sz="18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BARI – Italy</a:t>
            </a:r>
            <a:r>
              <a:rPr lang="en-GB" sz="1800" b="1" dirty="0" smtClean="0">
                <a:latin typeface="Arial Rounded MT Bold" panose="020F0704030504030204" pitchFamily="34" charset="0"/>
              </a:rPr>
              <a:t>, offers </a:t>
            </a:r>
            <a:r>
              <a:rPr lang="en-GB" sz="1800" b="1" dirty="0">
                <a:latin typeface="Arial Rounded MT Bold" panose="020F0704030504030204" pitchFamily="34" charset="0"/>
              </a:rPr>
              <a:t>its services thanks to the contribute of its </a:t>
            </a:r>
            <a:r>
              <a:rPr lang="en-GB" sz="1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branches</a:t>
            </a:r>
            <a:r>
              <a:rPr lang="en-GB" sz="1800" b="1" dirty="0">
                <a:latin typeface="Arial Rounded MT Bold" panose="020F0704030504030204" pitchFamily="34" charset="0"/>
              </a:rPr>
              <a:t> and </a:t>
            </a:r>
            <a:r>
              <a:rPr lang="en-GB" sz="1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financial agents </a:t>
            </a:r>
            <a:r>
              <a:rPr lang="en-GB" sz="1800" b="1" dirty="0">
                <a:latin typeface="Arial Rounded MT Bold" panose="020F0704030504030204" pitchFamily="34" charset="0"/>
              </a:rPr>
              <a:t>mainly located in </a:t>
            </a:r>
            <a:r>
              <a:rPr lang="en-GB" sz="1800" b="1" dirty="0" smtClean="0">
                <a:latin typeface="Arial Rounded MT Bold" panose="020F0704030504030204" pitchFamily="34" charset="0"/>
              </a:rPr>
              <a:t>Apulia, </a:t>
            </a:r>
            <a:r>
              <a:rPr lang="en-GB" sz="1800" b="1" dirty="0">
                <a:latin typeface="Arial Rounded MT Bold" panose="020F0704030504030204" pitchFamily="34" charset="0"/>
              </a:rPr>
              <a:t>Basilicata, Calabria, Campania, Molise and Abruzzo. </a:t>
            </a:r>
            <a:endParaRPr lang="it-IT" sz="1800" dirty="0">
              <a:latin typeface="Arial Rounded MT Bold" panose="020F0704030504030204" pitchFamily="34" charset="0"/>
            </a:endParaRPr>
          </a:p>
          <a:p>
            <a:pPr>
              <a:spcBef>
                <a:spcPts val="300"/>
              </a:spcBef>
            </a:pPr>
            <a:endParaRPr lang="en-GB" sz="1800" b="1" dirty="0" smtClean="0">
              <a:latin typeface="Arial Rounded MT Bold" panose="020F0704030504030204" pitchFamily="34" charset="0"/>
            </a:endParaRPr>
          </a:p>
          <a:p>
            <a:pPr>
              <a:spcBef>
                <a:spcPts val="300"/>
              </a:spcBef>
            </a:pPr>
            <a:r>
              <a:rPr lang="en-GB" sz="1800" b="1" dirty="0" smtClean="0">
                <a:latin typeface="Arial Rounded MT Bold" panose="020F0704030504030204" pitchFamily="34" charset="0"/>
              </a:rPr>
              <a:t>Due </a:t>
            </a:r>
            <a:r>
              <a:rPr lang="en-GB" sz="1800" b="1" dirty="0">
                <a:latin typeface="Arial Rounded MT Bold" panose="020F0704030504030204" pitchFamily="34" charset="0"/>
              </a:rPr>
              <a:t>to the support of its </a:t>
            </a:r>
            <a:r>
              <a:rPr lang="en-GB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brokers' network</a:t>
            </a:r>
            <a:r>
              <a:rPr lang="en-GB" sz="1800" b="1" dirty="0">
                <a:latin typeface="Arial Rounded MT Bold" panose="020F0704030504030204" pitchFamily="34" charset="0"/>
              </a:rPr>
              <a:t>, mainly operating in Central Italy, Rome and Lazio included, </a:t>
            </a:r>
            <a:r>
              <a:rPr lang="en-US" sz="2200" b="1" dirty="0">
                <a:solidFill>
                  <a:prstClr val="black">
                    <a:tint val="75000"/>
                  </a:prstClr>
                </a:solidFill>
                <a:latin typeface="Arial Rounded MT Bold" panose="020F0704030504030204" pitchFamily="34" charset="0"/>
              </a:rPr>
              <a:t>Cofidi.it</a:t>
            </a:r>
            <a:r>
              <a:rPr lang="en-GB" sz="1800" b="1" dirty="0" smtClean="0">
                <a:latin typeface="Arial Rounded MT Bold" panose="020F0704030504030204" pitchFamily="34" charset="0"/>
              </a:rPr>
              <a:t> </a:t>
            </a:r>
            <a:r>
              <a:rPr lang="en-GB" sz="1800" b="1" dirty="0">
                <a:latin typeface="Arial Rounded MT Bold" panose="020F0704030504030204" pitchFamily="34" charset="0"/>
              </a:rPr>
              <a:t>is going to expand its market share in </a:t>
            </a:r>
            <a:r>
              <a:rPr lang="en-US" sz="1800" b="1" dirty="0">
                <a:latin typeface="Arial Rounded MT Bold" panose="020F0704030504030204" pitchFamily="34" charset="0"/>
              </a:rPr>
              <a:t>other areas of central and northern Italy. </a:t>
            </a:r>
            <a:endParaRPr lang="it-IT" sz="1800" dirty="0"/>
          </a:p>
        </p:txBody>
      </p:sp>
      <p:pic>
        <p:nvPicPr>
          <p:cNvPr id="4" name="Picture 3" descr="C:\Users\Celeste Morea\Desktop\Cofidi_IT-logo- TRASPARENZ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48680"/>
            <a:ext cx="1584176" cy="517104"/>
          </a:xfrm>
          <a:prstGeom prst="rect">
            <a:avLst/>
          </a:prstGeom>
          <a:noFill/>
        </p:spPr>
      </p:pic>
      <p:pic>
        <p:nvPicPr>
          <p:cNvPr id="5" name="Immagin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61" y="5589240"/>
            <a:ext cx="8892480" cy="126876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876300" dist="952500" dir="7140000" algn="t" rotWithShape="0">
              <a:prstClr val="black">
                <a:alpha val="12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7517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6024" y="807232"/>
            <a:ext cx="7772400" cy="1036330"/>
          </a:xfrm>
        </p:spPr>
        <p:txBody>
          <a:bodyPr>
            <a:normAutofit/>
          </a:bodyPr>
          <a:lstStyle/>
          <a:p>
            <a:pPr algn="l"/>
            <a:r>
              <a:rPr lang="it-IT" sz="3200" b="1" dirty="0" err="1" smtClean="0">
                <a:latin typeface="Arial Rounded MT Bold" panose="020F0704030504030204" pitchFamily="34" charset="0"/>
              </a:rPr>
              <a:t>About</a:t>
            </a:r>
            <a:r>
              <a:rPr lang="it-IT" sz="3200" b="1" dirty="0" smtClean="0">
                <a:latin typeface="Arial Rounded MT Bold" panose="020F0704030504030204" pitchFamily="34" charset="0"/>
              </a:rPr>
              <a:t> </a:t>
            </a:r>
            <a:r>
              <a:rPr lang="it-IT" b="1" dirty="0" smtClean="0">
                <a:latin typeface="Arial Rounded MT Bold" panose="020F0704030504030204" pitchFamily="34" charset="0"/>
              </a:rPr>
              <a:t>Cofidi.it</a:t>
            </a:r>
            <a:endParaRPr lang="it-IT" b="1" dirty="0">
              <a:latin typeface="Arial Rounded MT Bold" panose="020F070403050403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1988840"/>
            <a:ext cx="7704856" cy="4032448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</a:pPr>
            <a:r>
              <a:rPr lang="en-US" sz="1800" b="1" dirty="0" smtClean="0">
                <a:latin typeface="Arial Rounded MT Bold" panose="020F0704030504030204" pitchFamily="34" charset="0"/>
              </a:rPr>
              <a:t>Cofidi.it </a:t>
            </a:r>
            <a:r>
              <a:rPr lang="en-US" sz="1800" b="1" dirty="0">
                <a:latin typeface="Arial Rounded MT Bold" panose="020F0704030504030204" pitchFamily="34" charset="0"/>
              </a:rPr>
              <a:t>has recognized the </a:t>
            </a:r>
            <a:r>
              <a:rPr lang="en-US" sz="1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added value </a:t>
            </a:r>
            <a:r>
              <a:rPr lang="en-US" sz="1800" b="1" dirty="0">
                <a:latin typeface="Arial Rounded MT Bold" panose="020F0704030504030204" pitchFamily="34" charset="0"/>
              </a:rPr>
              <a:t>of cultural and creative firms and the importance of implementing particular activities and "ad hoc" services, in order to improve the SMEs borrowing capacity and compensate for the lack of a specific operational and political structure on a national scale. </a:t>
            </a:r>
            <a:endParaRPr lang="en-US" sz="1800" b="1" dirty="0" smtClean="0">
              <a:latin typeface="Arial Rounded MT Bold" panose="020F0704030504030204" pitchFamily="34" charset="0"/>
            </a:endParaRPr>
          </a:p>
          <a:p>
            <a:pPr>
              <a:spcBef>
                <a:spcPts val="300"/>
              </a:spcBef>
            </a:pPr>
            <a:endParaRPr lang="en-US" sz="1800" b="1" dirty="0" smtClean="0">
              <a:latin typeface="Arial Rounded MT Bold" panose="020F0704030504030204" pitchFamily="34" charset="0"/>
            </a:endParaRPr>
          </a:p>
          <a:p>
            <a:pPr>
              <a:spcBef>
                <a:spcPts val="300"/>
              </a:spcBef>
            </a:pPr>
            <a:r>
              <a:rPr lang="en-US" sz="1800" b="1" dirty="0">
                <a:latin typeface="Arial Rounded MT Bold" panose="020F0704030504030204" pitchFamily="34" charset="0"/>
              </a:rPr>
              <a:t>A </a:t>
            </a:r>
            <a:r>
              <a:rPr lang="en-US" sz="18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mission</a:t>
            </a:r>
            <a:r>
              <a:rPr lang="en-US" sz="1800" b="1" dirty="0">
                <a:latin typeface="Arial Rounded MT Bold" panose="020F0704030504030204" pitchFamily="34" charset="0"/>
              </a:rPr>
              <a:t> that comes from the presence of more than 300 member companies belonging to the CCS NACE codes, from the relationship with </a:t>
            </a:r>
            <a:r>
              <a:rPr lang="en-US" sz="1800" b="1" dirty="0" smtClean="0">
                <a:latin typeface="Arial Rounded MT Bold" panose="020F0704030504030204" pitchFamily="34" charset="0"/>
              </a:rPr>
              <a:t>“Art lab” </a:t>
            </a:r>
            <a:r>
              <a:rPr lang="en-US" sz="1800" b="1" dirty="0">
                <a:latin typeface="Arial Rounded MT Bold" panose="020F0704030504030204" pitchFamily="34" charset="0"/>
              </a:rPr>
              <a:t>and  </a:t>
            </a:r>
            <a:r>
              <a:rPr lang="en-US" sz="1800" b="1" dirty="0" smtClean="0">
                <a:latin typeface="Arial Rounded MT Bold" panose="020F0704030504030204" pitchFamily="34" charset="0"/>
              </a:rPr>
              <a:t>“</a:t>
            </a:r>
            <a:r>
              <a:rPr lang="en-US" sz="1800" b="1" dirty="0" err="1" smtClean="0">
                <a:latin typeface="Arial Rounded MT Bold" panose="020F0704030504030204" pitchFamily="34" charset="0"/>
              </a:rPr>
              <a:t>Fitzcarraldo</a:t>
            </a:r>
            <a:r>
              <a:rPr lang="en-US" sz="1800" b="1" dirty="0" smtClean="0">
                <a:latin typeface="Arial Rounded MT Bold" panose="020F0704030504030204" pitchFamily="34" charset="0"/>
              </a:rPr>
              <a:t>” </a:t>
            </a:r>
            <a:r>
              <a:rPr lang="en-US" sz="1800" b="1" dirty="0">
                <a:latin typeface="Arial Rounded MT Bold" panose="020F0704030504030204" pitchFamily="34" charset="0"/>
              </a:rPr>
              <a:t>Foundation and from a direct involvement in "</a:t>
            </a:r>
            <a:r>
              <a:rPr lang="en-US" sz="1800" b="1" dirty="0" err="1">
                <a:latin typeface="Arial Rounded MT Bold" panose="020F0704030504030204" pitchFamily="34" charset="0"/>
              </a:rPr>
              <a:t>Distretto</a:t>
            </a:r>
            <a:r>
              <a:rPr lang="en-US" sz="1800" b="1" dirty="0">
                <a:latin typeface="Arial Rounded MT Bold" panose="020F0704030504030204" pitchFamily="34" charset="0"/>
              </a:rPr>
              <a:t> Puglia </a:t>
            </a:r>
            <a:r>
              <a:rPr lang="en-US" sz="1800" b="1" dirty="0" err="1">
                <a:latin typeface="Arial Rounded MT Bold" panose="020F0704030504030204" pitchFamily="34" charset="0"/>
              </a:rPr>
              <a:t>Creativa</a:t>
            </a:r>
            <a:r>
              <a:rPr lang="en-US" sz="1800" b="1" dirty="0">
                <a:latin typeface="Arial Rounded MT Bold" panose="020F0704030504030204" pitchFamily="34" charset="0"/>
              </a:rPr>
              <a:t>".</a:t>
            </a:r>
            <a:endParaRPr lang="it-IT" sz="1800" b="1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3" descr="C:\Users\Celeste Morea\Desktop\Cofidi_IT-logo- TRASPARENZ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48680"/>
            <a:ext cx="1584176" cy="517104"/>
          </a:xfrm>
          <a:prstGeom prst="rect">
            <a:avLst/>
          </a:prstGeom>
          <a:noFill/>
        </p:spPr>
      </p:pic>
      <p:pic>
        <p:nvPicPr>
          <p:cNvPr id="5" name="Immagin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61" y="5589240"/>
            <a:ext cx="8892480" cy="126876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876300" dist="952500" dir="7140000" algn="t" rotWithShape="0">
              <a:prstClr val="black">
                <a:alpha val="12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9621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8278" y="1065784"/>
            <a:ext cx="7772400" cy="103633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latin typeface="Arial Rounded MT Bold" panose="020F0704030504030204" pitchFamily="34" charset="0"/>
              </a:rPr>
              <a:t>…“</a:t>
            </a:r>
            <a:r>
              <a:rPr lang="en-US" sz="3200" b="1" dirty="0">
                <a:latin typeface="Arial Rounded MT Bold" panose="020F0704030504030204" pitchFamily="34" charset="0"/>
              </a:rPr>
              <a:t>main </a:t>
            </a:r>
            <a:r>
              <a:rPr lang="en-US" b="1" dirty="0">
                <a:latin typeface="Arial Rounded MT Bold" panose="020F0704030504030204" pitchFamily="34" charset="0"/>
              </a:rPr>
              <a:t>theme</a:t>
            </a:r>
            <a:r>
              <a:rPr lang="en-US" sz="3200" b="1" dirty="0">
                <a:latin typeface="Arial Rounded MT Bold" panose="020F0704030504030204" pitchFamily="34" charset="0"/>
              </a:rPr>
              <a:t>” </a:t>
            </a:r>
            <a:endParaRPr lang="it-IT" sz="3200" dirty="0">
              <a:latin typeface="Arial Rounded MT Bold" panose="020F070403050403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2204864"/>
            <a:ext cx="7704856" cy="3888432"/>
          </a:xfrm>
        </p:spPr>
        <p:txBody>
          <a:bodyPr/>
          <a:lstStyle/>
          <a:p>
            <a:r>
              <a:rPr lang="en-US" sz="44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Innovative</a:t>
            </a:r>
            <a:r>
              <a:rPr lang="en-US" dirty="0">
                <a:latin typeface="Arial Rounded MT Bold" panose="020F0704030504030204" pitchFamily="34" charset="0"/>
              </a:rPr>
              <a:t> private and public financial instruments </a:t>
            </a:r>
            <a:br>
              <a:rPr lang="en-US" dirty="0">
                <a:latin typeface="Arial Rounded MT Bold" panose="020F0704030504030204" pitchFamily="34" charset="0"/>
              </a:rPr>
            </a:br>
            <a:r>
              <a:rPr lang="en-US" dirty="0">
                <a:latin typeface="Arial Rounded MT Bold" panose="020F0704030504030204" pitchFamily="34" charset="0"/>
              </a:rPr>
              <a:t>&amp; How to maximize the impact of public </a:t>
            </a:r>
            <a:r>
              <a:rPr lang="en-US" sz="44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funding</a:t>
            </a:r>
            <a:r>
              <a:rPr lang="en-US" dirty="0">
                <a:latin typeface="Arial Rounded MT Bold" panose="020F0704030504030204" pitchFamily="34" charset="0"/>
              </a:rPr>
              <a:t> in CCS</a:t>
            </a:r>
            <a:endParaRPr lang="it-IT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3" descr="C:\Users\Celeste Morea\Desktop\Cofidi_IT-logo- TRASPARENZ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48680"/>
            <a:ext cx="1584176" cy="517104"/>
          </a:xfrm>
          <a:prstGeom prst="rect">
            <a:avLst/>
          </a:prstGeom>
          <a:noFill/>
        </p:spPr>
      </p:pic>
      <p:pic>
        <p:nvPicPr>
          <p:cNvPr id="5" name="Immagin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331" y="5589240"/>
            <a:ext cx="8892480" cy="126876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876300" dist="952500" dir="7140000" algn="t" rotWithShape="0">
              <a:prstClr val="black">
                <a:alpha val="12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08364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8278" y="1065784"/>
            <a:ext cx="7772400" cy="103633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latin typeface="Arial Rounded MT Bold" panose="020F0704030504030204" pitchFamily="34" charset="0"/>
              </a:rPr>
              <a:t>What does mean “</a:t>
            </a:r>
            <a:r>
              <a:rPr lang="en-US" sz="4800" b="1" dirty="0" smtClean="0">
                <a:latin typeface="Arial Rounded MT Bold" panose="020F0704030504030204" pitchFamily="34" charset="0"/>
              </a:rPr>
              <a:t>innovation</a:t>
            </a:r>
            <a:r>
              <a:rPr lang="en-US" sz="3200" b="1" dirty="0" smtClean="0">
                <a:latin typeface="Arial Rounded MT Bold" panose="020F0704030504030204" pitchFamily="34" charset="0"/>
              </a:rPr>
              <a:t>?</a:t>
            </a:r>
            <a:endParaRPr lang="it-IT" sz="3200" dirty="0">
              <a:latin typeface="Arial Rounded MT Bold" panose="020F070403050403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2204864"/>
            <a:ext cx="7704856" cy="3888432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</a:rPr>
              <a:t>“concept</a:t>
            </a:r>
            <a:r>
              <a:rPr lang="en-US" b="1" dirty="0" smtClean="0">
                <a:latin typeface="Arial Rounded MT Bold" panose="020F0704030504030204" pitchFamily="34" charset="0"/>
              </a:rPr>
              <a:t>”</a:t>
            </a:r>
          </a:p>
          <a:p>
            <a:r>
              <a:rPr lang="en-US" b="1" dirty="0" smtClean="0">
                <a:latin typeface="Arial Rounded MT Bold" panose="020F0704030504030204" pitchFamily="34" charset="0"/>
              </a:rPr>
              <a:t>“</a:t>
            </a:r>
            <a:r>
              <a:rPr lang="en-US" sz="4000" b="1" dirty="0" smtClean="0">
                <a:latin typeface="Arial Rounded MT Bold" panose="020F0704030504030204" pitchFamily="34" charset="0"/>
              </a:rPr>
              <a:t>status</a:t>
            </a:r>
            <a:r>
              <a:rPr lang="en-US" b="1" dirty="0" smtClean="0">
                <a:latin typeface="Arial Rounded MT Bold" panose="020F0704030504030204" pitchFamily="34" charset="0"/>
              </a:rPr>
              <a:t>” definition</a:t>
            </a:r>
          </a:p>
          <a:p>
            <a:r>
              <a:rPr lang="en-US" b="1" dirty="0" smtClean="0">
                <a:latin typeface="Arial Rounded MT Bold" panose="020F0704030504030204" pitchFamily="34" charset="0"/>
              </a:rPr>
              <a:t>“</a:t>
            </a:r>
            <a:r>
              <a:rPr lang="en-US" sz="4400" b="1" dirty="0" smtClean="0">
                <a:latin typeface="Arial Rounded MT Bold" panose="020F0704030504030204" pitchFamily="34" charset="0"/>
              </a:rPr>
              <a:t>project</a:t>
            </a:r>
            <a:r>
              <a:rPr lang="en-US" b="1" dirty="0" smtClean="0">
                <a:latin typeface="Arial Rounded MT Bold" panose="020F0704030504030204" pitchFamily="34" charset="0"/>
              </a:rPr>
              <a:t>”</a:t>
            </a:r>
          </a:p>
          <a:p>
            <a:r>
              <a:rPr lang="en-US" sz="54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PEOPLE</a:t>
            </a:r>
            <a:endParaRPr lang="it-IT" sz="540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Picture 3" descr="C:\Users\Celeste Morea\Desktop\Cofidi_IT-logo- TRASPARENZ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48680"/>
            <a:ext cx="1584176" cy="517104"/>
          </a:xfrm>
          <a:prstGeom prst="rect">
            <a:avLst/>
          </a:prstGeom>
          <a:noFill/>
        </p:spPr>
      </p:pic>
      <p:pic>
        <p:nvPicPr>
          <p:cNvPr id="5" name="Immagin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9240"/>
            <a:ext cx="8892480" cy="126876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876300" dist="952500" dir="7140000" algn="t" rotWithShape="0">
              <a:prstClr val="black">
                <a:alpha val="12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80182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8278" y="1065784"/>
            <a:ext cx="7772400" cy="103633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latin typeface="Arial Rounded MT Bold" panose="020F0704030504030204" pitchFamily="34" charset="0"/>
              </a:rPr>
              <a:t>… and “</a:t>
            </a:r>
            <a:r>
              <a:rPr lang="en-US" sz="4800" b="1" dirty="0" smtClean="0">
                <a:latin typeface="Arial Rounded MT Bold" panose="020F0704030504030204" pitchFamily="34" charset="0"/>
              </a:rPr>
              <a:t>funding</a:t>
            </a:r>
            <a:r>
              <a:rPr lang="en-US" sz="3200" b="1" dirty="0" smtClean="0">
                <a:latin typeface="Arial Rounded MT Bold" panose="020F0704030504030204" pitchFamily="34" charset="0"/>
              </a:rPr>
              <a:t>”?</a:t>
            </a:r>
            <a:endParaRPr lang="it-IT" sz="3200" dirty="0">
              <a:latin typeface="Arial Rounded MT Bold" panose="020F070403050403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43608" y="2636912"/>
            <a:ext cx="7128792" cy="3888432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</a:rPr>
              <a:t>a provision of </a:t>
            </a:r>
            <a:r>
              <a:rPr lang="en-US" sz="4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resources</a:t>
            </a:r>
            <a:r>
              <a:rPr lang="en-US" b="1" dirty="0">
                <a:latin typeface="Arial Rounded MT Bold" panose="020F0704030504030204" pitchFamily="34" charset="0"/>
              </a:rPr>
              <a:t> in order to finance </a:t>
            </a:r>
            <a:r>
              <a:rPr lang="en-US" b="1" dirty="0" smtClean="0">
                <a:latin typeface="Arial Rounded MT Bold" panose="020F0704030504030204" pitchFamily="34" charset="0"/>
              </a:rPr>
              <a:t>“innovation</a:t>
            </a:r>
            <a:r>
              <a:rPr lang="en-US" b="1" dirty="0">
                <a:latin typeface="Arial Rounded MT Bold" panose="020F0704030504030204" pitchFamily="34" charset="0"/>
              </a:rPr>
              <a:t>” </a:t>
            </a:r>
            <a:r>
              <a:rPr lang="en-US" b="1" dirty="0" smtClean="0">
                <a:latin typeface="Arial Rounded MT Bold" panose="020F0704030504030204" pitchFamily="34" charset="0"/>
              </a:rPr>
              <a:t>in “</a:t>
            </a:r>
            <a:r>
              <a:rPr lang="en-US" b="1" dirty="0">
                <a:latin typeface="Arial Rounded MT Bold" panose="020F0704030504030204" pitchFamily="34" charset="0"/>
              </a:rPr>
              <a:t>innovative way”.</a:t>
            </a:r>
            <a:endParaRPr lang="it-IT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3" descr="C:\Users\Celeste Morea\Desktop\Cofidi_IT-logo- TRASPARENZ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48680"/>
            <a:ext cx="1584176" cy="517104"/>
          </a:xfrm>
          <a:prstGeom prst="rect">
            <a:avLst/>
          </a:prstGeom>
          <a:noFill/>
        </p:spPr>
      </p:pic>
      <p:pic>
        <p:nvPicPr>
          <p:cNvPr id="5" name="Immagin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92734"/>
            <a:ext cx="8892480" cy="126876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876300" dist="952500" dir="7140000" algn="t" rotWithShape="0">
              <a:prstClr val="black">
                <a:alpha val="12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55957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8278" y="1065784"/>
            <a:ext cx="7772400" cy="1036330"/>
          </a:xfrm>
        </p:spPr>
        <p:txBody>
          <a:bodyPr>
            <a:normAutofit/>
          </a:bodyPr>
          <a:lstStyle/>
          <a:p>
            <a:r>
              <a:rPr lang="en-US" sz="4900" b="1" dirty="0">
                <a:latin typeface="Arial Rounded MT Bold" panose="020F0704030504030204" pitchFamily="34" charset="0"/>
              </a:rPr>
              <a:t>Challenge</a:t>
            </a:r>
            <a:r>
              <a:rPr lang="en-US" sz="3600" b="1" dirty="0">
                <a:latin typeface="Arial Rounded MT Bold" panose="020F0704030504030204" pitchFamily="34" charset="0"/>
              </a:rPr>
              <a:t> for the </a:t>
            </a:r>
            <a:r>
              <a:rPr lang="en-US" sz="3600" b="1" dirty="0" smtClean="0">
                <a:latin typeface="Arial Rounded MT Bold" panose="020F0704030504030204" pitchFamily="34" charset="0"/>
              </a:rPr>
              <a:t>CCS</a:t>
            </a:r>
            <a:endParaRPr lang="it-IT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2204864"/>
            <a:ext cx="7704856" cy="3888432"/>
          </a:xfrm>
        </p:spPr>
        <p:txBody>
          <a:bodyPr/>
          <a:lstStyle/>
          <a:p>
            <a:r>
              <a:rPr lang="en-GB" sz="4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Accessing</a:t>
            </a:r>
            <a:r>
              <a:rPr lang="en-GB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 panose="020F0704030504030204" pitchFamily="34" charset="0"/>
              </a:rPr>
              <a:t> the funds that they need to finance their activities, to grow, and to maintain and increase their competitiveness. </a:t>
            </a:r>
            <a:r>
              <a:rPr lang="it-IT" b="1" dirty="0"/>
              <a:t/>
            </a:r>
            <a:br>
              <a:rPr lang="it-IT" b="1" dirty="0"/>
            </a:br>
            <a:endParaRPr lang="it-IT" dirty="0"/>
          </a:p>
        </p:txBody>
      </p:sp>
      <p:pic>
        <p:nvPicPr>
          <p:cNvPr id="4" name="Picture 3" descr="C:\Users\Celeste Morea\Desktop\Cofidi_IT-logo- TRASPARENZ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48680"/>
            <a:ext cx="1584176" cy="517104"/>
          </a:xfrm>
          <a:prstGeom prst="rect">
            <a:avLst/>
          </a:prstGeom>
          <a:noFill/>
        </p:spPr>
      </p:pic>
      <p:pic>
        <p:nvPicPr>
          <p:cNvPr id="5" name="Immagin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3" y="5589240"/>
            <a:ext cx="8892480" cy="126876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876300" dist="952500" dir="7140000" algn="t" rotWithShape="0">
              <a:prstClr val="black">
                <a:alpha val="12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22980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8278" y="1065784"/>
            <a:ext cx="7772400" cy="1036330"/>
          </a:xfrm>
        </p:spPr>
        <p:txBody>
          <a:bodyPr>
            <a:normAutofit/>
          </a:bodyPr>
          <a:lstStyle/>
          <a:p>
            <a:r>
              <a:rPr lang="en-US" sz="4900" b="1" dirty="0">
                <a:latin typeface="Arial Rounded MT Bold" panose="020F0704030504030204" pitchFamily="34" charset="0"/>
              </a:rPr>
              <a:t>Challenge</a:t>
            </a:r>
            <a:r>
              <a:rPr lang="en-US" sz="3600" b="1" dirty="0">
                <a:latin typeface="Arial Rounded MT Bold" panose="020F0704030504030204" pitchFamily="34" charset="0"/>
              </a:rPr>
              <a:t> for the </a:t>
            </a:r>
            <a:r>
              <a:rPr lang="en-US" sz="3600" b="1" dirty="0" smtClean="0">
                <a:latin typeface="Arial Rounded MT Bold" panose="020F0704030504030204" pitchFamily="34" charset="0"/>
              </a:rPr>
              <a:t>CCS</a:t>
            </a:r>
            <a:endParaRPr lang="it-IT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7704856" cy="388843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 Rounded MT Bold" panose="020F0704030504030204" pitchFamily="34" charset="0"/>
              </a:rPr>
              <a:t>The </a:t>
            </a:r>
            <a:r>
              <a:rPr lang="en-US" sz="400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intangible</a:t>
            </a:r>
            <a:r>
              <a:rPr lang="en-US" dirty="0" smtClean="0">
                <a:latin typeface="Arial Rounded MT Bold" panose="020F0704030504030204" pitchFamily="34" charset="0"/>
              </a:rPr>
              <a:t> </a:t>
            </a:r>
            <a:r>
              <a:rPr lang="en-US" dirty="0">
                <a:latin typeface="Arial Rounded MT Bold" panose="020F0704030504030204" pitchFamily="34" charset="0"/>
              </a:rPr>
              <a:t>nature of </a:t>
            </a:r>
            <a:r>
              <a:rPr lang="en-US" dirty="0" smtClean="0">
                <a:latin typeface="Arial Rounded MT Bold" panose="020F0704030504030204" pitchFamily="34" charset="0"/>
              </a:rPr>
              <a:t>their assets;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Arial Rounded MT Bold" panose="020F0704030504030204" pitchFamily="34" charset="0"/>
              </a:rPr>
              <a:t>T</a:t>
            </a:r>
            <a:r>
              <a:rPr lang="en-US" dirty="0" smtClean="0">
                <a:latin typeface="Arial Rounded MT Bold" panose="020F0704030504030204" pitchFamily="34" charset="0"/>
              </a:rPr>
              <a:t>he </a:t>
            </a:r>
            <a:r>
              <a:rPr lang="en-US" sz="40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prototype</a:t>
            </a:r>
            <a:r>
              <a:rPr lang="en-US" dirty="0">
                <a:latin typeface="Arial Rounded MT Bold" panose="020F0704030504030204" pitchFamily="34" charset="0"/>
              </a:rPr>
              <a:t> profile of their </a:t>
            </a:r>
            <a:r>
              <a:rPr lang="en-US" dirty="0" smtClean="0">
                <a:latin typeface="Arial Rounded MT Bold" panose="020F0704030504030204" pitchFamily="34" charset="0"/>
              </a:rPr>
              <a:t>activities and their output;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 Rounded MT Bold" panose="020F0704030504030204" pitchFamily="34" charset="0"/>
              </a:rPr>
              <a:t>Their </a:t>
            </a:r>
            <a:r>
              <a:rPr lang="en-US" dirty="0">
                <a:latin typeface="Arial Rounded MT Bold" panose="020F0704030504030204" pitchFamily="34" charset="0"/>
              </a:rPr>
              <a:t>intrinsic need to take </a:t>
            </a:r>
            <a:r>
              <a:rPr lang="en-US" sz="4400" dirty="0">
                <a:solidFill>
                  <a:schemeClr val="tx1"/>
                </a:solidFill>
                <a:latin typeface="Arial Rounded MT Bold" panose="020F0704030504030204" pitchFamily="34" charset="0"/>
              </a:rPr>
              <a:t>risks</a:t>
            </a:r>
            <a:r>
              <a:rPr lang="en-US" dirty="0">
                <a:latin typeface="Arial Rounded MT Bold" panose="020F0704030504030204" pitchFamily="34" charset="0"/>
              </a:rPr>
              <a:t> </a:t>
            </a:r>
            <a:r>
              <a:rPr lang="en-US" dirty="0" smtClean="0">
                <a:latin typeface="Arial Rounded MT Bold" panose="020F0704030504030204" pitchFamily="34" charset="0"/>
              </a:rPr>
              <a:t>in </a:t>
            </a:r>
            <a:r>
              <a:rPr lang="en-US" dirty="0">
                <a:latin typeface="Arial Rounded MT Bold" panose="020F0704030504030204" pitchFamily="34" charset="0"/>
              </a:rPr>
              <a:t>order to innovate.</a:t>
            </a:r>
            <a:endParaRPr lang="it-IT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3" descr="C:\Users\Celeste Morea\Desktop\Cofidi_IT-logo- TRASPARENZ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48680"/>
            <a:ext cx="1584176" cy="517104"/>
          </a:xfrm>
          <a:prstGeom prst="rect">
            <a:avLst/>
          </a:prstGeom>
          <a:noFill/>
        </p:spPr>
      </p:pic>
      <p:pic>
        <p:nvPicPr>
          <p:cNvPr id="5" name="Immagin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9240"/>
            <a:ext cx="8892480" cy="126876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876300" dist="952500" dir="7140000" algn="t" rotWithShape="0">
              <a:prstClr val="black">
                <a:alpha val="12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1291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1338</TotalTime>
  <Words>1266</Words>
  <Application>Microsoft Office PowerPoint</Application>
  <PresentationFormat>Presentazione su schermo (4:3)</PresentationFormat>
  <Paragraphs>112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6" baseType="lpstr">
      <vt:lpstr>Tema di Office</vt:lpstr>
      <vt:lpstr>Innovative private and public financial instruments  &amp; How to maximize the impact of public funding in CCS</vt:lpstr>
      <vt:lpstr>About Cofidi.it</vt:lpstr>
      <vt:lpstr>About Cofidi.it</vt:lpstr>
      <vt:lpstr>About Cofidi.it</vt:lpstr>
      <vt:lpstr>…“main theme” </vt:lpstr>
      <vt:lpstr>What does mean “innovation?</vt:lpstr>
      <vt:lpstr>… and “funding”?</vt:lpstr>
      <vt:lpstr>Challenge for the CCS</vt:lpstr>
      <vt:lpstr>Challenge for the CCS</vt:lpstr>
      <vt:lpstr>Such risk-taking needs to be understood and supported also by the financial sector</vt:lpstr>
      <vt:lpstr>Cofidi.it participated to “the Open Call for Expression of Interest to select Financial Intermediaries under Cultural and Creative Sectors Guarantee Facility” (CCSGF).</vt:lpstr>
      <vt:lpstr>The credit risk protection shall be provided through a Counter-Guarantee which shall be issued by EIF acting on behalf of the European Commission for the benefit of a Financial Intermediary .</vt:lpstr>
      <vt:lpstr>How does the instrument work?</vt:lpstr>
      <vt:lpstr>What types of activities are covered by Cultural and Creative Sectors?</vt:lpstr>
      <vt:lpstr>Final Recipient Transaction Eligibility Criteria</vt:lpstr>
      <vt:lpstr>What are the main objectives of the financial instrument?</vt:lpstr>
      <vt:lpstr>What are the main objectives of the financial instrument?</vt:lpstr>
      <vt:lpstr>To respond to these issues, it will be useful </vt:lpstr>
      <vt:lpstr>Reasons to invest in CCS  </vt:lpstr>
      <vt:lpstr>Reasons not to provide finance to the CCS </vt:lpstr>
      <vt:lpstr>What about financial counterparties? </vt:lpstr>
      <vt:lpstr>Capacity Building </vt:lpstr>
      <vt:lpstr>Capacity Building </vt:lpstr>
      <vt:lpstr>Public and not-for-profit institutions </vt:lpstr>
      <vt:lpstr>Enjoy your project!    Questions and Comments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Innovative private and public financial instrument &amp; How to maximize the impact of public funding</dc:title>
  <dc:creator>Roberto</dc:creator>
  <cp:lastModifiedBy>Roberto</cp:lastModifiedBy>
  <cp:revision>69</cp:revision>
  <dcterms:created xsi:type="dcterms:W3CDTF">2017-09-28T10:36:30Z</dcterms:created>
  <dcterms:modified xsi:type="dcterms:W3CDTF">2017-09-30T15:11:29Z</dcterms:modified>
</cp:coreProperties>
</file>