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62" r:id="rId8"/>
    <p:sldId id="267" r:id="rId9"/>
    <p:sldId id="258" r:id="rId10"/>
    <p:sldId id="266" r:id="rId11"/>
    <p:sldId id="265" r:id="rId12"/>
    <p:sldId id="259" r:id="rId13"/>
    <p:sldId id="264" r:id="rId14"/>
    <p:sldId id="260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15D"/>
    <a:srgbClr val="FB919E"/>
    <a:srgbClr val="EFE1E1"/>
    <a:srgbClr val="FAD6D6"/>
    <a:srgbClr val="FDD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6DAD1E-7F14-44CD-8302-33B66160E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B204F9D-18AB-4AC6-B511-1DB7438B9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B0B247-62F3-4151-899B-A2A4EC68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ACB4-7D5C-42BD-9F9D-1B30567E2057}" type="datetimeFigureOut">
              <a:rPr lang="it-IT" smtClean="0"/>
              <a:t>26/02/26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A5BC45-390A-4B44-B63A-4EB6D8CB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637C52-307B-48AB-AFB8-0E806F9EB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54C-9D55-4542-A46E-7C84EEE40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40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2927D9-A9F0-4466-8A02-20D18714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2EC22A8-3015-4E5A-9644-EF7513A86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AA9BCC-19A5-43D7-B62C-E3170F1E3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ACB4-7D5C-42BD-9F9D-1B30567E2057}" type="datetimeFigureOut">
              <a:rPr lang="it-IT" smtClean="0"/>
              <a:t>26/02/26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666096-A78D-48E1-877F-63EE9AF5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C5A4BA-8ABF-4264-8B56-D623CF11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54C-9D55-4542-A46E-7C84EEE40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548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9109CC9-3409-4A10-A9E1-4C982389DD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F07F2CC-2CAD-47BC-A997-7704B1553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2C3242-D7FF-440E-AC5E-129B03EA8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ACB4-7D5C-42BD-9F9D-1B30567E2057}" type="datetimeFigureOut">
              <a:rPr lang="it-IT" smtClean="0"/>
              <a:t>26/02/26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0853FA-3D80-43E6-A454-F33D9E32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CE6690-83D9-43DC-BB96-7657367C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54C-9D55-4542-A46E-7C84EEE40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78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09C593-7CEC-4A07-83B7-4ED9AA2AE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791A1A-84E1-449F-B6D5-22B63836A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6FBF9E-E27D-4A38-8646-A7627BE0B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ACB4-7D5C-42BD-9F9D-1B30567E2057}" type="datetimeFigureOut">
              <a:rPr lang="it-IT" smtClean="0"/>
              <a:t>26/02/26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008FA1-C30C-4DEE-95B8-DACD3518C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FC7AA4-76DB-49D2-856D-5BB6EF4D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54C-9D55-4542-A46E-7C84EEE40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31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915BEB-3357-4D19-B394-0A0669A3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44FFFC-51F5-4D85-B322-8D921B060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D73E39-CCB8-4E7A-A6F4-D2DE8B4BA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ACB4-7D5C-42BD-9F9D-1B30567E2057}" type="datetimeFigureOut">
              <a:rPr lang="it-IT" smtClean="0"/>
              <a:t>26/02/26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B45293-918F-4F0E-B1A2-B0C2E1D7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A56737-2143-4350-BCB7-ECE656CE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54C-9D55-4542-A46E-7C84EEE40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71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49C220-5CCF-4FCA-91BE-084A3E5F4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7AC8A8-AB85-4FE4-8C40-DD487831A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006FC0F-90FF-41BA-875A-6D6E5F70E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5135108-AEBA-4956-9296-3DD8318E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ACB4-7D5C-42BD-9F9D-1B30567E2057}" type="datetimeFigureOut">
              <a:rPr lang="it-IT" smtClean="0"/>
              <a:t>26/02/26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16918A2-8C01-412E-8971-6F331E37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F89411-DEB9-44A5-8478-774035AA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54C-9D55-4542-A46E-7C84EEE40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83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07C7DC-E870-49A1-96C4-EB9F86B6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146B29-82FA-4FD5-945C-C2AB33F87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1ECBBDD-0AD1-47BA-95E5-C4E552DF1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273D885-A144-4098-93AB-9DC21E26D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7A4A337-0BFF-48E2-9B13-52CF7189F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80A84E2-A4EA-44AA-8011-36443F658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ACB4-7D5C-42BD-9F9D-1B30567E2057}" type="datetimeFigureOut">
              <a:rPr lang="it-IT" smtClean="0"/>
              <a:t>26/02/26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77051C7-D986-4595-B0AA-A15B0F54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1637A60-6F59-4F25-97B6-7217E9704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54C-9D55-4542-A46E-7C84EEE40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79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879343-CB01-43B5-844F-F34C1FF28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25F6CE2-2BEB-42FA-9FCA-895B074C9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ACB4-7D5C-42BD-9F9D-1B30567E2057}" type="datetimeFigureOut">
              <a:rPr lang="it-IT" smtClean="0"/>
              <a:t>26/02/26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474EF3C-678D-4EFF-8E19-9ABB5B26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C9FA8B6-E765-460A-BA93-3154887F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54C-9D55-4542-A46E-7C84EEE40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21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2118596-EC01-4AAD-8FFB-00EF6E2A3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ACB4-7D5C-42BD-9F9D-1B30567E2057}" type="datetimeFigureOut">
              <a:rPr lang="it-IT" smtClean="0"/>
              <a:t>26/02/26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D46928B-BD71-4648-A3F2-DC581858D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763C095-6477-4E21-A624-9E623D97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54C-9D55-4542-A46E-7C84EEE40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48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4B009-DB4B-4D1E-91C0-329D8079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833A4F-545E-458E-B853-1EFA72528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3A690A-4C6C-4538-B113-D9C7864A4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E8CAFC-B15F-429E-A608-A61889474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ACB4-7D5C-42BD-9F9D-1B30567E2057}" type="datetimeFigureOut">
              <a:rPr lang="it-IT" smtClean="0"/>
              <a:t>26/02/26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A450BC7-68BA-4406-8946-AE8FD1852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9C3E3B-3F4D-4ED1-BBFE-41DD045D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54C-9D55-4542-A46E-7C84EEE40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22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B687AE-FDB0-47B2-919D-14D88141D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0B30C93-EB69-4652-BCA4-919D073FD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8BDCDF-F07F-4748-8DA8-1F5EACAE7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889BC3-14E4-4660-A4F7-CF3BEA75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ACB4-7D5C-42BD-9F9D-1B30567E2057}" type="datetimeFigureOut">
              <a:rPr lang="it-IT" smtClean="0"/>
              <a:t>26/02/26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11A479-63AD-4D41-99D4-20EA0056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C90AC2-00D7-4CAA-93DD-7F924593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54C-9D55-4542-A46E-7C84EEE40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40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8B2E40B-EC5A-47C8-94FA-6E6A444F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41B560-C699-4D55-B7FE-377998C01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3ECA87-B95F-4021-AB29-C02976999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8ACB4-7D5C-42BD-9F9D-1B30567E2057}" type="datetimeFigureOut">
              <a:rPr lang="it-IT" smtClean="0"/>
              <a:t>26/02/26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9CD9E8-F8BB-45D6-91B7-926FDED3AE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6C4301-750F-43F7-9E84-94D3B80BF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9D54C-9D55-4542-A46E-7C84EEE40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339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509D447A-3D63-4213-AB97-F62DA5BD8B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1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BE6449-570E-4A1E-ABF4-6EB837C60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" y="256661"/>
            <a:ext cx="3342183" cy="1326168"/>
          </a:xfrm>
          <a:prstGeom prst="rect">
            <a:avLst/>
          </a:prstGeom>
        </p:spPr>
      </p:pic>
      <p:sp>
        <p:nvSpPr>
          <p:cNvPr id="8" name="Google Shape;91;p2">
            <a:extLst>
              <a:ext uri="{FF2B5EF4-FFF2-40B4-BE49-F238E27FC236}">
                <a16:creationId xmlns:a16="http://schemas.microsoft.com/office/drawing/2014/main" id="{519C3CE3-F838-4D7D-B87C-AF8B1B35E1CF}"/>
              </a:ext>
            </a:extLst>
          </p:cNvPr>
          <p:cNvSpPr txBox="1"/>
          <p:nvPr/>
        </p:nvSpPr>
        <p:spPr>
          <a:xfrm>
            <a:off x="3514961" y="334183"/>
            <a:ext cx="75399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Bando a supporto di progetti culturali volti alla valorizzazione del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patrimonio immateriale della Regione Autonoma Friuli Venezia Giulia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Ausschreibung für die Unterstützung von Kulturellen Projekten zur Förderung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des Immateriellen Kulturerbes  der Region Friaul </a:t>
            </a:r>
            <a:r>
              <a:rPr lang="de-DE" b="1" i="1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Julisch</a:t>
            </a: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Venetien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C2DFDC4-FC39-4932-9F44-02D31BBA2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24" y="256661"/>
            <a:ext cx="1795443" cy="400678"/>
          </a:xfrm>
          <a:prstGeom prst="rect">
            <a:avLst/>
          </a:prstGeom>
        </p:spPr>
      </p:pic>
      <p:sp>
        <p:nvSpPr>
          <p:cNvPr id="11" name="Google Shape;89;p2">
            <a:extLst>
              <a:ext uri="{FF2B5EF4-FFF2-40B4-BE49-F238E27FC236}">
                <a16:creationId xmlns:a16="http://schemas.microsoft.com/office/drawing/2014/main" id="{69E08C5F-02E1-4D08-BA07-07F32A78FD31}"/>
              </a:ext>
            </a:extLst>
          </p:cNvPr>
          <p:cNvSpPr txBox="1">
            <a:spLocks noGrp="1"/>
          </p:cNvSpPr>
          <p:nvPr/>
        </p:nvSpPr>
        <p:spPr>
          <a:xfrm>
            <a:off x="639690" y="1917012"/>
            <a:ext cx="10515600" cy="2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900" dirty="0" err="1">
                <a:solidFill>
                  <a:schemeClr val="dk2"/>
                </a:solidFill>
              </a:rPr>
              <a:t>Scus</a:t>
            </a:r>
            <a:r>
              <a:rPr lang="it-IT" sz="2900" dirty="0">
                <a:solidFill>
                  <a:schemeClr val="dk2"/>
                </a:solidFill>
              </a:rPr>
              <a:t> </a:t>
            </a:r>
            <a:r>
              <a:rPr lang="it-IT" sz="2900" dirty="0" err="1">
                <a:solidFill>
                  <a:schemeClr val="dk2"/>
                </a:solidFill>
              </a:rPr>
              <a:t>REgeneration</a:t>
            </a:r>
            <a:endParaRPr sz="2900"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200" b="0" dirty="0">
                <a:solidFill>
                  <a:schemeClr val="dk2"/>
                </a:solidFill>
              </a:rPr>
              <a:t>un progetto realizzato da</a:t>
            </a:r>
            <a:endParaRPr sz="2200" b="0"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200" b="0" i="1" dirty="0">
                <a:solidFill>
                  <a:schemeClr val="dk2"/>
                </a:solidFill>
              </a:rPr>
              <a:t>SimulArte Società Cooperativa</a:t>
            </a:r>
            <a:endParaRPr sz="3800" b="0" i="1" dirty="0">
              <a:solidFill>
                <a:schemeClr val="dk2"/>
              </a:solidFill>
            </a:endParaRPr>
          </a:p>
        </p:txBody>
      </p:sp>
      <p:sp>
        <p:nvSpPr>
          <p:cNvPr id="12" name="Google Shape;92;p2">
            <a:extLst>
              <a:ext uri="{FF2B5EF4-FFF2-40B4-BE49-F238E27FC236}">
                <a16:creationId xmlns:a16="http://schemas.microsoft.com/office/drawing/2014/main" id="{AB2AB669-4A6C-480A-9191-9083ED942E00}"/>
              </a:ext>
            </a:extLst>
          </p:cNvPr>
          <p:cNvSpPr txBox="1"/>
          <p:nvPr/>
        </p:nvSpPr>
        <p:spPr>
          <a:xfrm>
            <a:off x="639690" y="6245688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1° Incontro con i beneficiari del Bando| </a:t>
            </a:r>
            <a:r>
              <a:rPr lang="de-DE" b="1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Treffen mit den Begünstigten der Ausschreibung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09.03.2026 – Torre di Santa Maria, Udine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40BD7DA-3ED6-4D21-AAD0-5DF1E8D714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54616" b="41850"/>
          <a:stretch/>
        </p:blipFill>
        <p:spPr>
          <a:xfrm>
            <a:off x="297833" y="5914159"/>
            <a:ext cx="11552310" cy="24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44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6155E-483F-B341-2CF3-FD04BFF37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C38C0FA3-2995-55CF-EDD9-7EC41C9912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1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698A058-6018-278B-0106-AC86BE1B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" y="256661"/>
            <a:ext cx="3342183" cy="1326168"/>
          </a:xfrm>
          <a:prstGeom prst="rect">
            <a:avLst/>
          </a:prstGeom>
        </p:spPr>
      </p:pic>
      <p:sp>
        <p:nvSpPr>
          <p:cNvPr id="8" name="Google Shape;91;p2">
            <a:extLst>
              <a:ext uri="{FF2B5EF4-FFF2-40B4-BE49-F238E27FC236}">
                <a16:creationId xmlns:a16="http://schemas.microsoft.com/office/drawing/2014/main" id="{D6427F51-79C0-57DD-07AB-790DDBE8CBD8}"/>
              </a:ext>
            </a:extLst>
          </p:cNvPr>
          <p:cNvSpPr txBox="1"/>
          <p:nvPr/>
        </p:nvSpPr>
        <p:spPr>
          <a:xfrm>
            <a:off x="3514961" y="334183"/>
            <a:ext cx="75399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Bando a supporto di progetti culturali volti alla valorizzazione del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patrimonio immateriale della Regione Autonoma Friuli Venezia Giulia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Ausschreibung für die Unterstützung von Kulturellen Projekten zur Förderung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des Immateriellen Kulturerbes  der Region Friaul </a:t>
            </a:r>
            <a:r>
              <a:rPr lang="de-DE" b="1" i="1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Julisch</a:t>
            </a: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Venetien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B2E9B49-8974-35B2-EB98-355B4C0C0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24" y="256661"/>
            <a:ext cx="1795443" cy="400678"/>
          </a:xfrm>
          <a:prstGeom prst="rect">
            <a:avLst/>
          </a:prstGeom>
        </p:spPr>
      </p:pic>
      <p:sp>
        <p:nvSpPr>
          <p:cNvPr id="12" name="Google Shape;92;p2">
            <a:extLst>
              <a:ext uri="{FF2B5EF4-FFF2-40B4-BE49-F238E27FC236}">
                <a16:creationId xmlns:a16="http://schemas.microsoft.com/office/drawing/2014/main" id="{7AEC7D11-0AB4-F356-510B-8C9BB0536655}"/>
              </a:ext>
            </a:extLst>
          </p:cNvPr>
          <p:cNvSpPr txBox="1"/>
          <p:nvPr/>
        </p:nvSpPr>
        <p:spPr>
          <a:xfrm>
            <a:off x="639690" y="6245688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1° Incontro con i beneficiari del Bando| </a:t>
            </a:r>
            <a:r>
              <a:rPr lang="de-DE" b="1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Treffen mit den Begünstigten der Ausschreibung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09.03.2026 – Torre di Santa Maria, Udine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5FA3458-3C74-D824-80DB-AE7DE0CEB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54616" b="41850"/>
          <a:stretch/>
        </p:blipFill>
        <p:spPr>
          <a:xfrm>
            <a:off x="297833" y="5914159"/>
            <a:ext cx="11552310" cy="242417"/>
          </a:xfrm>
          <a:prstGeom prst="rect">
            <a:avLst/>
          </a:prstGeom>
        </p:spPr>
      </p:pic>
      <p:pic>
        <p:nvPicPr>
          <p:cNvPr id="2" name="Immagine 1" descr="Immagine che contiene vimini, Cesto portaoggetti, interno, cesto&#10;&#10;Il contenuto generato dall'IA potrebbe non essere corretto.">
            <a:extLst>
              <a:ext uri="{FF2B5EF4-FFF2-40B4-BE49-F238E27FC236}">
                <a16:creationId xmlns:a16="http://schemas.microsoft.com/office/drawing/2014/main" id="{8F53960A-2BD6-5E77-3E61-E59A3DCCC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" y="2743201"/>
            <a:ext cx="4643606" cy="3095738"/>
          </a:xfrm>
          <a:prstGeom prst="rect">
            <a:avLst/>
          </a:prstGeom>
        </p:spPr>
      </p:pic>
      <p:sp>
        <p:nvSpPr>
          <p:cNvPr id="3" name="Freccia destra 2">
            <a:extLst>
              <a:ext uri="{FF2B5EF4-FFF2-40B4-BE49-F238E27FC236}">
                <a16:creationId xmlns:a16="http://schemas.microsoft.com/office/drawing/2014/main" id="{03D5E4CF-E5AC-98D4-1EF8-B7BA81EDD062}"/>
              </a:ext>
            </a:extLst>
          </p:cNvPr>
          <p:cNvSpPr/>
          <p:nvPr/>
        </p:nvSpPr>
        <p:spPr>
          <a:xfrm>
            <a:off x="5169637" y="3905983"/>
            <a:ext cx="1050294" cy="770173"/>
          </a:xfrm>
          <a:prstGeom prst="rightArrow">
            <a:avLst/>
          </a:prstGeom>
          <a:solidFill>
            <a:srgbClr val="DC61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8C57202-1473-5608-F417-8115FDD3F4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964" y="2741697"/>
            <a:ext cx="5494179" cy="3090476"/>
          </a:xfrm>
          <a:prstGeom prst="rect">
            <a:avLst/>
          </a:prstGeom>
        </p:spPr>
      </p:pic>
      <p:sp>
        <p:nvSpPr>
          <p:cNvPr id="4" name="Google Shape;119;p5">
            <a:extLst>
              <a:ext uri="{FF2B5EF4-FFF2-40B4-BE49-F238E27FC236}">
                <a16:creationId xmlns:a16="http://schemas.microsoft.com/office/drawing/2014/main" id="{2B6E5D49-92BE-F6E2-F680-FFEA7A2751A5}"/>
              </a:ext>
            </a:extLst>
          </p:cNvPr>
          <p:cNvSpPr txBox="1">
            <a:spLocks noGrp="1"/>
          </p:cNvSpPr>
          <p:nvPr/>
        </p:nvSpPr>
        <p:spPr>
          <a:xfrm>
            <a:off x="539261" y="1837878"/>
            <a:ext cx="10515600" cy="770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400" dirty="0" err="1">
                <a:solidFill>
                  <a:schemeClr val="dk2"/>
                </a:solidFill>
              </a:rPr>
              <a:t>Scus</a:t>
            </a:r>
            <a:r>
              <a:rPr lang="it-IT" sz="2400" dirty="0">
                <a:solidFill>
                  <a:schemeClr val="dk2"/>
                </a:solidFill>
              </a:rPr>
              <a:t> </a:t>
            </a:r>
            <a:r>
              <a:rPr lang="it-IT" sz="2400" dirty="0" err="1">
                <a:solidFill>
                  <a:schemeClr val="dk2"/>
                </a:solidFill>
              </a:rPr>
              <a:t>REgeneration</a:t>
            </a:r>
            <a:endParaRPr lang="it-IT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16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509D447A-3D63-4213-AB97-F62DA5BD8B2C}"/>
              </a:ext>
            </a:extLst>
          </p:cNvPr>
          <p:cNvSpPr/>
          <p:nvPr/>
        </p:nvSpPr>
        <p:spPr>
          <a:xfrm>
            <a:off x="-22012" y="0"/>
            <a:ext cx="12192000" cy="6858000"/>
          </a:xfrm>
          <a:prstGeom prst="rect">
            <a:avLst/>
          </a:prstGeom>
          <a:solidFill>
            <a:srgbClr val="EFE1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BE6449-570E-4A1E-ABF4-6EB837C60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" y="256661"/>
            <a:ext cx="3342183" cy="1326168"/>
          </a:xfrm>
          <a:prstGeom prst="rect">
            <a:avLst/>
          </a:prstGeom>
        </p:spPr>
      </p:pic>
      <p:sp>
        <p:nvSpPr>
          <p:cNvPr id="8" name="Google Shape;91;p2">
            <a:extLst>
              <a:ext uri="{FF2B5EF4-FFF2-40B4-BE49-F238E27FC236}">
                <a16:creationId xmlns:a16="http://schemas.microsoft.com/office/drawing/2014/main" id="{519C3CE3-F838-4D7D-B87C-AF8B1B35E1CF}"/>
              </a:ext>
            </a:extLst>
          </p:cNvPr>
          <p:cNvSpPr txBox="1"/>
          <p:nvPr/>
        </p:nvSpPr>
        <p:spPr>
          <a:xfrm>
            <a:off x="3514961" y="334183"/>
            <a:ext cx="75399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Bando a supporto di progetti culturali volti alla valorizzazione del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patrimonio immateriale della Regione Autonoma Friuli Venezia Giulia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Ausschreibung für die Unterstützung von Kulturellen Projekten zur Förderung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des Immateriellen Kulturerbes  der Region Friaul </a:t>
            </a:r>
            <a:r>
              <a:rPr lang="de-DE" b="1" i="1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Julisch</a:t>
            </a: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Venetien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C2DFDC4-FC39-4932-9F44-02D31BBA2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24" y="256661"/>
            <a:ext cx="1795443" cy="400678"/>
          </a:xfrm>
          <a:prstGeom prst="rect">
            <a:avLst/>
          </a:prstGeom>
        </p:spPr>
      </p:pic>
      <p:sp>
        <p:nvSpPr>
          <p:cNvPr id="12" name="Google Shape;92;p2">
            <a:extLst>
              <a:ext uri="{FF2B5EF4-FFF2-40B4-BE49-F238E27FC236}">
                <a16:creationId xmlns:a16="http://schemas.microsoft.com/office/drawing/2014/main" id="{AB2AB669-4A6C-480A-9191-9083ED942E00}"/>
              </a:ext>
            </a:extLst>
          </p:cNvPr>
          <p:cNvSpPr txBox="1"/>
          <p:nvPr/>
        </p:nvSpPr>
        <p:spPr>
          <a:xfrm>
            <a:off x="639690" y="6245688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1° Incontro con i beneficiari del Bando| </a:t>
            </a:r>
            <a:r>
              <a:rPr lang="de-DE" b="1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Treffen mit den Begünstigten der Ausschreibung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09.03.2026 – Torre di Santa Maria, Udine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40BD7DA-3ED6-4D21-AAD0-5DF1E8D714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54616" b="41850"/>
          <a:stretch/>
        </p:blipFill>
        <p:spPr>
          <a:xfrm>
            <a:off x="297833" y="5914159"/>
            <a:ext cx="11552310" cy="242417"/>
          </a:xfrm>
          <a:prstGeom prst="rect">
            <a:avLst/>
          </a:prstGeom>
        </p:spPr>
      </p:pic>
      <p:sp>
        <p:nvSpPr>
          <p:cNvPr id="11" name="Google Shape;130;p7">
            <a:extLst>
              <a:ext uri="{FF2B5EF4-FFF2-40B4-BE49-F238E27FC236}">
                <a16:creationId xmlns:a16="http://schemas.microsoft.com/office/drawing/2014/main" id="{C16B35FD-544F-445E-9DEF-5CCD9DA3A29C}"/>
              </a:ext>
            </a:extLst>
          </p:cNvPr>
          <p:cNvSpPr txBox="1"/>
          <p:nvPr/>
        </p:nvSpPr>
        <p:spPr>
          <a:xfrm>
            <a:off x="2582480" y="4188400"/>
            <a:ext cx="603900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Contatti:</a:t>
            </a:r>
            <a:endParaRPr sz="2400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e-mail: </a:t>
            </a:r>
            <a:r>
              <a:rPr lang="it-IT" sz="24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info@simularte.it</a:t>
            </a:r>
            <a:endParaRPr sz="24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Google Shape;132;p7">
            <a:extLst>
              <a:ext uri="{FF2B5EF4-FFF2-40B4-BE49-F238E27FC236}">
                <a16:creationId xmlns:a16="http://schemas.microsoft.com/office/drawing/2014/main" id="{CC6D26CE-6C1E-4033-B6CA-B2E744B0DB20}"/>
              </a:ext>
            </a:extLst>
          </p:cNvPr>
          <p:cNvSpPr txBox="1">
            <a:spLocks noGrp="1"/>
          </p:cNvSpPr>
          <p:nvPr/>
        </p:nvSpPr>
        <p:spPr>
          <a:xfrm>
            <a:off x="1501836" y="2522797"/>
            <a:ext cx="848164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it-IT" sz="3600" b="1" dirty="0">
                <a:solidFill>
                  <a:schemeClr val="dk2"/>
                </a:solidFill>
              </a:rPr>
              <a:t>Grazie per l‘attenzione! </a:t>
            </a:r>
            <a:br>
              <a:rPr lang="it-IT" sz="3600" b="1" dirty="0">
                <a:solidFill>
                  <a:schemeClr val="dk2"/>
                </a:solidFill>
              </a:rPr>
            </a:br>
            <a:r>
              <a:rPr lang="it-IT" sz="3600" i="1" dirty="0" err="1">
                <a:solidFill>
                  <a:schemeClr val="dk2"/>
                </a:solidFill>
              </a:rPr>
              <a:t>Danke</a:t>
            </a:r>
            <a:r>
              <a:rPr lang="it-IT" sz="3600" i="1" dirty="0">
                <a:solidFill>
                  <a:schemeClr val="dk2"/>
                </a:solidFill>
              </a:rPr>
              <a:t> </a:t>
            </a:r>
            <a:r>
              <a:rPr lang="it-IT" sz="3600" i="1" dirty="0" err="1">
                <a:solidFill>
                  <a:schemeClr val="dk2"/>
                </a:solidFill>
              </a:rPr>
              <a:t>für</a:t>
            </a:r>
            <a:r>
              <a:rPr lang="it-IT" sz="3600" i="1" dirty="0">
                <a:solidFill>
                  <a:schemeClr val="dk2"/>
                </a:solidFill>
              </a:rPr>
              <a:t> </a:t>
            </a:r>
            <a:r>
              <a:rPr lang="it-IT" sz="3600" i="1" dirty="0" err="1">
                <a:solidFill>
                  <a:schemeClr val="dk2"/>
                </a:solidFill>
              </a:rPr>
              <a:t>Ihre</a:t>
            </a:r>
            <a:r>
              <a:rPr lang="it-IT" sz="3600" i="1" dirty="0">
                <a:solidFill>
                  <a:schemeClr val="dk2"/>
                </a:solidFill>
              </a:rPr>
              <a:t> </a:t>
            </a:r>
            <a:r>
              <a:rPr lang="it-IT" sz="3600" i="1" dirty="0" err="1">
                <a:solidFill>
                  <a:schemeClr val="dk2"/>
                </a:solidFill>
              </a:rPr>
              <a:t>Aufmerksamkeit</a:t>
            </a:r>
            <a:r>
              <a:rPr lang="it-IT" sz="3600" i="1">
                <a:solidFill>
                  <a:schemeClr val="dk2"/>
                </a:solidFill>
              </a:rPr>
              <a:t>!</a:t>
            </a:r>
            <a:endParaRPr lang="it-IT" sz="3600" b="1" i="1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9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509D447A-3D63-4213-AB97-F62DA5BD8B2C}"/>
              </a:ext>
            </a:extLst>
          </p:cNvPr>
          <p:cNvSpPr/>
          <p:nvPr/>
        </p:nvSpPr>
        <p:spPr>
          <a:xfrm>
            <a:off x="-10048" y="0"/>
            <a:ext cx="12192000" cy="6858000"/>
          </a:xfrm>
          <a:prstGeom prst="rect">
            <a:avLst/>
          </a:prstGeom>
          <a:solidFill>
            <a:srgbClr val="EFE1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BE6449-570E-4A1E-ABF4-6EB837C60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" y="256661"/>
            <a:ext cx="3342183" cy="1326168"/>
          </a:xfrm>
          <a:prstGeom prst="rect">
            <a:avLst/>
          </a:prstGeom>
        </p:spPr>
      </p:pic>
      <p:sp>
        <p:nvSpPr>
          <p:cNvPr id="8" name="Google Shape;91;p2">
            <a:extLst>
              <a:ext uri="{FF2B5EF4-FFF2-40B4-BE49-F238E27FC236}">
                <a16:creationId xmlns:a16="http://schemas.microsoft.com/office/drawing/2014/main" id="{519C3CE3-F838-4D7D-B87C-AF8B1B35E1CF}"/>
              </a:ext>
            </a:extLst>
          </p:cNvPr>
          <p:cNvSpPr txBox="1"/>
          <p:nvPr/>
        </p:nvSpPr>
        <p:spPr>
          <a:xfrm>
            <a:off x="3514961" y="334183"/>
            <a:ext cx="75399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Bando a supporto di progetti culturali volti alla valorizzazione del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patrimonio immateriale della Regione Autonoma Friuli Venezia Giulia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Ausschreibung für die Unterstützung von Kulturellen Projekten zur Förderung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des Immateriellen Kulturerbes  der Region Friaul </a:t>
            </a:r>
            <a:r>
              <a:rPr lang="de-DE" b="1" i="1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Julisch</a:t>
            </a: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Venetien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C2DFDC4-FC39-4932-9F44-02D31BBA2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24" y="256661"/>
            <a:ext cx="1795443" cy="400678"/>
          </a:xfrm>
          <a:prstGeom prst="rect">
            <a:avLst/>
          </a:prstGeom>
        </p:spPr>
      </p:pic>
      <p:sp>
        <p:nvSpPr>
          <p:cNvPr id="12" name="Google Shape;92;p2">
            <a:extLst>
              <a:ext uri="{FF2B5EF4-FFF2-40B4-BE49-F238E27FC236}">
                <a16:creationId xmlns:a16="http://schemas.microsoft.com/office/drawing/2014/main" id="{AB2AB669-4A6C-480A-9191-9083ED942E00}"/>
              </a:ext>
            </a:extLst>
          </p:cNvPr>
          <p:cNvSpPr txBox="1"/>
          <p:nvPr/>
        </p:nvSpPr>
        <p:spPr>
          <a:xfrm>
            <a:off x="639690" y="6245688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1° Incontro con i beneficiari del Bando| </a:t>
            </a:r>
            <a:r>
              <a:rPr lang="de-DE" b="1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Treffen mit den Begünstigten der Ausschreibung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09.03.2026 – Torre di Santa Maria, Udine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40BD7DA-3ED6-4D21-AAD0-5DF1E8D714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54616" b="41850"/>
          <a:stretch/>
        </p:blipFill>
        <p:spPr>
          <a:xfrm>
            <a:off x="297833" y="5914159"/>
            <a:ext cx="11552310" cy="242417"/>
          </a:xfrm>
          <a:prstGeom prst="rect">
            <a:avLst/>
          </a:prstGeom>
        </p:spPr>
      </p:pic>
      <p:sp>
        <p:nvSpPr>
          <p:cNvPr id="3" name="Google Shape;99;p3">
            <a:extLst>
              <a:ext uri="{FF2B5EF4-FFF2-40B4-BE49-F238E27FC236}">
                <a16:creationId xmlns:a16="http://schemas.microsoft.com/office/drawing/2014/main" id="{148B3508-0B18-EA14-8CA9-87E1650BC242}"/>
              </a:ext>
            </a:extLst>
          </p:cNvPr>
          <p:cNvSpPr txBox="1">
            <a:spLocks noGrp="1"/>
          </p:cNvSpPr>
          <p:nvPr/>
        </p:nvSpPr>
        <p:spPr>
          <a:xfrm>
            <a:off x="189920" y="1946975"/>
            <a:ext cx="565731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400" dirty="0">
                <a:solidFill>
                  <a:schemeClr val="dk2"/>
                </a:solidFill>
              </a:rPr>
              <a:t>Promuovere il patrimonio culturale </a:t>
            </a:r>
            <a:br>
              <a:rPr lang="it-IT" sz="2400" dirty="0">
                <a:solidFill>
                  <a:schemeClr val="dk2"/>
                </a:solidFill>
              </a:rPr>
            </a:br>
            <a:r>
              <a:rPr lang="it-IT" sz="2400" dirty="0">
                <a:solidFill>
                  <a:schemeClr val="dk2"/>
                </a:solidFill>
              </a:rPr>
              <a:t>immateriale regionale</a:t>
            </a:r>
            <a:endParaRPr sz="3200" b="0" dirty="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4000"/>
              <a:buFont typeface="Open Sans"/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4" name="Google Shape;99;p3">
            <a:extLst>
              <a:ext uri="{FF2B5EF4-FFF2-40B4-BE49-F238E27FC236}">
                <a16:creationId xmlns:a16="http://schemas.microsoft.com/office/drawing/2014/main" id="{A888AB0E-54C9-E71B-5D97-CCA4288463BE}"/>
              </a:ext>
            </a:extLst>
          </p:cNvPr>
          <p:cNvSpPr txBox="1">
            <a:spLocks noGrp="1"/>
          </p:cNvSpPr>
          <p:nvPr/>
        </p:nvSpPr>
        <p:spPr>
          <a:xfrm>
            <a:off x="5847230" y="1941532"/>
            <a:ext cx="5657310" cy="841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1445" lvl="0">
              <a:lnSpc>
                <a:spcPct val="100000"/>
              </a:lnSpc>
            </a:pPr>
            <a:r>
              <a:rPr lang="de-DE" sz="2400" b="0" i="1" dirty="0">
                <a:solidFill>
                  <a:schemeClr val="dk2"/>
                </a:solidFill>
              </a:rPr>
              <a:t>Förderung des regionalen immateriellen Kulturerbes	</a:t>
            </a:r>
          </a:p>
        </p:txBody>
      </p:sp>
    </p:spTree>
    <p:extLst>
      <p:ext uri="{BB962C8B-B14F-4D97-AF65-F5344CB8AC3E}">
        <p14:creationId xmlns:p14="http://schemas.microsoft.com/office/powerpoint/2010/main" val="203857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D4AD7-9778-FA64-5EFD-A69BED08A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161DE6B2-DE0F-FF16-EAF3-A339F659E1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1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4A2F32B-B2D5-A57D-E34F-BD4E2617D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" y="256661"/>
            <a:ext cx="3342183" cy="1326168"/>
          </a:xfrm>
          <a:prstGeom prst="rect">
            <a:avLst/>
          </a:prstGeom>
        </p:spPr>
      </p:pic>
      <p:sp>
        <p:nvSpPr>
          <p:cNvPr id="8" name="Google Shape;91;p2">
            <a:extLst>
              <a:ext uri="{FF2B5EF4-FFF2-40B4-BE49-F238E27FC236}">
                <a16:creationId xmlns:a16="http://schemas.microsoft.com/office/drawing/2014/main" id="{F766D34C-FE63-A298-8695-72D8DA05C6AB}"/>
              </a:ext>
            </a:extLst>
          </p:cNvPr>
          <p:cNvSpPr txBox="1"/>
          <p:nvPr/>
        </p:nvSpPr>
        <p:spPr>
          <a:xfrm>
            <a:off x="3514961" y="334183"/>
            <a:ext cx="75399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Bando a supporto di progetti culturali volti alla valorizzazione del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patrimonio immateriale della Regione Autonoma Friuli Venezia Giulia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Ausschreibung für die Unterstützung von Kulturellen Projekten zur Förderung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des Immateriellen Kulturerbes  der Region Friaul </a:t>
            </a:r>
            <a:r>
              <a:rPr lang="de-DE" b="1" i="1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Julisch</a:t>
            </a: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Venetien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F993D6A-5691-98F5-F183-0EBDDF9FD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24" y="256661"/>
            <a:ext cx="1795443" cy="400678"/>
          </a:xfrm>
          <a:prstGeom prst="rect">
            <a:avLst/>
          </a:prstGeom>
        </p:spPr>
      </p:pic>
      <p:sp>
        <p:nvSpPr>
          <p:cNvPr id="12" name="Google Shape;92;p2">
            <a:extLst>
              <a:ext uri="{FF2B5EF4-FFF2-40B4-BE49-F238E27FC236}">
                <a16:creationId xmlns:a16="http://schemas.microsoft.com/office/drawing/2014/main" id="{CAB65170-1B89-0414-DE5E-84150F917806}"/>
              </a:ext>
            </a:extLst>
          </p:cNvPr>
          <p:cNvSpPr txBox="1"/>
          <p:nvPr/>
        </p:nvSpPr>
        <p:spPr>
          <a:xfrm>
            <a:off x="639690" y="6245688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1° Incontro con i beneficiari del Bando| </a:t>
            </a:r>
            <a:r>
              <a:rPr lang="de-DE" b="1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Treffen mit den Begünstigten der Ausschreibung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09.03.2026 – Torre di Santa Maria, Udine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5ADC50D-98B7-CB6D-DEAD-BB79883377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54616" b="41850"/>
          <a:stretch/>
        </p:blipFill>
        <p:spPr>
          <a:xfrm>
            <a:off x="297833" y="5914159"/>
            <a:ext cx="11552310" cy="242417"/>
          </a:xfrm>
          <a:prstGeom prst="rect">
            <a:avLst/>
          </a:prstGeom>
        </p:spPr>
      </p:pic>
      <p:sp>
        <p:nvSpPr>
          <p:cNvPr id="9" name="Google Shape;99;p3">
            <a:extLst>
              <a:ext uri="{FF2B5EF4-FFF2-40B4-BE49-F238E27FC236}">
                <a16:creationId xmlns:a16="http://schemas.microsoft.com/office/drawing/2014/main" id="{73C702E1-8C09-7BA2-0F8E-BD4E40577D43}"/>
              </a:ext>
            </a:extLst>
          </p:cNvPr>
          <p:cNvSpPr txBox="1">
            <a:spLocks noGrp="1"/>
          </p:cNvSpPr>
          <p:nvPr/>
        </p:nvSpPr>
        <p:spPr>
          <a:xfrm>
            <a:off x="189920" y="1946975"/>
            <a:ext cx="565731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400" dirty="0">
                <a:solidFill>
                  <a:schemeClr val="dk2"/>
                </a:solidFill>
              </a:rPr>
              <a:t>Promuovere il patrimonio culturale </a:t>
            </a:r>
            <a:br>
              <a:rPr lang="it-IT" sz="2400" dirty="0">
                <a:solidFill>
                  <a:schemeClr val="dk2"/>
                </a:solidFill>
              </a:rPr>
            </a:br>
            <a:r>
              <a:rPr lang="it-IT" sz="2400" dirty="0">
                <a:solidFill>
                  <a:schemeClr val="dk2"/>
                </a:solidFill>
              </a:rPr>
              <a:t>immateriale regionale</a:t>
            </a:r>
            <a:endParaRPr sz="3200" b="0" dirty="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4000"/>
              <a:buFont typeface="Open Sans"/>
              <a:buNone/>
            </a:pPr>
            <a:endParaRPr dirty="0">
              <a:solidFill>
                <a:schemeClr val="dk2"/>
              </a:solidFill>
            </a:endParaRPr>
          </a:p>
        </p:txBody>
      </p:sp>
      <p:pic>
        <p:nvPicPr>
          <p:cNvPr id="3" name="Immagine 2" descr="Immagine che contiene vimini, Cesto portaoggetti, interno, cesto&#10;&#10;Il contenuto generato dall'IA potrebbe non essere corretto.">
            <a:extLst>
              <a:ext uri="{FF2B5EF4-FFF2-40B4-BE49-F238E27FC236}">
                <a16:creationId xmlns:a16="http://schemas.microsoft.com/office/drawing/2014/main" id="{525D4C96-D61B-D877-7761-663DDFEB9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" y="2743201"/>
            <a:ext cx="4643606" cy="3095738"/>
          </a:xfrm>
          <a:prstGeom prst="rect">
            <a:avLst/>
          </a:prstGeom>
        </p:spPr>
      </p:pic>
      <p:sp>
        <p:nvSpPr>
          <p:cNvPr id="7" name="Google Shape;99;p3">
            <a:extLst>
              <a:ext uri="{FF2B5EF4-FFF2-40B4-BE49-F238E27FC236}">
                <a16:creationId xmlns:a16="http://schemas.microsoft.com/office/drawing/2014/main" id="{3FFE5796-7AE5-2DB0-0F49-05EBD1D0F8E0}"/>
              </a:ext>
            </a:extLst>
          </p:cNvPr>
          <p:cNvSpPr txBox="1">
            <a:spLocks noGrp="1"/>
          </p:cNvSpPr>
          <p:nvPr/>
        </p:nvSpPr>
        <p:spPr>
          <a:xfrm>
            <a:off x="5847230" y="1941532"/>
            <a:ext cx="5657310" cy="841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1445" lvl="0">
              <a:lnSpc>
                <a:spcPct val="100000"/>
              </a:lnSpc>
            </a:pPr>
            <a:r>
              <a:rPr lang="de-DE" sz="2400" b="0" i="1" dirty="0">
                <a:solidFill>
                  <a:schemeClr val="dk2"/>
                </a:solidFill>
              </a:rPr>
              <a:t>Förderung des regionalen immateriellen Kulturerbes	</a:t>
            </a:r>
          </a:p>
        </p:txBody>
      </p:sp>
    </p:spTree>
    <p:extLst>
      <p:ext uri="{BB962C8B-B14F-4D97-AF65-F5344CB8AC3E}">
        <p14:creationId xmlns:p14="http://schemas.microsoft.com/office/powerpoint/2010/main" val="370934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0BD6F-C5D2-F1F5-168B-4B5FAB85A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4DC309AE-A08D-3714-BD3A-ECC61077DC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1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E23D25E-56C8-547F-2626-9D7AE1AF8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" y="256661"/>
            <a:ext cx="3342183" cy="1326168"/>
          </a:xfrm>
          <a:prstGeom prst="rect">
            <a:avLst/>
          </a:prstGeom>
        </p:spPr>
      </p:pic>
      <p:sp>
        <p:nvSpPr>
          <p:cNvPr id="8" name="Google Shape;91;p2">
            <a:extLst>
              <a:ext uri="{FF2B5EF4-FFF2-40B4-BE49-F238E27FC236}">
                <a16:creationId xmlns:a16="http://schemas.microsoft.com/office/drawing/2014/main" id="{632DEAD8-F18B-7FB3-FED6-9B136EF71DB8}"/>
              </a:ext>
            </a:extLst>
          </p:cNvPr>
          <p:cNvSpPr txBox="1"/>
          <p:nvPr/>
        </p:nvSpPr>
        <p:spPr>
          <a:xfrm>
            <a:off x="3514961" y="334183"/>
            <a:ext cx="75399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Bando a supporto di progetti culturali volti alla valorizzazione del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patrimonio immateriale della Regione Autonoma Friuli Venezia Giulia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Ausschreibung für die Unterstützung von Kulturellen Projekten zur Förderung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des Immateriellen Kulturerbes  der Region Friaul </a:t>
            </a:r>
            <a:r>
              <a:rPr lang="de-DE" b="1" i="1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Julisch</a:t>
            </a: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Venetien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B3F4D8F-586A-AB85-4499-C46A69B42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24" y="256661"/>
            <a:ext cx="1795443" cy="400678"/>
          </a:xfrm>
          <a:prstGeom prst="rect">
            <a:avLst/>
          </a:prstGeom>
        </p:spPr>
      </p:pic>
      <p:sp>
        <p:nvSpPr>
          <p:cNvPr id="12" name="Google Shape;92;p2">
            <a:extLst>
              <a:ext uri="{FF2B5EF4-FFF2-40B4-BE49-F238E27FC236}">
                <a16:creationId xmlns:a16="http://schemas.microsoft.com/office/drawing/2014/main" id="{11966D8A-EC39-3EC2-602B-76972CF5E67D}"/>
              </a:ext>
            </a:extLst>
          </p:cNvPr>
          <p:cNvSpPr txBox="1"/>
          <p:nvPr/>
        </p:nvSpPr>
        <p:spPr>
          <a:xfrm>
            <a:off x="639690" y="6245688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1° Incontro con i beneficiari del Bando| </a:t>
            </a:r>
            <a:r>
              <a:rPr lang="de-DE" b="1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Treffen mit den Begünstigten der Ausschreibung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09.03.2026 – Torre di Santa Maria, Udine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FB97710-2608-A4CF-DDFB-17398B1483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54616" b="41850"/>
          <a:stretch/>
        </p:blipFill>
        <p:spPr>
          <a:xfrm>
            <a:off x="297833" y="5914159"/>
            <a:ext cx="11552310" cy="242417"/>
          </a:xfrm>
          <a:prstGeom prst="rect">
            <a:avLst/>
          </a:prstGeom>
        </p:spPr>
      </p:pic>
      <p:sp>
        <p:nvSpPr>
          <p:cNvPr id="9" name="Google Shape;99;p3">
            <a:extLst>
              <a:ext uri="{FF2B5EF4-FFF2-40B4-BE49-F238E27FC236}">
                <a16:creationId xmlns:a16="http://schemas.microsoft.com/office/drawing/2014/main" id="{CE1AE2DB-1B1E-84C0-1A24-07C8C0D04BF5}"/>
              </a:ext>
            </a:extLst>
          </p:cNvPr>
          <p:cNvSpPr txBox="1">
            <a:spLocks noGrp="1"/>
          </p:cNvSpPr>
          <p:nvPr/>
        </p:nvSpPr>
        <p:spPr>
          <a:xfrm>
            <a:off x="189920" y="1946975"/>
            <a:ext cx="565731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400" dirty="0">
                <a:solidFill>
                  <a:schemeClr val="dk2"/>
                </a:solidFill>
              </a:rPr>
              <a:t>Promuovere il patrimonio culturale </a:t>
            </a:r>
            <a:br>
              <a:rPr lang="it-IT" sz="2400" dirty="0">
                <a:solidFill>
                  <a:schemeClr val="dk2"/>
                </a:solidFill>
              </a:rPr>
            </a:br>
            <a:r>
              <a:rPr lang="it-IT" sz="2400" dirty="0">
                <a:solidFill>
                  <a:schemeClr val="dk2"/>
                </a:solidFill>
              </a:rPr>
              <a:t>immateriale regionale</a:t>
            </a:r>
            <a:endParaRPr sz="3200" b="0" dirty="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4000"/>
              <a:buFont typeface="Open Sans"/>
              <a:buNone/>
            </a:pPr>
            <a:endParaRPr dirty="0">
              <a:solidFill>
                <a:schemeClr val="dk2"/>
              </a:solidFill>
            </a:endParaRPr>
          </a:p>
        </p:txBody>
      </p:sp>
      <p:pic>
        <p:nvPicPr>
          <p:cNvPr id="3" name="Immagine 2" descr="Immagine che contiene vimini, Cesto portaoggetti, interno, cesto&#10;&#10;Il contenuto generato dall'IA potrebbe non essere corretto.">
            <a:extLst>
              <a:ext uri="{FF2B5EF4-FFF2-40B4-BE49-F238E27FC236}">
                <a16:creationId xmlns:a16="http://schemas.microsoft.com/office/drawing/2014/main" id="{F4810E24-62A4-02FD-AE68-893F89A4A1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" y="2743201"/>
            <a:ext cx="4643606" cy="3095738"/>
          </a:xfrm>
          <a:prstGeom prst="rect">
            <a:avLst/>
          </a:prstGeom>
        </p:spPr>
      </p:pic>
      <p:sp>
        <p:nvSpPr>
          <p:cNvPr id="2" name="Google Shape;99;p3">
            <a:extLst>
              <a:ext uri="{FF2B5EF4-FFF2-40B4-BE49-F238E27FC236}">
                <a16:creationId xmlns:a16="http://schemas.microsoft.com/office/drawing/2014/main" id="{F73B2A76-60F9-F814-648C-876B4C3F12E9}"/>
              </a:ext>
            </a:extLst>
          </p:cNvPr>
          <p:cNvSpPr txBox="1">
            <a:spLocks noGrp="1"/>
          </p:cNvSpPr>
          <p:nvPr/>
        </p:nvSpPr>
        <p:spPr>
          <a:xfrm>
            <a:off x="7284910" y="2680092"/>
            <a:ext cx="4219629" cy="95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00000"/>
              </a:lnSpc>
              <a:buClr>
                <a:schemeClr val="dk1"/>
              </a:buClr>
            </a:pPr>
            <a:r>
              <a:rPr lang="it-IT" sz="2400" dirty="0">
                <a:solidFill>
                  <a:schemeClr val="dk2"/>
                </a:solidFill>
              </a:rPr>
              <a:t>Giovani 14 – 18 anni </a:t>
            </a:r>
            <a:r>
              <a:rPr lang="it-IT" sz="2400" b="0" i="1" dirty="0" err="1">
                <a:solidFill>
                  <a:schemeClr val="dk2"/>
                </a:solidFill>
              </a:rPr>
              <a:t>Jugendliche</a:t>
            </a:r>
            <a:r>
              <a:rPr lang="it-IT" sz="2400" b="0" i="1" dirty="0">
                <a:solidFill>
                  <a:schemeClr val="dk2"/>
                </a:solidFill>
              </a:rPr>
              <a:t> 14 - 18 </a:t>
            </a:r>
            <a:r>
              <a:rPr lang="it-IT" sz="2400" b="0" i="1" dirty="0" err="1">
                <a:solidFill>
                  <a:schemeClr val="dk2"/>
                </a:solidFill>
              </a:rPr>
              <a:t>Jahren</a:t>
            </a:r>
            <a:endParaRPr lang="it-IT" sz="2400" b="0" i="1" dirty="0">
              <a:solidFill>
                <a:schemeClr val="dk2"/>
              </a:solidFill>
            </a:endParaRPr>
          </a:p>
        </p:txBody>
      </p:sp>
      <p:sp>
        <p:nvSpPr>
          <p:cNvPr id="7" name="Freccia destra 6">
            <a:extLst>
              <a:ext uri="{FF2B5EF4-FFF2-40B4-BE49-F238E27FC236}">
                <a16:creationId xmlns:a16="http://schemas.microsoft.com/office/drawing/2014/main" id="{F824C4B0-5B03-48A9-671E-82324A91901A}"/>
              </a:ext>
            </a:extLst>
          </p:cNvPr>
          <p:cNvSpPr/>
          <p:nvPr/>
        </p:nvSpPr>
        <p:spPr>
          <a:xfrm>
            <a:off x="5169636" y="2771061"/>
            <a:ext cx="1808703" cy="770173"/>
          </a:xfrm>
          <a:prstGeom prst="rightArrow">
            <a:avLst/>
          </a:prstGeom>
          <a:solidFill>
            <a:srgbClr val="DC61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Google Shape;99;p3">
            <a:extLst>
              <a:ext uri="{FF2B5EF4-FFF2-40B4-BE49-F238E27FC236}">
                <a16:creationId xmlns:a16="http://schemas.microsoft.com/office/drawing/2014/main" id="{91562198-B585-7589-65C4-F9BE138D7D50}"/>
              </a:ext>
            </a:extLst>
          </p:cNvPr>
          <p:cNvSpPr txBox="1">
            <a:spLocks noGrp="1"/>
          </p:cNvSpPr>
          <p:nvPr/>
        </p:nvSpPr>
        <p:spPr>
          <a:xfrm>
            <a:off x="5847230" y="1941532"/>
            <a:ext cx="5657310" cy="841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1445" lvl="0">
              <a:lnSpc>
                <a:spcPct val="100000"/>
              </a:lnSpc>
            </a:pPr>
            <a:r>
              <a:rPr lang="de-DE" sz="2400" b="0" i="1" dirty="0">
                <a:solidFill>
                  <a:schemeClr val="dk2"/>
                </a:solidFill>
              </a:rPr>
              <a:t>Förderung des regionalen immateriellen Kulturerbes	</a:t>
            </a:r>
          </a:p>
        </p:txBody>
      </p:sp>
    </p:spTree>
    <p:extLst>
      <p:ext uri="{BB962C8B-B14F-4D97-AF65-F5344CB8AC3E}">
        <p14:creationId xmlns:p14="http://schemas.microsoft.com/office/powerpoint/2010/main" val="216029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AC00C-A7A2-C5A8-DAC5-C418BD861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E611CF8-B009-6A42-4C02-C5E58C606DE1}"/>
              </a:ext>
            </a:extLst>
          </p:cNvPr>
          <p:cNvSpPr/>
          <p:nvPr/>
        </p:nvSpPr>
        <p:spPr>
          <a:xfrm>
            <a:off x="0" y="10048"/>
            <a:ext cx="12192000" cy="6858000"/>
          </a:xfrm>
          <a:prstGeom prst="rect">
            <a:avLst/>
          </a:prstGeom>
          <a:solidFill>
            <a:srgbClr val="EFE1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7867C22-E7D4-5D73-313B-5B6C40EDA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" y="256661"/>
            <a:ext cx="3342183" cy="1326168"/>
          </a:xfrm>
          <a:prstGeom prst="rect">
            <a:avLst/>
          </a:prstGeom>
        </p:spPr>
      </p:pic>
      <p:sp>
        <p:nvSpPr>
          <p:cNvPr id="8" name="Google Shape;91;p2">
            <a:extLst>
              <a:ext uri="{FF2B5EF4-FFF2-40B4-BE49-F238E27FC236}">
                <a16:creationId xmlns:a16="http://schemas.microsoft.com/office/drawing/2014/main" id="{D725465F-704A-9EC6-A146-CCB9C2CFC82F}"/>
              </a:ext>
            </a:extLst>
          </p:cNvPr>
          <p:cNvSpPr txBox="1"/>
          <p:nvPr/>
        </p:nvSpPr>
        <p:spPr>
          <a:xfrm>
            <a:off x="3514961" y="334183"/>
            <a:ext cx="75399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Bando a supporto di progetti culturali volti alla valorizzazione del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patrimonio immateriale della Regione Autonoma Friuli Venezia Giulia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Ausschreibung für die Unterstützung von Kulturellen Projekten zur Förderung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des Immateriellen Kulturerbes  der Region Friaul </a:t>
            </a:r>
            <a:r>
              <a:rPr lang="de-DE" b="1" i="1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Julisch</a:t>
            </a: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Venetien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4E72633-08FF-106E-6AA4-C883D22DA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24" y="256661"/>
            <a:ext cx="1795443" cy="400678"/>
          </a:xfrm>
          <a:prstGeom prst="rect">
            <a:avLst/>
          </a:prstGeom>
        </p:spPr>
      </p:pic>
      <p:sp>
        <p:nvSpPr>
          <p:cNvPr id="12" name="Google Shape;92;p2">
            <a:extLst>
              <a:ext uri="{FF2B5EF4-FFF2-40B4-BE49-F238E27FC236}">
                <a16:creationId xmlns:a16="http://schemas.microsoft.com/office/drawing/2014/main" id="{A333E9BF-2A15-304F-64E5-25FFBFA8B044}"/>
              </a:ext>
            </a:extLst>
          </p:cNvPr>
          <p:cNvSpPr txBox="1"/>
          <p:nvPr/>
        </p:nvSpPr>
        <p:spPr>
          <a:xfrm>
            <a:off x="639690" y="6245688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1° Incontro con i beneficiari del Bando| </a:t>
            </a:r>
            <a:r>
              <a:rPr lang="de-DE" b="1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Treffen mit den Begünstigten der Ausschreibung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09.03.2026 – Torre di Santa Maria, Udine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DAEB1F2-8333-0631-4F22-31D8ADCEF3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54616" b="41850"/>
          <a:stretch/>
        </p:blipFill>
        <p:spPr>
          <a:xfrm>
            <a:off x="297833" y="5914159"/>
            <a:ext cx="11552310" cy="242417"/>
          </a:xfrm>
          <a:prstGeom prst="rect">
            <a:avLst/>
          </a:prstGeom>
        </p:spPr>
      </p:pic>
      <p:sp>
        <p:nvSpPr>
          <p:cNvPr id="9" name="Google Shape;99;p3">
            <a:extLst>
              <a:ext uri="{FF2B5EF4-FFF2-40B4-BE49-F238E27FC236}">
                <a16:creationId xmlns:a16="http://schemas.microsoft.com/office/drawing/2014/main" id="{99A9DDBE-7C16-D2A3-7966-8CB46713BE3B}"/>
              </a:ext>
            </a:extLst>
          </p:cNvPr>
          <p:cNvSpPr txBox="1">
            <a:spLocks noGrp="1"/>
          </p:cNvSpPr>
          <p:nvPr/>
        </p:nvSpPr>
        <p:spPr>
          <a:xfrm>
            <a:off x="189920" y="1946975"/>
            <a:ext cx="565731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400" dirty="0">
                <a:solidFill>
                  <a:schemeClr val="dk2"/>
                </a:solidFill>
              </a:rPr>
              <a:t>Promuovere il patrimonio culturale </a:t>
            </a:r>
            <a:br>
              <a:rPr lang="it-IT" sz="2400" dirty="0">
                <a:solidFill>
                  <a:schemeClr val="dk2"/>
                </a:solidFill>
              </a:rPr>
            </a:br>
            <a:r>
              <a:rPr lang="it-IT" sz="2400" dirty="0">
                <a:solidFill>
                  <a:schemeClr val="dk2"/>
                </a:solidFill>
              </a:rPr>
              <a:t>immateriale regionale</a:t>
            </a:r>
            <a:endParaRPr sz="3200" b="0" dirty="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4000"/>
              <a:buFont typeface="Open Sans"/>
              <a:buNone/>
            </a:pPr>
            <a:endParaRPr dirty="0">
              <a:solidFill>
                <a:schemeClr val="dk2"/>
              </a:solidFill>
            </a:endParaRPr>
          </a:p>
        </p:txBody>
      </p:sp>
      <p:pic>
        <p:nvPicPr>
          <p:cNvPr id="3" name="Immagine 2" descr="Immagine che contiene vimini, Cesto portaoggetti, interno, cesto&#10;&#10;Il contenuto generato dall'IA potrebbe non essere corretto.">
            <a:extLst>
              <a:ext uri="{FF2B5EF4-FFF2-40B4-BE49-F238E27FC236}">
                <a16:creationId xmlns:a16="http://schemas.microsoft.com/office/drawing/2014/main" id="{81CB5FC1-009D-5879-5781-0698EF92C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" y="2743201"/>
            <a:ext cx="4643606" cy="3095738"/>
          </a:xfrm>
          <a:prstGeom prst="rect">
            <a:avLst/>
          </a:prstGeom>
        </p:spPr>
      </p:pic>
      <p:sp>
        <p:nvSpPr>
          <p:cNvPr id="2" name="Google Shape;99;p3">
            <a:extLst>
              <a:ext uri="{FF2B5EF4-FFF2-40B4-BE49-F238E27FC236}">
                <a16:creationId xmlns:a16="http://schemas.microsoft.com/office/drawing/2014/main" id="{888E43D8-6C5C-027A-C36F-88C237107885}"/>
              </a:ext>
            </a:extLst>
          </p:cNvPr>
          <p:cNvSpPr txBox="1">
            <a:spLocks noGrp="1"/>
          </p:cNvSpPr>
          <p:nvPr/>
        </p:nvSpPr>
        <p:spPr>
          <a:xfrm>
            <a:off x="7284910" y="2680092"/>
            <a:ext cx="4219629" cy="95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00000"/>
              </a:lnSpc>
              <a:buClr>
                <a:schemeClr val="dk1"/>
              </a:buClr>
            </a:pPr>
            <a:r>
              <a:rPr lang="it-IT" sz="2400" dirty="0">
                <a:solidFill>
                  <a:schemeClr val="dk2"/>
                </a:solidFill>
              </a:rPr>
              <a:t>Giovani 14 – 18 anni </a:t>
            </a:r>
            <a:r>
              <a:rPr lang="it-IT" sz="2400" b="0" i="1" dirty="0" err="1">
                <a:solidFill>
                  <a:schemeClr val="dk2"/>
                </a:solidFill>
              </a:rPr>
              <a:t>Jugendliche</a:t>
            </a:r>
            <a:r>
              <a:rPr lang="it-IT" sz="2400" b="0" i="1" dirty="0">
                <a:solidFill>
                  <a:schemeClr val="dk2"/>
                </a:solidFill>
              </a:rPr>
              <a:t> 14 - 18 </a:t>
            </a:r>
            <a:r>
              <a:rPr lang="it-IT" sz="2400" b="0" i="1" dirty="0" err="1">
                <a:solidFill>
                  <a:schemeClr val="dk2"/>
                </a:solidFill>
              </a:rPr>
              <a:t>Jahren</a:t>
            </a:r>
            <a:endParaRPr lang="it-IT" sz="2400" b="0" i="1" dirty="0">
              <a:solidFill>
                <a:schemeClr val="dk2"/>
              </a:solidFill>
            </a:endParaRPr>
          </a:p>
        </p:txBody>
      </p:sp>
      <p:sp>
        <p:nvSpPr>
          <p:cNvPr id="7" name="Freccia destra 6">
            <a:extLst>
              <a:ext uri="{FF2B5EF4-FFF2-40B4-BE49-F238E27FC236}">
                <a16:creationId xmlns:a16="http://schemas.microsoft.com/office/drawing/2014/main" id="{85B7B3FB-B93D-BF81-C68E-ECAB09AB90CB}"/>
              </a:ext>
            </a:extLst>
          </p:cNvPr>
          <p:cNvSpPr/>
          <p:nvPr/>
        </p:nvSpPr>
        <p:spPr>
          <a:xfrm>
            <a:off x="5169636" y="2771061"/>
            <a:ext cx="1808703" cy="770173"/>
          </a:xfrm>
          <a:prstGeom prst="rightArrow">
            <a:avLst/>
          </a:prstGeom>
          <a:solidFill>
            <a:srgbClr val="DC61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Google Shape;99;p3">
            <a:extLst>
              <a:ext uri="{FF2B5EF4-FFF2-40B4-BE49-F238E27FC236}">
                <a16:creationId xmlns:a16="http://schemas.microsoft.com/office/drawing/2014/main" id="{E07012AD-7AD8-D356-54D9-E3F23E7963C5}"/>
              </a:ext>
            </a:extLst>
          </p:cNvPr>
          <p:cNvSpPr txBox="1">
            <a:spLocks noGrp="1"/>
          </p:cNvSpPr>
          <p:nvPr/>
        </p:nvSpPr>
        <p:spPr>
          <a:xfrm>
            <a:off x="5847230" y="1941532"/>
            <a:ext cx="5657310" cy="841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1445" lvl="0">
              <a:lnSpc>
                <a:spcPct val="100000"/>
              </a:lnSpc>
            </a:pPr>
            <a:r>
              <a:rPr lang="de-DE" sz="2400" b="0" i="1" dirty="0">
                <a:solidFill>
                  <a:schemeClr val="dk2"/>
                </a:solidFill>
              </a:rPr>
              <a:t>Förderung des regionalen immateriellen Kulturerbes	</a:t>
            </a:r>
          </a:p>
        </p:txBody>
      </p:sp>
      <p:sp>
        <p:nvSpPr>
          <p:cNvPr id="4" name="Google Shape;99;p3">
            <a:extLst>
              <a:ext uri="{FF2B5EF4-FFF2-40B4-BE49-F238E27FC236}">
                <a16:creationId xmlns:a16="http://schemas.microsoft.com/office/drawing/2014/main" id="{09863E54-4288-BCC7-DC3C-9E96F868404B}"/>
              </a:ext>
            </a:extLst>
          </p:cNvPr>
          <p:cNvSpPr txBox="1">
            <a:spLocks noGrp="1"/>
          </p:cNvSpPr>
          <p:nvPr/>
        </p:nvSpPr>
        <p:spPr>
          <a:xfrm>
            <a:off x="7284910" y="4472902"/>
            <a:ext cx="3234396" cy="95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400" dirty="0">
                <a:solidFill>
                  <a:schemeClr val="dk2"/>
                </a:solidFill>
              </a:rPr>
              <a:t>Turisti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400" b="0" i="1" dirty="0" err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Touristen</a:t>
            </a:r>
            <a:endParaRPr sz="3200" b="0" i="1" dirty="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Freccia destra 10">
            <a:extLst>
              <a:ext uri="{FF2B5EF4-FFF2-40B4-BE49-F238E27FC236}">
                <a16:creationId xmlns:a16="http://schemas.microsoft.com/office/drawing/2014/main" id="{A5B88958-99B9-7578-A903-A452C8ECF91A}"/>
              </a:ext>
            </a:extLst>
          </p:cNvPr>
          <p:cNvSpPr/>
          <p:nvPr/>
        </p:nvSpPr>
        <p:spPr>
          <a:xfrm>
            <a:off x="5169634" y="4563872"/>
            <a:ext cx="1808703" cy="770173"/>
          </a:xfrm>
          <a:prstGeom prst="rightArrow">
            <a:avLst/>
          </a:prstGeom>
          <a:solidFill>
            <a:srgbClr val="DC61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11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509D447A-3D63-4213-AB97-F62DA5BD8B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1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BE6449-570E-4A1E-ABF4-6EB837C60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" y="256661"/>
            <a:ext cx="3342183" cy="1326168"/>
          </a:xfrm>
          <a:prstGeom prst="rect">
            <a:avLst/>
          </a:prstGeom>
        </p:spPr>
      </p:pic>
      <p:sp>
        <p:nvSpPr>
          <p:cNvPr id="8" name="Google Shape;91;p2">
            <a:extLst>
              <a:ext uri="{FF2B5EF4-FFF2-40B4-BE49-F238E27FC236}">
                <a16:creationId xmlns:a16="http://schemas.microsoft.com/office/drawing/2014/main" id="{519C3CE3-F838-4D7D-B87C-AF8B1B35E1CF}"/>
              </a:ext>
            </a:extLst>
          </p:cNvPr>
          <p:cNvSpPr txBox="1"/>
          <p:nvPr/>
        </p:nvSpPr>
        <p:spPr>
          <a:xfrm>
            <a:off x="3514961" y="334183"/>
            <a:ext cx="75399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Bando a supporto di progetti culturali volti alla valorizzazione del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patrimonio immateriale della Regione Autonoma Friuli Venezia Giulia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Ausschreibung für die Unterstützung von Kulturellen Projekten zur Förderung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des Immateriellen Kulturerbes  der Region Friaul </a:t>
            </a:r>
            <a:r>
              <a:rPr lang="de-DE" b="1" i="1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Julisch</a:t>
            </a: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Venetien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C2DFDC4-FC39-4932-9F44-02D31BBA2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24" y="256661"/>
            <a:ext cx="1795443" cy="400678"/>
          </a:xfrm>
          <a:prstGeom prst="rect">
            <a:avLst/>
          </a:prstGeom>
        </p:spPr>
      </p:pic>
      <p:sp>
        <p:nvSpPr>
          <p:cNvPr id="12" name="Google Shape;92;p2">
            <a:extLst>
              <a:ext uri="{FF2B5EF4-FFF2-40B4-BE49-F238E27FC236}">
                <a16:creationId xmlns:a16="http://schemas.microsoft.com/office/drawing/2014/main" id="{AB2AB669-4A6C-480A-9191-9083ED942E00}"/>
              </a:ext>
            </a:extLst>
          </p:cNvPr>
          <p:cNvSpPr txBox="1"/>
          <p:nvPr/>
        </p:nvSpPr>
        <p:spPr>
          <a:xfrm>
            <a:off x="639690" y="6245688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1° Incontro con i beneficiari del Bando| </a:t>
            </a:r>
            <a:r>
              <a:rPr lang="de-DE" b="1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Treffen mit den Begünstigten der Ausschreibung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09.03.2026 – Torre di Santa Maria, Udine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40BD7DA-3ED6-4D21-AAD0-5DF1E8D714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54616" b="41850"/>
          <a:stretch/>
        </p:blipFill>
        <p:spPr>
          <a:xfrm>
            <a:off x="297833" y="5914159"/>
            <a:ext cx="11552310" cy="242417"/>
          </a:xfrm>
          <a:prstGeom prst="rect">
            <a:avLst/>
          </a:prstGeom>
        </p:spPr>
      </p:pic>
      <p:sp>
        <p:nvSpPr>
          <p:cNvPr id="3" name="Google Shape;99;p3">
            <a:extLst>
              <a:ext uri="{FF2B5EF4-FFF2-40B4-BE49-F238E27FC236}">
                <a16:creationId xmlns:a16="http://schemas.microsoft.com/office/drawing/2014/main" id="{F3C50243-C15C-3D19-79D7-73F52DBF2732}"/>
              </a:ext>
            </a:extLst>
          </p:cNvPr>
          <p:cNvSpPr txBox="1">
            <a:spLocks noGrp="1"/>
          </p:cNvSpPr>
          <p:nvPr/>
        </p:nvSpPr>
        <p:spPr>
          <a:xfrm>
            <a:off x="189920" y="1946976"/>
            <a:ext cx="5657310" cy="8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400" dirty="0">
                <a:solidFill>
                  <a:schemeClr val="dk2"/>
                </a:solidFill>
              </a:rPr>
              <a:t>1° FASE (25/02 – 06/03)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4000"/>
              <a:buFont typeface="Open Sans"/>
              <a:buNone/>
            </a:pPr>
            <a:r>
              <a:rPr lang="it-IT" sz="2400" b="0" i="1" dirty="0">
                <a:solidFill>
                  <a:schemeClr val="dk2"/>
                </a:solidFill>
              </a:rPr>
              <a:t>1. </a:t>
            </a:r>
            <a:r>
              <a:rPr lang="it-IT" sz="2400" b="0" i="1" dirty="0" err="1">
                <a:solidFill>
                  <a:schemeClr val="dk2"/>
                </a:solidFill>
              </a:rPr>
              <a:t>Phase</a:t>
            </a:r>
            <a:r>
              <a:rPr lang="it-IT" sz="2400" b="0" i="1" dirty="0">
                <a:solidFill>
                  <a:schemeClr val="dk2"/>
                </a:solidFill>
              </a:rPr>
              <a:t> (25/02 – 06/03)</a:t>
            </a:r>
            <a:endParaRPr b="0" i="1" dirty="0">
              <a:solidFill>
                <a:schemeClr val="dk2"/>
              </a:solidFill>
            </a:endParaRPr>
          </a:p>
        </p:txBody>
      </p:sp>
      <p:pic>
        <p:nvPicPr>
          <p:cNvPr id="9" name="Immagine 8" descr="Immagine che contiene vestiti, interno, persona, Apprendimento&#10;&#10;Il contenuto generato dall'IA potrebbe non essere corretto.">
            <a:extLst>
              <a:ext uri="{FF2B5EF4-FFF2-40B4-BE49-F238E27FC236}">
                <a16:creationId xmlns:a16="http://schemas.microsoft.com/office/drawing/2014/main" id="{689BC821-D81D-C757-33E1-2057A6A64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" y="2792895"/>
            <a:ext cx="3788579" cy="284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6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2F72C-4375-5904-DE61-268A87288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19C915D2-12AF-96B0-F91B-ADA09F2FB8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1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BF75BA2-3372-CE5D-9564-DC556F849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" y="256661"/>
            <a:ext cx="3342183" cy="1326168"/>
          </a:xfrm>
          <a:prstGeom prst="rect">
            <a:avLst/>
          </a:prstGeom>
        </p:spPr>
      </p:pic>
      <p:sp>
        <p:nvSpPr>
          <p:cNvPr id="8" name="Google Shape;91;p2">
            <a:extLst>
              <a:ext uri="{FF2B5EF4-FFF2-40B4-BE49-F238E27FC236}">
                <a16:creationId xmlns:a16="http://schemas.microsoft.com/office/drawing/2014/main" id="{AFCBE817-9F92-E882-9AA8-68DA655DD91D}"/>
              </a:ext>
            </a:extLst>
          </p:cNvPr>
          <p:cNvSpPr txBox="1"/>
          <p:nvPr/>
        </p:nvSpPr>
        <p:spPr>
          <a:xfrm>
            <a:off x="3514961" y="334183"/>
            <a:ext cx="75399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Bando a supporto di progetti culturali volti alla valorizzazione del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patrimonio immateriale della Regione Autonoma Friuli Venezia Giulia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Ausschreibung für die Unterstützung von Kulturellen Projekten zur Förderung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des Immateriellen Kulturerbes  der Region Friaul </a:t>
            </a:r>
            <a:r>
              <a:rPr lang="de-DE" b="1" i="1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Julisch</a:t>
            </a: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Venetien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E1E3A1F-ABCE-BB12-6C00-87F490158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24" y="256661"/>
            <a:ext cx="1795443" cy="400678"/>
          </a:xfrm>
          <a:prstGeom prst="rect">
            <a:avLst/>
          </a:prstGeom>
        </p:spPr>
      </p:pic>
      <p:sp>
        <p:nvSpPr>
          <p:cNvPr id="12" name="Google Shape;92;p2">
            <a:extLst>
              <a:ext uri="{FF2B5EF4-FFF2-40B4-BE49-F238E27FC236}">
                <a16:creationId xmlns:a16="http://schemas.microsoft.com/office/drawing/2014/main" id="{F954C3E0-4573-FA79-88F1-50DAD3CD6A34}"/>
              </a:ext>
            </a:extLst>
          </p:cNvPr>
          <p:cNvSpPr txBox="1"/>
          <p:nvPr/>
        </p:nvSpPr>
        <p:spPr>
          <a:xfrm>
            <a:off x="639690" y="6245688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1° Incontro con i beneficiari del Bando| </a:t>
            </a:r>
            <a:r>
              <a:rPr lang="de-DE" b="1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Treffen mit den Begünstigten der Ausschreibung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09.03.2026 – Torre di Santa Maria, Udine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092B5E4-7B65-F1FD-B807-AD7CFFAAB4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54616" b="41850"/>
          <a:stretch/>
        </p:blipFill>
        <p:spPr>
          <a:xfrm>
            <a:off x="297833" y="5914159"/>
            <a:ext cx="11552310" cy="242417"/>
          </a:xfrm>
          <a:prstGeom prst="rect">
            <a:avLst/>
          </a:prstGeom>
        </p:spPr>
      </p:pic>
      <p:sp>
        <p:nvSpPr>
          <p:cNvPr id="4" name="Google Shape;99;p3">
            <a:extLst>
              <a:ext uri="{FF2B5EF4-FFF2-40B4-BE49-F238E27FC236}">
                <a16:creationId xmlns:a16="http://schemas.microsoft.com/office/drawing/2014/main" id="{71508E3A-976B-E675-9FCB-A47AC80CF827}"/>
              </a:ext>
            </a:extLst>
          </p:cNvPr>
          <p:cNvSpPr txBox="1">
            <a:spLocks noGrp="1"/>
          </p:cNvSpPr>
          <p:nvPr/>
        </p:nvSpPr>
        <p:spPr>
          <a:xfrm>
            <a:off x="189920" y="3285966"/>
            <a:ext cx="5657310" cy="8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7" name="Google Shape;99;p3">
            <a:extLst>
              <a:ext uri="{FF2B5EF4-FFF2-40B4-BE49-F238E27FC236}">
                <a16:creationId xmlns:a16="http://schemas.microsoft.com/office/drawing/2014/main" id="{79D0D729-2B90-403A-8650-E84DF06D31EC}"/>
              </a:ext>
            </a:extLst>
          </p:cNvPr>
          <p:cNvSpPr txBox="1">
            <a:spLocks noGrp="1"/>
          </p:cNvSpPr>
          <p:nvPr/>
        </p:nvSpPr>
        <p:spPr>
          <a:xfrm>
            <a:off x="5796990" y="1946976"/>
            <a:ext cx="5657310" cy="8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400" dirty="0">
                <a:solidFill>
                  <a:schemeClr val="dk2"/>
                </a:solidFill>
              </a:rPr>
              <a:t>2° FASE (06/03 – 05/06)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400" b="0" i="1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2. </a:t>
            </a:r>
            <a:r>
              <a:rPr lang="it-IT" sz="2400" b="0" i="1" dirty="0" err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Phase</a:t>
            </a:r>
            <a:r>
              <a:rPr lang="it-IT" sz="2400" b="0" i="1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(06/03 – 05/06)</a:t>
            </a:r>
            <a:endParaRPr sz="3200" b="0" i="1" dirty="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" name="Immagine 12" descr="Immagine che contiene aria aperta, finestra, edificio, casa&#10;&#10;Il contenuto generato dall'IA potrebbe non essere corretto.">
            <a:extLst>
              <a:ext uri="{FF2B5EF4-FFF2-40B4-BE49-F238E27FC236}">
                <a16:creationId xmlns:a16="http://schemas.microsoft.com/office/drawing/2014/main" id="{91FCFC6F-E31D-2BEB-4DD1-D8D856A1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60"/>
          <a:stretch>
            <a:fillRect/>
          </a:stretch>
        </p:blipFill>
        <p:spPr>
          <a:xfrm>
            <a:off x="5847230" y="2792896"/>
            <a:ext cx="2511013" cy="2841435"/>
          </a:xfrm>
          <a:prstGeom prst="rect">
            <a:avLst/>
          </a:prstGeom>
        </p:spPr>
      </p:pic>
      <p:sp>
        <p:nvSpPr>
          <p:cNvPr id="2" name="Google Shape;99;p3">
            <a:extLst>
              <a:ext uri="{FF2B5EF4-FFF2-40B4-BE49-F238E27FC236}">
                <a16:creationId xmlns:a16="http://schemas.microsoft.com/office/drawing/2014/main" id="{108962C6-9BF5-9982-27AF-7C9378DC91C8}"/>
              </a:ext>
            </a:extLst>
          </p:cNvPr>
          <p:cNvSpPr txBox="1">
            <a:spLocks noGrp="1"/>
          </p:cNvSpPr>
          <p:nvPr/>
        </p:nvSpPr>
        <p:spPr>
          <a:xfrm>
            <a:off x="189920" y="1946976"/>
            <a:ext cx="5657310" cy="8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400" dirty="0">
                <a:solidFill>
                  <a:schemeClr val="dk2"/>
                </a:solidFill>
              </a:rPr>
              <a:t>1° FASE (25/02 – 06/03)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4000"/>
              <a:buFont typeface="Open Sans"/>
              <a:buNone/>
            </a:pPr>
            <a:r>
              <a:rPr lang="it-IT" sz="2400" b="0" i="1" dirty="0">
                <a:solidFill>
                  <a:schemeClr val="dk2"/>
                </a:solidFill>
              </a:rPr>
              <a:t>1. </a:t>
            </a:r>
            <a:r>
              <a:rPr lang="it-IT" sz="2400" b="0" i="1" dirty="0" err="1">
                <a:solidFill>
                  <a:schemeClr val="dk2"/>
                </a:solidFill>
              </a:rPr>
              <a:t>Phase</a:t>
            </a:r>
            <a:r>
              <a:rPr lang="it-IT" sz="2400" b="0" i="1" dirty="0">
                <a:solidFill>
                  <a:schemeClr val="dk2"/>
                </a:solidFill>
              </a:rPr>
              <a:t> (25/02 – 06/03)</a:t>
            </a:r>
            <a:endParaRPr b="0" i="1" dirty="0">
              <a:solidFill>
                <a:schemeClr val="dk2"/>
              </a:solidFill>
            </a:endParaRPr>
          </a:p>
        </p:txBody>
      </p:sp>
      <p:pic>
        <p:nvPicPr>
          <p:cNvPr id="3" name="Immagine 2" descr="Immagine che contiene vestiti, interno, persona, Apprendimento&#10;&#10;Il contenuto generato dall'IA potrebbe non essere corretto.">
            <a:extLst>
              <a:ext uri="{FF2B5EF4-FFF2-40B4-BE49-F238E27FC236}">
                <a16:creationId xmlns:a16="http://schemas.microsoft.com/office/drawing/2014/main" id="{366652FE-0D45-86A9-7228-53EDF1B115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" y="2792895"/>
            <a:ext cx="3788579" cy="284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49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7170F-3E5B-646C-3BA1-0D06AAD22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625B4B75-1F53-BBA2-9F75-6B6129DC5A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1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DF048A1-26DE-8666-680B-70DA12378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" y="256661"/>
            <a:ext cx="3342183" cy="1326168"/>
          </a:xfrm>
          <a:prstGeom prst="rect">
            <a:avLst/>
          </a:prstGeom>
        </p:spPr>
      </p:pic>
      <p:sp>
        <p:nvSpPr>
          <p:cNvPr id="8" name="Google Shape;91;p2">
            <a:extLst>
              <a:ext uri="{FF2B5EF4-FFF2-40B4-BE49-F238E27FC236}">
                <a16:creationId xmlns:a16="http://schemas.microsoft.com/office/drawing/2014/main" id="{FC988B5A-07A2-0E5A-7BFB-4312110B0E8A}"/>
              </a:ext>
            </a:extLst>
          </p:cNvPr>
          <p:cNvSpPr txBox="1"/>
          <p:nvPr/>
        </p:nvSpPr>
        <p:spPr>
          <a:xfrm>
            <a:off x="3514961" y="334183"/>
            <a:ext cx="75399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Bando a supporto di progetti culturali volti alla valorizzazione del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patrimonio immateriale della Regione Autonoma Friuli Venezia Giulia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Ausschreibung für die Unterstützung von Kulturellen Projekten zur Förderung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des Immateriellen Kulturerbes  der Region Friaul </a:t>
            </a:r>
            <a:r>
              <a:rPr lang="de-DE" b="1" i="1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Julisch</a:t>
            </a: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Venetien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6979C62-18ED-1566-6FEC-5B5B232A8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24" y="256661"/>
            <a:ext cx="1795443" cy="400678"/>
          </a:xfrm>
          <a:prstGeom prst="rect">
            <a:avLst/>
          </a:prstGeom>
        </p:spPr>
      </p:pic>
      <p:sp>
        <p:nvSpPr>
          <p:cNvPr id="12" name="Google Shape;92;p2">
            <a:extLst>
              <a:ext uri="{FF2B5EF4-FFF2-40B4-BE49-F238E27FC236}">
                <a16:creationId xmlns:a16="http://schemas.microsoft.com/office/drawing/2014/main" id="{151D2506-F0FC-5B94-55DE-0760DF87340D}"/>
              </a:ext>
            </a:extLst>
          </p:cNvPr>
          <p:cNvSpPr txBox="1"/>
          <p:nvPr/>
        </p:nvSpPr>
        <p:spPr>
          <a:xfrm>
            <a:off x="639690" y="6245688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1° Incontro con i beneficiari del Bando| </a:t>
            </a:r>
            <a:r>
              <a:rPr lang="de-DE" b="1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Treffen mit den Begünstigten der Ausschreibung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09.03.2026 – Torre di Santa Maria, Udine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8E61E7E6-68BC-AC1B-285B-C016798611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54616" b="41850"/>
          <a:stretch/>
        </p:blipFill>
        <p:spPr>
          <a:xfrm>
            <a:off x="297833" y="5914159"/>
            <a:ext cx="11552310" cy="242417"/>
          </a:xfrm>
          <a:prstGeom prst="rect">
            <a:avLst/>
          </a:prstGeom>
        </p:spPr>
      </p:pic>
      <p:sp>
        <p:nvSpPr>
          <p:cNvPr id="4" name="Google Shape;99;p3">
            <a:extLst>
              <a:ext uri="{FF2B5EF4-FFF2-40B4-BE49-F238E27FC236}">
                <a16:creationId xmlns:a16="http://schemas.microsoft.com/office/drawing/2014/main" id="{BA9FFDFC-6229-A329-E60D-9A8B06DB6138}"/>
              </a:ext>
            </a:extLst>
          </p:cNvPr>
          <p:cNvSpPr txBox="1">
            <a:spLocks noGrp="1"/>
          </p:cNvSpPr>
          <p:nvPr/>
        </p:nvSpPr>
        <p:spPr>
          <a:xfrm>
            <a:off x="189920" y="3285966"/>
            <a:ext cx="5657310" cy="8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" name="Freccia destra 1">
            <a:extLst>
              <a:ext uri="{FF2B5EF4-FFF2-40B4-BE49-F238E27FC236}">
                <a16:creationId xmlns:a16="http://schemas.microsoft.com/office/drawing/2014/main" id="{2E99B02C-CABA-8D6C-2865-C3D2BFE794BD}"/>
              </a:ext>
            </a:extLst>
          </p:cNvPr>
          <p:cNvSpPr/>
          <p:nvPr/>
        </p:nvSpPr>
        <p:spPr>
          <a:xfrm>
            <a:off x="9450233" y="3409871"/>
            <a:ext cx="1808703" cy="1185550"/>
          </a:xfrm>
          <a:prstGeom prst="rightArrow">
            <a:avLst/>
          </a:prstGeom>
          <a:solidFill>
            <a:srgbClr val="DC61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>
                <a:latin typeface="Cambria Math" panose="02040503050406030204" pitchFamily="18" charset="0"/>
                <a:ea typeface="Cambria Math" panose="02040503050406030204" pitchFamily="18" charset="0"/>
              </a:rPr>
              <a:t>∞</a:t>
            </a:r>
            <a:endParaRPr lang="it-IT" sz="5400" dirty="0"/>
          </a:p>
        </p:txBody>
      </p:sp>
      <p:sp>
        <p:nvSpPr>
          <p:cNvPr id="11" name="Google Shape;99;p3">
            <a:extLst>
              <a:ext uri="{FF2B5EF4-FFF2-40B4-BE49-F238E27FC236}">
                <a16:creationId xmlns:a16="http://schemas.microsoft.com/office/drawing/2014/main" id="{C8CA883D-ED48-8387-6F5B-4C8B883F29B2}"/>
              </a:ext>
            </a:extLst>
          </p:cNvPr>
          <p:cNvSpPr txBox="1">
            <a:spLocks noGrp="1"/>
          </p:cNvSpPr>
          <p:nvPr/>
        </p:nvSpPr>
        <p:spPr>
          <a:xfrm>
            <a:off x="5796990" y="1946976"/>
            <a:ext cx="5657310" cy="8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400" dirty="0">
                <a:solidFill>
                  <a:schemeClr val="dk2"/>
                </a:solidFill>
              </a:rPr>
              <a:t>2° FASE (06/03 – 05/06)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400" b="0" i="1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2. </a:t>
            </a:r>
            <a:r>
              <a:rPr lang="it-IT" sz="2400" b="0" i="1" dirty="0" err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Phase</a:t>
            </a:r>
            <a:r>
              <a:rPr lang="it-IT" sz="2400" b="0" i="1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(06/03 – 05/06)</a:t>
            </a:r>
            <a:endParaRPr sz="3200" b="0" i="1" dirty="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" name="Immagine 13" descr="Immagine che contiene aria aperta, finestra, edificio, casa&#10;&#10;Il contenuto generato dall'IA potrebbe non essere corretto.">
            <a:extLst>
              <a:ext uri="{FF2B5EF4-FFF2-40B4-BE49-F238E27FC236}">
                <a16:creationId xmlns:a16="http://schemas.microsoft.com/office/drawing/2014/main" id="{FF6FFFE8-4B94-9AFD-5091-0D7864588B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60"/>
          <a:stretch>
            <a:fillRect/>
          </a:stretch>
        </p:blipFill>
        <p:spPr>
          <a:xfrm>
            <a:off x="5847230" y="2792896"/>
            <a:ext cx="2511013" cy="2841435"/>
          </a:xfrm>
          <a:prstGeom prst="rect">
            <a:avLst/>
          </a:prstGeom>
        </p:spPr>
      </p:pic>
      <p:sp>
        <p:nvSpPr>
          <p:cNvPr id="16" name="Google Shape;99;p3">
            <a:extLst>
              <a:ext uri="{FF2B5EF4-FFF2-40B4-BE49-F238E27FC236}">
                <a16:creationId xmlns:a16="http://schemas.microsoft.com/office/drawing/2014/main" id="{3659FFF5-CF27-3BED-E8B7-A8EBC136BA21}"/>
              </a:ext>
            </a:extLst>
          </p:cNvPr>
          <p:cNvSpPr txBox="1">
            <a:spLocks noGrp="1"/>
          </p:cNvSpPr>
          <p:nvPr/>
        </p:nvSpPr>
        <p:spPr>
          <a:xfrm>
            <a:off x="189920" y="1946976"/>
            <a:ext cx="5657310" cy="8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400" dirty="0">
                <a:solidFill>
                  <a:schemeClr val="dk2"/>
                </a:solidFill>
              </a:rPr>
              <a:t>1° FASE (25/02 – 06/03)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4000"/>
              <a:buFont typeface="Open Sans"/>
              <a:buNone/>
            </a:pPr>
            <a:r>
              <a:rPr lang="it-IT" sz="2400" b="0" i="1" dirty="0">
                <a:solidFill>
                  <a:schemeClr val="dk2"/>
                </a:solidFill>
              </a:rPr>
              <a:t>1. </a:t>
            </a:r>
            <a:r>
              <a:rPr lang="it-IT" sz="2400" b="0" i="1" dirty="0" err="1">
                <a:solidFill>
                  <a:schemeClr val="dk2"/>
                </a:solidFill>
              </a:rPr>
              <a:t>Phase</a:t>
            </a:r>
            <a:r>
              <a:rPr lang="it-IT" sz="2400" b="0" i="1" dirty="0">
                <a:solidFill>
                  <a:schemeClr val="dk2"/>
                </a:solidFill>
              </a:rPr>
              <a:t> (25/02 – 06/03)</a:t>
            </a:r>
            <a:endParaRPr b="0" i="1" dirty="0">
              <a:solidFill>
                <a:schemeClr val="dk2"/>
              </a:solidFill>
            </a:endParaRPr>
          </a:p>
        </p:txBody>
      </p:sp>
      <p:pic>
        <p:nvPicPr>
          <p:cNvPr id="3" name="Immagine 2" descr="Immagine che contiene vestiti, interno, persona, Apprendimento&#10;&#10;Il contenuto generato dall'IA potrebbe non essere corretto.">
            <a:extLst>
              <a:ext uri="{FF2B5EF4-FFF2-40B4-BE49-F238E27FC236}">
                <a16:creationId xmlns:a16="http://schemas.microsoft.com/office/drawing/2014/main" id="{E5A2B657-7092-8980-9BC2-20CDD7EA0D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" y="2792895"/>
            <a:ext cx="3788579" cy="284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0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509D447A-3D63-4213-AB97-F62DA5BD8B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1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BE6449-570E-4A1E-ABF4-6EB837C60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" y="256661"/>
            <a:ext cx="3342183" cy="1326168"/>
          </a:xfrm>
          <a:prstGeom prst="rect">
            <a:avLst/>
          </a:prstGeom>
        </p:spPr>
      </p:pic>
      <p:sp>
        <p:nvSpPr>
          <p:cNvPr id="8" name="Google Shape;91;p2">
            <a:extLst>
              <a:ext uri="{FF2B5EF4-FFF2-40B4-BE49-F238E27FC236}">
                <a16:creationId xmlns:a16="http://schemas.microsoft.com/office/drawing/2014/main" id="{519C3CE3-F838-4D7D-B87C-AF8B1B35E1CF}"/>
              </a:ext>
            </a:extLst>
          </p:cNvPr>
          <p:cNvSpPr txBox="1"/>
          <p:nvPr/>
        </p:nvSpPr>
        <p:spPr>
          <a:xfrm>
            <a:off x="3514961" y="334183"/>
            <a:ext cx="75399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Bando a supporto di progetti culturali volti alla valorizzazione del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patrimonio immateriale della Regione Autonoma Friuli Venezia Giulia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Ausschreibung für die Unterstützung von Kulturellen Projekten zur Förderung</a:t>
            </a:r>
          </a:p>
          <a:p>
            <a:pPr marL="131445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des Immateriellen Kulturerbes  der Region Friaul </a:t>
            </a:r>
            <a:r>
              <a:rPr lang="de-DE" b="1" i="1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Julisch</a:t>
            </a:r>
            <a:r>
              <a:rPr lang="de-DE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Venetien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C2DFDC4-FC39-4932-9F44-02D31BBA2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24" y="256661"/>
            <a:ext cx="1795443" cy="400678"/>
          </a:xfrm>
          <a:prstGeom prst="rect">
            <a:avLst/>
          </a:prstGeom>
        </p:spPr>
      </p:pic>
      <p:sp>
        <p:nvSpPr>
          <p:cNvPr id="12" name="Google Shape;92;p2">
            <a:extLst>
              <a:ext uri="{FF2B5EF4-FFF2-40B4-BE49-F238E27FC236}">
                <a16:creationId xmlns:a16="http://schemas.microsoft.com/office/drawing/2014/main" id="{AB2AB669-4A6C-480A-9191-9083ED942E00}"/>
              </a:ext>
            </a:extLst>
          </p:cNvPr>
          <p:cNvSpPr txBox="1"/>
          <p:nvPr/>
        </p:nvSpPr>
        <p:spPr>
          <a:xfrm>
            <a:off x="639690" y="6245688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1° Incontro con i beneficiari del Bando| </a:t>
            </a:r>
            <a:r>
              <a:rPr lang="de-DE" b="1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Treffen mit den Begünstigten der Ausschreibung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 dirty="0">
                <a:solidFill>
                  <a:srgbClr val="DC615D"/>
                </a:solidFill>
                <a:latin typeface="Open Sans"/>
                <a:ea typeface="Open Sans"/>
                <a:cs typeface="Open Sans"/>
                <a:sym typeface="Open Sans"/>
              </a:rPr>
              <a:t>09.03.2026 – Torre di Santa Maria, Udine</a:t>
            </a:r>
            <a:endParaRPr sz="900" i="1" dirty="0">
              <a:solidFill>
                <a:srgbClr val="DC615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40BD7DA-3ED6-4D21-AAD0-5DF1E8D714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54616" b="41850"/>
          <a:stretch/>
        </p:blipFill>
        <p:spPr>
          <a:xfrm>
            <a:off x="297833" y="5914159"/>
            <a:ext cx="11552310" cy="242417"/>
          </a:xfrm>
          <a:prstGeom prst="rect">
            <a:avLst/>
          </a:prstGeom>
        </p:spPr>
      </p:pic>
      <p:sp>
        <p:nvSpPr>
          <p:cNvPr id="9" name="Google Shape;119;p5">
            <a:extLst>
              <a:ext uri="{FF2B5EF4-FFF2-40B4-BE49-F238E27FC236}">
                <a16:creationId xmlns:a16="http://schemas.microsoft.com/office/drawing/2014/main" id="{E8109C4B-3813-471F-AEB2-3A9335FA4EC3}"/>
              </a:ext>
            </a:extLst>
          </p:cNvPr>
          <p:cNvSpPr txBox="1">
            <a:spLocks noGrp="1"/>
          </p:cNvSpPr>
          <p:nvPr/>
        </p:nvSpPr>
        <p:spPr>
          <a:xfrm>
            <a:off x="539261" y="1837878"/>
            <a:ext cx="10515600" cy="770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400" dirty="0" err="1">
                <a:solidFill>
                  <a:schemeClr val="dk2"/>
                </a:solidFill>
              </a:rPr>
              <a:t>Scus</a:t>
            </a:r>
            <a:endParaRPr lang="it-IT" dirty="0">
              <a:solidFill>
                <a:schemeClr val="dk2"/>
              </a:solidFill>
            </a:endParaRPr>
          </a:p>
        </p:txBody>
      </p:sp>
      <p:pic>
        <p:nvPicPr>
          <p:cNvPr id="2" name="Immagine 1" descr="Immagine che contiene vimini, Cesto portaoggetti, interno, cesto&#10;&#10;Il contenuto generato dall'IA potrebbe non essere corretto.">
            <a:extLst>
              <a:ext uri="{FF2B5EF4-FFF2-40B4-BE49-F238E27FC236}">
                <a16:creationId xmlns:a16="http://schemas.microsoft.com/office/drawing/2014/main" id="{DAE2BA1E-3ECB-BF62-1DA0-0B31912AA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" y="2743201"/>
            <a:ext cx="4643606" cy="30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494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2C64DAE273A1F498D6067DB154C0F55" ma:contentTypeVersion="0" ma:contentTypeDescription="Creare un nuovo documento." ma:contentTypeScope="" ma:versionID="0bc2c44634b6e6840031e9d48c902f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C4105E-16D6-4ABE-AE2A-C42189D4E2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A82463-4D60-4536-97BB-CFB71D246C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E60899A-92BD-46F2-B731-9BBA8F219069}">
  <ds:schemaRefs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826</Words>
  <Application>Microsoft Macintosh PowerPoint</Application>
  <PresentationFormat>Widescreen</PresentationFormat>
  <Paragraphs>109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Open Sans</vt:lpstr>
      <vt:lpstr>Trebuchet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Arduini Ivana</dc:creator>
  <cp:lastModifiedBy>Sara Bronzin</cp:lastModifiedBy>
  <cp:revision>8</cp:revision>
  <dcterms:created xsi:type="dcterms:W3CDTF">2026-02-05T11:30:05Z</dcterms:created>
  <dcterms:modified xsi:type="dcterms:W3CDTF">2026-02-26T07:24:18Z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0x01010002C64DAE273A1F498D6067DB154C0F55</vt:lpwstr>
  </property>
</Properties>
</file>