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1E1"/>
    <a:srgbClr val="DC615D"/>
    <a:srgbClr val="FAD6D6"/>
    <a:srgbClr val="FDD3D8"/>
    <a:srgbClr val="FB9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45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6DAD1E-7F14-44CD-8302-33B66160E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B204F9D-18AB-4AC6-B511-1DB7438B9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B0B247-62F3-4151-899B-A2A4EC683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A5BC45-390A-4B44-B63A-4EB6D8CB3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637C52-307B-48AB-AFB8-0E806F9EB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40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2927D9-A9F0-4466-8A02-20D18714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2EC22A8-3015-4E5A-9644-EF7513A86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AA9BCC-19A5-43D7-B62C-E3170F1E3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666096-A78D-48E1-877F-63EE9AF55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C5A4BA-8ABF-4264-8B56-D623CF11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5484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9109CC9-3409-4A10-A9E1-4C982389DD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F07F2CC-2CAD-47BC-A997-7704B1553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2C3242-D7FF-440E-AC5E-129B03EA8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0853FA-3D80-43E6-A454-F33D9E326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CE6690-83D9-43DC-BB96-7657367CC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778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09C593-7CEC-4A07-83B7-4ED9AA2AE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791A1A-84E1-449F-B6D5-22B63836A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6FBF9E-E27D-4A38-8646-A7627BE0B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008FA1-C30C-4DEE-95B8-DACD3518C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FC7AA4-76DB-49D2-856D-5BB6EF4D3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31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915BEB-3357-4D19-B394-0A0669A30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44FFFC-51F5-4D85-B322-8D921B060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D73E39-CCB8-4E7A-A6F4-D2DE8B4BA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B45293-918F-4F0E-B1A2-B0C2E1D72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A56737-2143-4350-BCB7-ECE656CE3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71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49C220-5CCF-4FCA-91BE-084A3E5F4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7AC8A8-AB85-4FE4-8C40-DD487831A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006FC0F-90FF-41BA-875A-6D6E5F70E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135108-AEBA-4956-9296-3DD8318E5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6918A2-8C01-412E-8971-6F331E373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F89411-DEB9-44A5-8478-774035AA1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5833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07C7DC-E870-49A1-96C4-EB9F86B6D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7146B29-82FA-4FD5-945C-C2AB33F87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1ECBBDD-0AD1-47BA-95E5-C4E552DF1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273D885-A144-4098-93AB-9DC21E26D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7A4A337-0BFF-48E2-9B13-52CF7189F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80A84E2-A4EA-44AA-8011-36443F65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77051C7-D986-4595-B0AA-A15B0F545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1637A60-6F59-4F25-97B6-7217E9704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79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879343-CB01-43B5-844F-F34C1FF28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25F6CE2-2BEB-42FA-9FCA-895B074C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474EF3C-678D-4EFF-8E19-9ABB5B267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C9FA8B6-E765-460A-BA93-3154887F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921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2118596-EC01-4AAD-8FFB-00EF6E2A3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D46928B-BD71-4648-A3F2-DC581858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763C095-6477-4E21-A624-9E623D974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48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4B009-DB4B-4D1E-91C0-329D80796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833A4F-545E-458E-B853-1EFA72528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3A690A-4C6C-4538-B113-D9C7864A4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0E8CAFC-B15F-429E-A608-A61889474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450BC7-68BA-4406-8946-AE8FD1852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9C3E3B-3F4D-4ED1-BBFE-41DD045D4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22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B687AE-FDB0-47B2-919D-14D88141D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0B30C93-EB69-4652-BCA4-919D073FDF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88BDCDF-F07F-4748-8DA8-1F5EACAE7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0889BC3-14E4-4660-A4F7-CF3BEA75B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11A479-63AD-4D41-99D4-20EA0056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C90AC2-00D7-4CAA-93DD-7F9245939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409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8B2E40B-EC5A-47C8-94FA-6E6A444F0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41B560-C699-4D55-B7FE-377998C01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3ECA87-B95F-4021-AB29-C029769996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8ACB4-7D5C-42BD-9F9D-1B30567E2057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9CD9E8-F8BB-45D6-91B7-926FDED3AE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6C4301-750F-43F7-9E84-94D3B80BF7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39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useopasticceriatrieste.it/" TargetMode="External"/><Relationship Id="rId5" Type="http://schemas.openxmlformats.org/officeDocument/2006/relationships/hyperlink" Target="mailto:aptt.trieste@gmail.com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1" name="Google Shape;89;p2">
            <a:extLst>
              <a:ext uri="{FF2B5EF4-FFF2-40B4-BE49-F238E27FC236}">
                <a16:creationId xmlns:a16="http://schemas.microsoft.com/office/drawing/2014/main" id="{69E08C5F-02E1-4D08-BA07-07F32A78FD31}"/>
              </a:ext>
            </a:extLst>
          </p:cNvPr>
          <p:cNvSpPr txBox="1">
            <a:spLocks noGrp="1"/>
          </p:cNvSpPr>
          <p:nvPr/>
        </p:nvSpPr>
        <p:spPr>
          <a:xfrm>
            <a:off x="639690" y="2047630"/>
            <a:ext cx="10515600" cy="3532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900" dirty="0">
                <a:solidFill>
                  <a:schemeClr val="dk2"/>
                </a:solidFill>
              </a:rPr>
              <a:t>MUSEO DIGITALE DELLA PASTICCERIA TRIESTINA</a:t>
            </a:r>
            <a:br>
              <a:rPr lang="it-IT" sz="2900" dirty="0">
                <a:solidFill>
                  <a:schemeClr val="dk2"/>
                </a:solidFill>
              </a:rPr>
            </a:br>
            <a:br>
              <a:rPr lang="it-IT" sz="2900" dirty="0">
                <a:solidFill>
                  <a:schemeClr val="dk2"/>
                </a:solidFill>
              </a:rPr>
            </a:br>
            <a:r>
              <a:rPr lang="nn-NO" sz="2900" dirty="0">
                <a:solidFill>
                  <a:schemeClr val="dk2"/>
                </a:solidFill>
              </a:rPr>
              <a:t>DIGITALES MUSEUM DER TRIESTINER KONDITOREIKULTUR</a:t>
            </a:r>
            <a:endParaRPr sz="290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200" b="0" dirty="0">
                <a:solidFill>
                  <a:schemeClr val="dk2"/>
                </a:solidFill>
              </a:rPr>
              <a:t>un progetto realizzato da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200" b="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200" b="0" i="1" dirty="0">
                <a:solidFill>
                  <a:schemeClr val="dk2"/>
                </a:solidFill>
              </a:rPr>
              <a:t>Associazione Pasticceria Tradizionale Triestina (APTT)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it-IT" sz="2200" b="0" i="1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it-IT" sz="2200" b="0" i="1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it-IT" sz="2200" b="0" i="1" dirty="0">
              <a:solidFill>
                <a:schemeClr val="dk2"/>
              </a:solidFill>
            </a:endParaRPr>
          </a:p>
          <a:p>
            <a:pPr lvl="0" algn="ctr">
              <a:lnSpc>
                <a:spcPct val="100000"/>
              </a:lnSpc>
              <a:buClr>
                <a:schemeClr val="dk1"/>
              </a:buClr>
            </a:pPr>
            <a:r>
              <a:rPr lang="it-IT" sz="2100" b="0" i="1" dirty="0">
                <a:solidFill>
                  <a:schemeClr val="dk2"/>
                </a:solidFill>
              </a:rPr>
              <a:t>La tradizione dolciaria triestina come patrimonio culturale immateriale vivo.</a:t>
            </a:r>
            <a:br>
              <a:rPr lang="it-IT" sz="2100" b="0" i="1" dirty="0">
                <a:solidFill>
                  <a:schemeClr val="dk2"/>
                </a:solidFill>
              </a:rPr>
            </a:br>
            <a:br>
              <a:rPr lang="it-IT" sz="2100" b="0" i="1" dirty="0">
                <a:solidFill>
                  <a:schemeClr val="dk2"/>
                </a:solidFill>
              </a:rPr>
            </a:br>
            <a:r>
              <a:rPr lang="de-DE" sz="2100" b="0" i="1" dirty="0">
                <a:solidFill>
                  <a:schemeClr val="dk2"/>
                </a:solidFill>
              </a:rPr>
              <a:t>Die </a:t>
            </a:r>
            <a:r>
              <a:rPr lang="de-DE" sz="2100" b="0" i="1" dirty="0" err="1">
                <a:solidFill>
                  <a:schemeClr val="dk2"/>
                </a:solidFill>
              </a:rPr>
              <a:t>Triestiner</a:t>
            </a:r>
            <a:r>
              <a:rPr lang="de-DE" sz="2100" b="0" i="1" dirty="0">
                <a:solidFill>
                  <a:schemeClr val="dk2"/>
                </a:solidFill>
              </a:rPr>
              <a:t> Konditortradition als lebendiges immaterielles Kulturerbe.</a:t>
            </a:r>
            <a:endParaRPr lang="it-IT" sz="2100" b="0" i="1" dirty="0">
              <a:solidFill>
                <a:schemeClr val="dk2"/>
              </a:solidFill>
            </a:endParaRPr>
          </a:p>
        </p:txBody>
      </p:sp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044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9" name="Google Shape;99;p3">
            <a:extLst>
              <a:ext uri="{FF2B5EF4-FFF2-40B4-BE49-F238E27FC236}">
                <a16:creationId xmlns:a16="http://schemas.microsoft.com/office/drawing/2014/main" id="{8943127A-D226-4311-91FC-19E1146ADD42}"/>
              </a:ext>
            </a:extLst>
          </p:cNvPr>
          <p:cNvSpPr txBox="1">
            <a:spLocks noGrp="1"/>
          </p:cNvSpPr>
          <p:nvPr/>
        </p:nvSpPr>
        <p:spPr>
          <a:xfrm>
            <a:off x="554892" y="1979054"/>
            <a:ext cx="11183816" cy="3935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</a:pPr>
            <a:r>
              <a:rPr lang="it-IT" sz="1800" dirty="0">
                <a:solidFill>
                  <a:schemeClr val="dk2"/>
                </a:solidFill>
              </a:rPr>
              <a:t>Obiettivi / </a:t>
            </a:r>
            <a:r>
              <a:rPr lang="it-IT" sz="1800" dirty="0" err="1">
                <a:solidFill>
                  <a:schemeClr val="dk2"/>
                </a:solidFill>
              </a:rPr>
              <a:t>Projektziele</a:t>
            </a:r>
            <a:r>
              <a:rPr lang="it-IT" sz="1800" dirty="0">
                <a:solidFill>
                  <a:schemeClr val="dk2"/>
                </a:solidFill>
              </a:rPr>
              <a:t>: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700" b="0" dirty="0">
                <a:solidFill>
                  <a:schemeClr val="dk2"/>
                </a:solidFill>
              </a:rPr>
              <a:t>Salvaguardare ricette, ritualità e saperi artigianali a rischio di dispersione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700" b="0" dirty="0">
                <a:solidFill>
                  <a:schemeClr val="dk2"/>
                </a:solidFill>
              </a:rPr>
              <a:t>Digitalizzare e archiviare fonti manoscritte storiche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700" b="0" dirty="0">
                <a:solidFill>
                  <a:schemeClr val="dk2"/>
                </a:solidFill>
              </a:rPr>
              <a:t>Creare un museo digitale accessibile e multilingue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700" b="0" dirty="0">
                <a:solidFill>
                  <a:schemeClr val="dk2"/>
                </a:solidFill>
              </a:rPr>
              <a:t>Rafforzare il legame tra patrimonio, comunità e turismo culturale</a:t>
            </a:r>
          </a:p>
          <a:p>
            <a:pPr marL="342900" lvl="0" indent="-342900">
              <a:lnSpc>
                <a:spcPct val="200000"/>
              </a:lnSpc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endParaRPr lang="de-DE" sz="1700" dirty="0">
              <a:solidFill>
                <a:schemeClr val="dk2"/>
              </a:solidFill>
            </a:endParaRPr>
          </a:p>
          <a:p>
            <a:pPr lvl="0">
              <a:lnSpc>
                <a:spcPct val="110000"/>
              </a:lnSpc>
              <a:buClr>
                <a:schemeClr val="tx2"/>
              </a:buClr>
              <a:buSzPct val="80000"/>
            </a:pPr>
            <a:r>
              <a:rPr lang="de-DE" sz="1700" dirty="0">
                <a:solidFill>
                  <a:schemeClr val="dk2"/>
                </a:solidFill>
              </a:rPr>
              <a:t>Ein fragiles süßes Kulturerbe in eine digitale kulturelle Infrastruktur verwandeln, die von Gemeinschaft, Handwerk und Region gemeinsam getragen wird.</a:t>
            </a:r>
          </a:p>
        </p:txBody>
      </p:sp>
    </p:spTree>
    <p:extLst>
      <p:ext uri="{BB962C8B-B14F-4D97-AF65-F5344CB8AC3E}">
        <p14:creationId xmlns:p14="http://schemas.microsoft.com/office/powerpoint/2010/main" val="2038575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11" name="Google Shape;109;p4">
            <a:extLst>
              <a:ext uri="{FF2B5EF4-FFF2-40B4-BE49-F238E27FC236}">
                <a16:creationId xmlns:a16="http://schemas.microsoft.com/office/drawing/2014/main" id="{F26A497C-FDC2-487E-8ECB-0340AE7D1EE4}"/>
              </a:ext>
            </a:extLst>
          </p:cNvPr>
          <p:cNvSpPr txBox="1">
            <a:spLocks noGrp="1"/>
          </p:cNvSpPr>
          <p:nvPr/>
        </p:nvSpPr>
        <p:spPr>
          <a:xfrm>
            <a:off x="539190" y="1983346"/>
            <a:ext cx="10515600" cy="393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200000"/>
              </a:lnSpc>
              <a:buClr>
                <a:schemeClr val="tx2"/>
              </a:buClr>
              <a:buSzPct val="80000"/>
            </a:pPr>
            <a:r>
              <a:rPr lang="it-IT" sz="1900" dirty="0">
                <a:solidFill>
                  <a:schemeClr val="dk2"/>
                </a:solidFill>
              </a:rPr>
              <a:t>Attività principali / </a:t>
            </a:r>
            <a:r>
              <a:rPr lang="it-IT" sz="1900" dirty="0" err="1">
                <a:solidFill>
                  <a:schemeClr val="dk2"/>
                </a:solidFill>
              </a:rPr>
              <a:t>Hauptaktivitäten</a:t>
            </a:r>
            <a:r>
              <a:rPr lang="it-IT" sz="1900" dirty="0">
                <a:solidFill>
                  <a:schemeClr val="dk2"/>
                </a:solidFill>
              </a:rPr>
              <a:t>: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800" b="0" dirty="0">
                <a:solidFill>
                  <a:schemeClr val="dk2"/>
                </a:solidFill>
              </a:rPr>
              <a:t>Digitalizzazione di ricettari manoscritti del ’900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800" b="0" dirty="0">
                <a:solidFill>
                  <a:schemeClr val="dk2"/>
                </a:solidFill>
              </a:rPr>
              <a:t>Creazione archivio digitale permanente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800" b="0" dirty="0">
                <a:solidFill>
                  <a:schemeClr val="dk2"/>
                </a:solidFill>
              </a:rPr>
              <a:t>Sviluppo piattaforma Museo Digitale (IT/DE/SL/EN)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800" b="0" dirty="0">
                <a:solidFill>
                  <a:schemeClr val="dk2"/>
                </a:solidFill>
              </a:rPr>
              <a:t>Produzione mini-documentario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800" b="0" dirty="0">
                <a:solidFill>
                  <a:schemeClr val="dk2"/>
                </a:solidFill>
              </a:rPr>
              <a:t>Evento pubblico di restituzione a Trieste</a:t>
            </a:r>
          </a:p>
          <a:p>
            <a:pPr marL="342900" lvl="0" indent="-342900">
              <a:lnSpc>
                <a:spcPct val="200000"/>
              </a:lnSpc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endParaRPr lang="de-DE" sz="1800" dirty="0">
              <a:solidFill>
                <a:schemeClr val="dk2"/>
              </a:solidFill>
            </a:endParaRPr>
          </a:p>
          <a:p>
            <a:pPr lvl="0">
              <a:lnSpc>
                <a:spcPct val="120000"/>
              </a:lnSpc>
              <a:buClr>
                <a:schemeClr val="tx2"/>
              </a:buClr>
              <a:buSzPct val="80000"/>
            </a:pPr>
            <a:r>
              <a:rPr lang="de-DE" sz="1800" dirty="0">
                <a:solidFill>
                  <a:schemeClr val="dk2"/>
                </a:solidFill>
              </a:rPr>
              <a:t>Die </a:t>
            </a:r>
            <a:r>
              <a:rPr lang="de-DE" sz="1800" dirty="0" err="1">
                <a:solidFill>
                  <a:schemeClr val="dk2"/>
                </a:solidFill>
              </a:rPr>
              <a:t>Triestiner</a:t>
            </a:r>
            <a:r>
              <a:rPr lang="de-DE" sz="1800" dirty="0">
                <a:solidFill>
                  <a:schemeClr val="dk2"/>
                </a:solidFill>
              </a:rPr>
              <a:t> Konditoreitradition digitalisieren, archivieren und durch ein digitales Museum öffentlich zugänglich machen.</a:t>
            </a:r>
          </a:p>
        </p:txBody>
      </p:sp>
    </p:spTree>
    <p:extLst>
      <p:ext uri="{BB962C8B-B14F-4D97-AF65-F5344CB8AC3E}">
        <p14:creationId xmlns:p14="http://schemas.microsoft.com/office/powerpoint/2010/main" val="725165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-22012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9" name="Google Shape;119;p5">
            <a:extLst>
              <a:ext uri="{FF2B5EF4-FFF2-40B4-BE49-F238E27FC236}">
                <a16:creationId xmlns:a16="http://schemas.microsoft.com/office/drawing/2014/main" id="{E8109C4B-3813-471F-AEB2-3A9335FA4EC3}"/>
              </a:ext>
            </a:extLst>
          </p:cNvPr>
          <p:cNvSpPr txBox="1">
            <a:spLocks noGrp="1"/>
          </p:cNvSpPr>
          <p:nvPr/>
        </p:nvSpPr>
        <p:spPr>
          <a:xfrm>
            <a:off x="539260" y="1979054"/>
            <a:ext cx="10652371" cy="3935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200000"/>
              </a:lnSpc>
              <a:buClr>
                <a:schemeClr val="tx2"/>
              </a:buClr>
              <a:buSzPct val="80000"/>
            </a:pPr>
            <a:r>
              <a:rPr lang="it-IT" sz="1800" dirty="0">
                <a:solidFill>
                  <a:schemeClr val="dk2"/>
                </a:solidFill>
              </a:rPr>
              <a:t>Aspetti di innovazione / </a:t>
            </a:r>
            <a:r>
              <a:rPr lang="it-IT" sz="1800" dirty="0" err="1">
                <a:solidFill>
                  <a:schemeClr val="dk2"/>
                </a:solidFill>
              </a:rPr>
              <a:t>Innovationsaspekte</a:t>
            </a:r>
            <a:r>
              <a:rPr lang="it-IT" sz="1800" dirty="0">
                <a:solidFill>
                  <a:schemeClr val="dk2"/>
                </a:solidFill>
              </a:rPr>
              <a:t>: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700" b="0" dirty="0">
                <a:solidFill>
                  <a:schemeClr val="dk2"/>
                </a:solidFill>
              </a:rPr>
              <a:t>Primo museo digitale dedicato alla pasticceria triestina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700" b="0" dirty="0">
                <a:solidFill>
                  <a:schemeClr val="dk2"/>
                </a:solidFill>
              </a:rPr>
              <a:t>Approccio partecipativo: cittadini e pasticceri come co-autori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700" b="0" dirty="0">
                <a:solidFill>
                  <a:schemeClr val="dk2"/>
                </a:solidFill>
              </a:rPr>
              <a:t>Integrazione tra archivio storico e turismo urbano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r>
              <a:rPr lang="it-IT" sz="1700" b="0" dirty="0">
                <a:solidFill>
                  <a:schemeClr val="dk2"/>
                </a:solidFill>
              </a:rPr>
              <a:t>Patrimonio immateriale reso accessibile online in chiave transfrontaliera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•"/>
            </a:pPr>
            <a:endParaRPr lang="it-IT" sz="1700" dirty="0">
              <a:solidFill>
                <a:schemeClr val="dk2"/>
              </a:solidFill>
            </a:endParaRPr>
          </a:p>
          <a:p>
            <a:pPr lvl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</a:pPr>
            <a:r>
              <a:rPr lang="de-DE" sz="1700" dirty="0">
                <a:solidFill>
                  <a:schemeClr val="dk2"/>
                </a:solidFill>
              </a:rPr>
              <a:t>Immaterielles Kulturerbe wird digital und grenzüberschreitend zugänglich gemacht.</a:t>
            </a:r>
            <a:endParaRPr sz="1700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049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-22012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11" name="Google Shape;130;p7">
            <a:extLst>
              <a:ext uri="{FF2B5EF4-FFF2-40B4-BE49-F238E27FC236}">
                <a16:creationId xmlns:a16="http://schemas.microsoft.com/office/drawing/2014/main" id="{C16B35FD-544F-445E-9DEF-5CCD9DA3A29C}"/>
              </a:ext>
            </a:extLst>
          </p:cNvPr>
          <p:cNvSpPr txBox="1"/>
          <p:nvPr/>
        </p:nvSpPr>
        <p:spPr>
          <a:xfrm>
            <a:off x="2621406" y="4188400"/>
            <a:ext cx="6905163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Contatti:</a:t>
            </a:r>
            <a:endParaRPr sz="2400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lvl="0" algn="ctr"/>
            <a:r>
              <a:rPr lang="it-IT" sz="20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  <a:hlinkClick r:id="rId5"/>
              </a:rPr>
              <a:t>info@museopasticceriatrieste.it </a:t>
            </a:r>
          </a:p>
          <a:p>
            <a:pPr lvl="0" algn="ctr"/>
            <a:r>
              <a:rPr lang="it-IT" sz="20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  <a:hlinkClick r:id="rId5"/>
              </a:rPr>
              <a:t>aptt.trieste@gmail.com</a:t>
            </a:r>
            <a:endParaRPr lang="it-IT" sz="20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" name="Google Shape;132;p7">
            <a:extLst>
              <a:ext uri="{FF2B5EF4-FFF2-40B4-BE49-F238E27FC236}">
                <a16:creationId xmlns:a16="http://schemas.microsoft.com/office/drawing/2014/main" id="{CC6D26CE-6C1E-4033-B6CA-B2E744B0DB20}"/>
              </a:ext>
            </a:extLst>
          </p:cNvPr>
          <p:cNvSpPr txBox="1">
            <a:spLocks noGrp="1"/>
          </p:cNvSpPr>
          <p:nvPr/>
        </p:nvSpPr>
        <p:spPr>
          <a:xfrm>
            <a:off x="1015646" y="1993715"/>
            <a:ext cx="10160707" cy="2046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b="1" dirty="0">
                <a:solidFill>
                  <a:schemeClr val="dk2"/>
                </a:solidFill>
              </a:rPr>
              <a:t>Grazie </a:t>
            </a:r>
            <a:r>
              <a:rPr lang="it-IT" b="1">
                <a:solidFill>
                  <a:schemeClr val="dk2"/>
                </a:solidFill>
              </a:rPr>
              <a:t>per l’attenzione</a:t>
            </a:r>
            <a:r>
              <a:rPr lang="it-IT" b="1" dirty="0">
                <a:solidFill>
                  <a:schemeClr val="dk2"/>
                </a:solidFill>
              </a:rPr>
              <a:t>!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1100" b="1" dirty="0">
                <a:solidFill>
                  <a:schemeClr val="dk2"/>
                </a:solidFill>
              </a:rPr>
              <a:t> </a:t>
            </a:r>
            <a:br>
              <a:rPr lang="it-IT" b="1" dirty="0">
                <a:solidFill>
                  <a:schemeClr val="dk2"/>
                </a:solidFill>
              </a:rPr>
            </a:br>
            <a:r>
              <a:rPr lang="de-DE" b="1" dirty="0">
                <a:solidFill>
                  <a:schemeClr val="dk2"/>
                </a:solidFill>
              </a:rPr>
              <a:t>Vielen Dank für Ihre Aufmerksamkeit!</a:t>
            </a:r>
            <a:endParaRPr lang="it-IT" b="1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it-IT" sz="1800" b="1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it-IT" sz="1800" b="1" dirty="0">
              <a:solidFill>
                <a:schemeClr val="dk2"/>
              </a:solidFill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None/>
            </a:pPr>
            <a:r>
              <a:rPr lang="it-IT" sz="2400" dirty="0">
                <a:hlinkClick r:id="rId6"/>
              </a:rPr>
              <a:t>www.museopasticceriatrieste.it</a:t>
            </a:r>
            <a:r>
              <a:rPr lang="it-IT" sz="2400" dirty="0"/>
              <a:t> </a:t>
            </a:r>
            <a:endParaRPr sz="2400" b="1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092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2C64DAE273A1F498D6067DB154C0F55" ma:contentTypeVersion="0" ma:contentTypeDescription="Creare un nuovo documento." ma:contentTypeScope="" ma:versionID="0bc2c44634b6e6840031e9d48c902f1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3eec16d3e841ebf650196acacb84cc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A82463-4D60-4536-97BB-CFB71D246C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0C4105E-16D6-4ABE-AE2A-C42189D4E2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60899A-92BD-46F2-B731-9BBA8F219069}">
  <ds:schemaRefs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</Words>
  <Application>Microsoft Office PowerPoint</Application>
  <PresentationFormat>Widescreen</PresentationFormat>
  <Paragraphs>74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Arduini Ivana</dc:creator>
  <cp:lastModifiedBy>Federico Valente</cp:lastModifiedBy>
  <cp:revision>8</cp:revision>
  <dcterms:created xsi:type="dcterms:W3CDTF">2026-02-05T11:30:05Z</dcterms:created>
  <dcterms:modified xsi:type="dcterms:W3CDTF">2026-02-26T16:54:17Z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0x01010002C64DAE273A1F498D6067DB154C0F55</vt:lpwstr>
  </property>
</Properties>
</file>