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1E1"/>
    <a:srgbClr val="DC615D"/>
    <a:srgbClr val="FAD6D6"/>
    <a:srgbClr val="FDD3D8"/>
    <a:srgbClr val="FB9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DAD1E-7F14-44CD-8302-33B66160E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204F9D-18AB-4AC6-B511-1DB7438B9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B0B247-62F3-4151-899B-A2A4EC68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A5BC45-390A-4B44-B63A-4EB6D8CB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637C52-307B-48AB-AFB8-0E806F9E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4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927D9-A9F0-4466-8A02-20D18714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EC22A8-3015-4E5A-9644-EF7513A86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AA9BCC-19A5-43D7-B62C-E3170F1E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666096-A78D-48E1-877F-63EE9AF5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C5A4BA-8ABF-4264-8B56-D623CF11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48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9109CC9-3409-4A10-A9E1-4C982389D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07F2CC-2CAD-47BC-A997-7704B1553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2C3242-D7FF-440E-AC5E-129B03EA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0853FA-3D80-43E6-A454-F33D9E3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CE6690-83D9-43DC-BB96-7657367C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7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09C593-7CEC-4A07-83B7-4ED9AA2A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91A1A-84E1-449F-B6D5-22B63836A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6FBF9E-E27D-4A38-8646-A7627BE0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008FA1-C30C-4DEE-95B8-DACD3518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FC7AA4-76DB-49D2-856D-5BB6EF4D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3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15BEB-3357-4D19-B394-0A0669A3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44FFFC-51F5-4D85-B322-8D921B06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D73E39-CCB8-4E7A-A6F4-D2DE8B4B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45293-918F-4F0E-B1A2-B0C2E1D7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A56737-2143-4350-BCB7-ECE656CE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71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49C220-5CCF-4FCA-91BE-084A3E5F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7AC8A8-AB85-4FE4-8C40-DD487831A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06FC0F-90FF-41BA-875A-6D6E5F70E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135108-AEBA-4956-9296-3DD8318E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6918A2-8C01-412E-8971-6F331E37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F89411-DEB9-44A5-8478-774035AA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8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7C7DC-E870-49A1-96C4-EB9F86B6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146B29-82FA-4FD5-945C-C2AB33F8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ECBBDD-0AD1-47BA-95E5-C4E552DF1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73D885-A144-4098-93AB-9DC21E26D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A4A337-0BFF-48E2-9B13-52CF7189F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0A84E2-A4EA-44AA-8011-36443F65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77051C7-D986-4595-B0AA-A15B0F54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637A60-6F59-4F25-97B6-7217E970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79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79343-CB01-43B5-844F-F34C1FF2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5F6CE2-2BEB-42FA-9FCA-895B074C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74EF3C-678D-4EFF-8E19-9ABB5B26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9FA8B6-E765-460A-BA93-3154887F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21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118596-EC01-4AAD-8FFB-00EF6E2A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46928B-BD71-4648-A3F2-DC581858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63C095-6477-4E21-A624-9E623D97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48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4B009-DB4B-4D1E-91C0-329D8079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833A4F-545E-458E-B853-1EFA7252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3A690A-4C6C-4538-B113-D9C7864A4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E8CAFC-B15F-429E-A608-A6188947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450BC7-68BA-4406-8946-AE8FD185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9C3E3B-3F4D-4ED1-BBFE-41DD045D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22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687AE-FDB0-47B2-919D-14D88141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B30C93-EB69-4652-BCA4-919D073FD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8BDCDF-F07F-4748-8DA8-1F5EACAE7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889BC3-14E4-4660-A4F7-CF3BEA75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11A479-63AD-4D41-99D4-20EA005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C90AC2-00D7-4CAA-93DD-7F924593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40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8B2E40B-EC5A-47C8-94FA-6E6A444F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41B560-C699-4D55-B7FE-377998C0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3ECA87-B95F-4021-AB29-C0297699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9CD9E8-F8BB-45D6-91B7-926FDED3A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C4301-750F-43F7-9E84-94D3B80B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3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rotocollo@pec.comune.magnanoinriviera.ud.it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1" name="Google Shape;89;p2">
            <a:extLst>
              <a:ext uri="{FF2B5EF4-FFF2-40B4-BE49-F238E27FC236}">
                <a16:creationId xmlns:a16="http://schemas.microsoft.com/office/drawing/2014/main" id="{69E08C5F-02E1-4D08-BA07-07F32A78FD31}"/>
              </a:ext>
            </a:extLst>
          </p:cNvPr>
          <p:cNvSpPr txBox="1">
            <a:spLocks noGrp="1"/>
          </p:cNvSpPr>
          <p:nvPr/>
        </p:nvSpPr>
        <p:spPr>
          <a:xfrm>
            <a:off x="639690" y="1917012"/>
            <a:ext cx="105156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900" dirty="0">
                <a:solidFill>
                  <a:schemeClr val="dk2"/>
                </a:solidFill>
              </a:rPr>
              <a:t>MAPPA PARLANTE DI MAGNANO</a:t>
            </a:r>
            <a:endParaRPr sz="29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200" b="0" dirty="0">
                <a:solidFill>
                  <a:schemeClr val="dk2"/>
                </a:solidFill>
              </a:rPr>
              <a:t>un progetto realizzato da</a:t>
            </a:r>
            <a:endParaRPr sz="2200" b="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200" b="0" i="1" dirty="0">
                <a:solidFill>
                  <a:schemeClr val="dk2"/>
                </a:solidFill>
              </a:rPr>
              <a:t>Comune di Magnano in Riviera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200" b="0" i="1" dirty="0">
                <a:solidFill>
                  <a:schemeClr val="dk2"/>
                </a:solidFill>
              </a:rPr>
              <a:t>Assessorato Cultura</a:t>
            </a:r>
            <a:endParaRPr sz="3800" b="0" i="1" dirty="0">
              <a:solidFill>
                <a:schemeClr val="dk2"/>
              </a:solidFill>
            </a:endParaRPr>
          </a:p>
        </p:txBody>
      </p:sp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9" name="Google Shape;99;p3">
            <a:extLst>
              <a:ext uri="{FF2B5EF4-FFF2-40B4-BE49-F238E27FC236}">
                <a16:creationId xmlns:a16="http://schemas.microsoft.com/office/drawing/2014/main" id="{8943127A-D226-4311-91FC-19E1146ADD42}"/>
              </a:ext>
            </a:extLst>
          </p:cNvPr>
          <p:cNvSpPr txBox="1">
            <a:spLocks noGrp="1"/>
          </p:cNvSpPr>
          <p:nvPr/>
        </p:nvSpPr>
        <p:spPr>
          <a:xfrm>
            <a:off x="297833" y="1837877"/>
            <a:ext cx="11111385" cy="322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 dirty="0">
                <a:solidFill>
                  <a:schemeClr val="dk2"/>
                </a:solidFill>
              </a:rPr>
              <a:t>Quali sono gli obiettivi del progetto?</a:t>
            </a:r>
            <a:r>
              <a:rPr lang="it-IT" sz="2000" b="0" dirty="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000" b="0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SzPts val="4000"/>
            </a:pPr>
            <a:endParaRPr lang="it-IT" sz="2000" dirty="0">
              <a:solidFill>
                <a:schemeClr val="dk2"/>
              </a:solidFill>
            </a:endParaRP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Il progetto si propone di valorizzare principalmente il patrimonio</a:t>
            </a: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culturale immateriale del Comune di Magnano in Riviera</a:t>
            </a: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attraverso una piattaforma digitale interattiva che</a:t>
            </a: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unisca memoria, territorio e innovazione tecnologica.</a:t>
            </a:r>
          </a:p>
          <a:p>
            <a:pPr lvl="0">
              <a:buSzPts val="4000"/>
            </a:pPr>
            <a:endParaRPr lang="it-IT" sz="2000" dirty="0">
              <a:solidFill>
                <a:schemeClr val="dk2"/>
              </a:solidFill>
            </a:endParaRP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Piattaforma selezionata: #</a:t>
            </a:r>
            <a:r>
              <a:rPr lang="it-IT" sz="2000" dirty="0" err="1">
                <a:solidFill>
                  <a:schemeClr val="dk2"/>
                </a:solidFill>
              </a:rPr>
              <a:t>smARTradio</a:t>
            </a:r>
            <a:r>
              <a:rPr lang="it-IT" sz="2000" dirty="0">
                <a:solidFill>
                  <a:schemeClr val="dk2"/>
                </a:solidFill>
              </a:rPr>
              <a:t>, frutto della collaborazione tra </a:t>
            </a:r>
            <a:r>
              <a:rPr lang="it-IT" sz="2000" dirty="0" err="1">
                <a:solidFill>
                  <a:schemeClr val="dk2"/>
                </a:solidFill>
              </a:rPr>
              <a:t>UniUD</a:t>
            </a:r>
            <a:r>
              <a:rPr lang="it-IT" sz="2000" dirty="0">
                <a:solidFill>
                  <a:schemeClr val="dk2"/>
                </a:solidFill>
              </a:rPr>
              <a:t> e Fondazione Radio Magica ETS</a:t>
            </a:r>
            <a:endParaRPr sz="2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7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4437B-08BB-A081-C7F4-49D1C74A2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244FE6E-40DF-AEAC-F4E2-D009A4C4D8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8CFFC4-DF80-2D09-5AF9-D46A4D9C3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48D25337-1CBF-3989-CBD8-313D93996FF1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DCDBC59-6A15-4AB1-D120-3C02C3CAFD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D50D4E5D-0538-0FC8-93A4-7EF60C270549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BCACDD9-3B19-3F2B-DE13-4954E3720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9" name="Google Shape;99;p3">
            <a:extLst>
              <a:ext uri="{FF2B5EF4-FFF2-40B4-BE49-F238E27FC236}">
                <a16:creationId xmlns:a16="http://schemas.microsoft.com/office/drawing/2014/main" id="{7B4E7802-1488-8007-DC0A-65287FB5C460}"/>
              </a:ext>
            </a:extLst>
          </p:cNvPr>
          <p:cNvSpPr txBox="1">
            <a:spLocks noGrp="1"/>
          </p:cNvSpPr>
          <p:nvPr/>
        </p:nvSpPr>
        <p:spPr>
          <a:xfrm>
            <a:off x="297833" y="1837878"/>
            <a:ext cx="11111385" cy="6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 dirty="0">
                <a:solidFill>
                  <a:schemeClr val="dk2"/>
                </a:solidFill>
              </a:rPr>
              <a:t>METODOLOGIA DI LAVORO:</a:t>
            </a:r>
            <a:endParaRPr sz="2000" b="0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SzPts val="4000"/>
            </a:pPr>
            <a:endParaRPr lang="it-IT" sz="2000" dirty="0">
              <a:solidFill>
                <a:schemeClr val="dk2"/>
              </a:solidFill>
            </a:endParaRPr>
          </a:p>
        </p:txBody>
      </p:sp>
      <p:pic>
        <p:nvPicPr>
          <p:cNvPr id="3" name="Immagine 2" descr="Immagine che contiene testo, cerchio, Carattere&#10;&#10;Il contenuto generato dall'IA potrebbe non essere corretto.">
            <a:extLst>
              <a:ext uri="{FF2B5EF4-FFF2-40B4-BE49-F238E27FC236}">
                <a16:creationId xmlns:a16="http://schemas.microsoft.com/office/drawing/2014/main" id="{A1B56B7E-EF77-22A7-313B-C24546FBD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74" y="1837877"/>
            <a:ext cx="6630198" cy="38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5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11" name="Google Shape;109;p4">
            <a:extLst>
              <a:ext uri="{FF2B5EF4-FFF2-40B4-BE49-F238E27FC236}">
                <a16:creationId xmlns:a16="http://schemas.microsoft.com/office/drawing/2014/main" id="{F26A497C-FDC2-487E-8ECB-0340AE7D1EE4}"/>
              </a:ext>
            </a:extLst>
          </p:cNvPr>
          <p:cNvSpPr txBox="1">
            <a:spLocks noGrp="1"/>
          </p:cNvSpPr>
          <p:nvPr/>
        </p:nvSpPr>
        <p:spPr>
          <a:xfrm>
            <a:off x="508016" y="2213796"/>
            <a:ext cx="5840829" cy="283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 dirty="0">
                <a:solidFill>
                  <a:schemeClr val="dk2"/>
                </a:solidFill>
              </a:rPr>
              <a:t>Quali sono le attività principali del progetto?</a:t>
            </a:r>
            <a:endParaRPr sz="2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 lang="it-IT" sz="2000" dirty="0">
              <a:solidFill>
                <a:schemeClr val="dk2"/>
              </a:solidFill>
            </a:endParaRP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FASI 2 e 3: Raccolta, studio e la narrazione di testimonianze orali affinché il progetto</a:t>
            </a: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possa documentare e trasmettere pratiche culturali, rituali, saperi artigianali</a:t>
            </a: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e memorie locali che costituiscono il patrimonio immateriale della</a:t>
            </a: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comunità.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3" name="Immagine 2" descr="Immagine che contiene vestiti, persona, Viso umano, libro&#10;&#10;Il contenuto generato dall'IA potrebbe non essere corretto.">
            <a:extLst>
              <a:ext uri="{FF2B5EF4-FFF2-40B4-BE49-F238E27FC236}">
                <a16:creationId xmlns:a16="http://schemas.microsoft.com/office/drawing/2014/main" id="{42A79615-2846-4C1D-2AB5-DC3B9D9D3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86" y="2288260"/>
            <a:ext cx="4055872" cy="33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6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-22012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9" name="Google Shape;119;p5">
            <a:extLst>
              <a:ext uri="{FF2B5EF4-FFF2-40B4-BE49-F238E27FC236}">
                <a16:creationId xmlns:a16="http://schemas.microsoft.com/office/drawing/2014/main" id="{E8109C4B-3813-471F-AEB2-3A9335FA4EC3}"/>
              </a:ext>
            </a:extLst>
          </p:cNvPr>
          <p:cNvSpPr txBox="1">
            <a:spLocks noGrp="1"/>
          </p:cNvSpPr>
          <p:nvPr/>
        </p:nvSpPr>
        <p:spPr>
          <a:xfrm>
            <a:off x="218209" y="1671941"/>
            <a:ext cx="6047509" cy="38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 dirty="0">
                <a:solidFill>
                  <a:schemeClr val="dk2"/>
                </a:solidFill>
              </a:rPr>
              <a:t>Quali sono gli aspetti di innovazione adottati dal progetto?</a:t>
            </a:r>
            <a:endParaRPr sz="2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 lang="it-IT" sz="2000" dirty="0">
              <a:solidFill>
                <a:schemeClr val="dk2"/>
              </a:solidFill>
            </a:endParaRP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La mappa multimediale o MAPPA PARLANTE</a:t>
            </a:r>
            <a:r>
              <a:rPr lang="it-IT" sz="2000" baseline="30000" dirty="0">
                <a:solidFill>
                  <a:schemeClr val="dk2"/>
                </a:solidFill>
              </a:rPr>
              <a:t>©️</a:t>
            </a:r>
            <a:r>
              <a:rPr lang="it-IT" sz="2000" dirty="0">
                <a:solidFill>
                  <a:schemeClr val="dk2"/>
                </a:solidFill>
              </a:rPr>
              <a:t>, accessibile da dispositivi mobili, si configura come uno strumento dinamico, capace di generare impatto duraturo sul territorio, valorizzando luoghi poco conosciuti e</a:t>
            </a:r>
          </a:p>
          <a:p>
            <a:pPr lvl="0">
              <a:buSzPts val="4000"/>
            </a:pPr>
            <a:r>
              <a:rPr lang="it-IT" sz="2000" dirty="0">
                <a:solidFill>
                  <a:schemeClr val="dk2"/>
                </a:solidFill>
              </a:rPr>
              <a:t>rafforzando l’identità culturale locale attraverso brevi storie e </a:t>
            </a:r>
            <a:r>
              <a:rPr lang="it-IT" sz="2000" dirty="0" err="1">
                <a:solidFill>
                  <a:schemeClr val="dk2"/>
                </a:solidFill>
              </a:rPr>
              <a:t>curisosità</a:t>
            </a:r>
            <a:r>
              <a:rPr lang="it-IT" sz="2000" dirty="0">
                <a:solidFill>
                  <a:schemeClr val="dk2"/>
                </a:solidFill>
              </a:rPr>
              <a:t> narrate in modo accessibile.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3" name="Immagine 2" descr="Immagine che contiene testo, software, Software multimediale, Sito Web&#10;&#10;Il contenuto generato dall'IA potrebbe non essere corretto.">
            <a:extLst>
              <a:ext uri="{FF2B5EF4-FFF2-40B4-BE49-F238E27FC236}">
                <a16:creationId xmlns:a16="http://schemas.microsoft.com/office/drawing/2014/main" id="{16175D5F-10B7-08A0-DEBA-EB5374FD8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98" y="1900280"/>
            <a:ext cx="5387545" cy="32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-22012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11" name="Google Shape;130;p7">
            <a:extLst>
              <a:ext uri="{FF2B5EF4-FFF2-40B4-BE49-F238E27FC236}">
                <a16:creationId xmlns:a16="http://schemas.microsoft.com/office/drawing/2014/main" id="{C16B35FD-544F-445E-9DEF-5CCD9DA3A29C}"/>
              </a:ext>
            </a:extLst>
          </p:cNvPr>
          <p:cNvSpPr txBox="1"/>
          <p:nvPr/>
        </p:nvSpPr>
        <p:spPr>
          <a:xfrm>
            <a:off x="3379883" y="4188400"/>
            <a:ext cx="4444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Contatti:</a:t>
            </a:r>
            <a:endParaRPr sz="24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it-IT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e-mail: </a:t>
            </a:r>
            <a:r>
              <a:rPr lang="it-IT" dirty="0">
                <a:hlinkClick r:id="rId5" tooltip="PEC Comune di Magnano In Riviera"/>
              </a:rPr>
              <a:t>protocollo@pec.comune.magnanoinriviera.ud.it</a:t>
            </a:r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2;p7">
            <a:extLst>
              <a:ext uri="{FF2B5EF4-FFF2-40B4-BE49-F238E27FC236}">
                <a16:creationId xmlns:a16="http://schemas.microsoft.com/office/drawing/2014/main" id="{CC6D26CE-6C1E-4033-B6CA-B2E744B0DB20}"/>
              </a:ext>
            </a:extLst>
          </p:cNvPr>
          <p:cNvSpPr txBox="1">
            <a:spLocks noGrp="1"/>
          </p:cNvSpPr>
          <p:nvPr/>
        </p:nvSpPr>
        <p:spPr>
          <a:xfrm>
            <a:off x="1501836" y="2522797"/>
            <a:ext cx="8481646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600" b="1" dirty="0">
                <a:solidFill>
                  <a:schemeClr val="dk2"/>
                </a:solidFill>
              </a:rPr>
              <a:t>Grazie per l‘attenzione!</a:t>
            </a:r>
            <a:endParaRPr sz="3600" b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92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A82463-4D60-4536-97BB-CFB71D246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60899A-92BD-46F2-B731-9BBA8F219069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C4105E-16D6-4ABE-AE2A-C42189D4E2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546</Words>
  <Application>Microsoft Macintosh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Arduini Ivana</dc:creator>
  <cp:lastModifiedBy>Elena Rocco</cp:lastModifiedBy>
  <cp:revision>11</cp:revision>
  <dcterms:created xsi:type="dcterms:W3CDTF">2026-02-05T11:30:05Z</dcterms:created>
  <dcterms:modified xsi:type="dcterms:W3CDTF">2026-02-26T16:26:51Z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