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FE1E1"/>
    <a:srgbClr val="DC615D"/>
    <a:srgbClr val="FAD6D6"/>
    <a:srgbClr val="FDD3D8"/>
    <a:srgbClr val="FB91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B6DAD1E-7F14-44CD-8302-33B66160E2A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B204F9D-18AB-4AC6-B511-1DB7438B95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6B0B247-62F3-4151-899B-A2A4EC683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7A5BC45-390A-4B44-B63A-4EB6D8CB3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637C52-307B-48AB-AFB8-0E806F9EB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4400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42927D9-A9F0-4466-8A02-20D18714F2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2EC22A8-3015-4E5A-9644-EF7513A86BC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DAA9BCC-19A5-43D7-B62C-E3170F1E38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9666096-A78D-48E1-877F-63EE9AF55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80C5A4BA-8ABF-4264-8B56-D623CF1191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54842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99109CC9-3409-4A10-A9E1-4C982389DD0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4F07F2CC-2CAD-47BC-A997-7704B15531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52C3242-D7FF-440E-AC5E-129B03EA8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D0853FA-3D80-43E6-A454-F33D9E3267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DCE6690-83D9-43DC-BB96-7657367CC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77788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09C593-7CEC-4A07-83B7-4ED9AA2AE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791A1A-84E1-449F-B6D5-22B63836AD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26FBF9E-E27D-4A38-8646-A7627BE0B8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E008FA1-C30C-4DEE-95B8-DACD3518C4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FFC7AA4-76DB-49D2-856D-5BB6EF4D3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03317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915BEB-3357-4D19-B394-0A0669A301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44FFFC-51F5-4D85-B322-8D921B0604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D73E39-CCB8-4E7A-A6F4-D2DE8B4BA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7B45293-918F-4F0E-B1A2-B0C2E1D724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9A56737-2143-4350-BCB7-ECE656CE3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487196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49C220-5CCF-4FCA-91BE-084A3E5F4B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7AC8A8-AB85-4FE4-8C40-DD487831A6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E006FC0F-90FF-41BA-875A-6D6E5F70E2F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5135108-AEBA-4956-9296-3DD8318E5D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816918A2-8C01-412E-8971-6F331E373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9F89411-DEB9-44A5-8478-774035AA1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858337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007C7DC-E870-49A1-96C4-EB9F86B6D0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7146B29-82FA-4FD5-945C-C2AB33F879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11ECBBDD-0AD1-47BA-95E5-C4E552DF1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9273D885-A144-4098-93AB-9DC21E26DD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7A4A337-0BFF-48E2-9B13-52CF7189F4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E80A84E2-A4EA-44AA-8011-36443F6586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377051C7-D986-4595-B0AA-A15B0F545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1637A60-6F59-4F25-97B6-7217E97045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6279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4879343-CB01-43B5-844F-F34C1FF28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25F6CE2-2BEB-42FA-9FCA-895B074C99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8474EF3C-678D-4EFF-8E19-9ABB5B267D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C9FA8B6-E765-460A-BA93-3154887F1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92100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E2118596-EC01-4AAD-8FFB-00EF6E2A3A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D46928B-BD71-4648-A3F2-DC581858D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C763C095-6477-4E21-A624-9E623D974A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7482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14B009-DB4B-4D1E-91C0-329D80796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833A4F-545E-458E-B853-1EFA725281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C83A690A-4C6C-4538-B113-D9C7864A48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A0E8CAFC-B15F-429E-A608-A618894744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A450BC7-68BA-4406-8946-AE8FD1852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69C3E3B-3F4D-4ED1-BBFE-41DD045D49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7226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B687AE-FDB0-47B2-919D-14D88141DD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30B30C93-EB69-4652-BCA4-919D073FDF2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88BDCDF-F07F-4748-8DA8-1F5EACAE73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0889BC3-14E4-4660-A4F7-CF3BEA75B0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C311A479-63AD-4D41-99D4-20EA0056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6C90AC2-00D7-4CAA-93DD-7F9245939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94093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8B2E40B-EC5A-47C8-94FA-6E6A444F00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941B560-C699-4D55-B7FE-377998C011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03ECA87-B95F-4021-AB29-C029769996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B8ACB4-7D5C-42BD-9F9D-1B30567E2057}" type="datetimeFigureOut">
              <a:rPr lang="it-IT" smtClean="0"/>
              <a:t>10/02/2026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B9CD9E8-F8BB-45D6-91B7-926FDED3AE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6C4301-750F-43F7-9E84-94D3B80BF7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F9D54C-9D55-4542-A46E-7C84EEE4017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33394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techefirulane.it/" TargetMode="External"/><Relationship Id="rId4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1" name="Google Shape;89;p2">
            <a:extLst>
              <a:ext uri="{FF2B5EF4-FFF2-40B4-BE49-F238E27FC236}">
                <a16:creationId xmlns:a16="http://schemas.microsoft.com/office/drawing/2014/main" id="{69E08C5F-02E1-4D08-BA07-07F32A78FD31}"/>
              </a:ext>
            </a:extLst>
          </p:cNvPr>
          <p:cNvSpPr txBox="1">
            <a:spLocks noGrp="1"/>
          </p:cNvSpPr>
          <p:nvPr/>
        </p:nvSpPr>
        <p:spPr>
          <a:xfrm>
            <a:off x="639690" y="1917012"/>
            <a:ext cx="10515600" cy="2642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900" dirty="0">
                <a:solidFill>
                  <a:schemeClr val="dk2"/>
                </a:solidFill>
              </a:rPr>
              <a:t>SUL FILO DELLA MEMORIA</a:t>
            </a:r>
            <a:endParaRPr sz="290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240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200" b="0" dirty="0">
                <a:solidFill>
                  <a:schemeClr val="dk2"/>
                </a:solidFill>
              </a:rPr>
              <a:t>un progetto realizzato da</a:t>
            </a:r>
            <a:endParaRPr sz="2200" b="0" dirty="0">
              <a:solidFill>
                <a:schemeClr val="dk2"/>
              </a:solidFill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200" b="0" i="1" dirty="0">
                <a:solidFill>
                  <a:schemeClr val="dk2"/>
                </a:solidFill>
              </a:rPr>
              <a:t>Società Filologica Friulana «Graziadio Isaia Ascoli»</a:t>
            </a:r>
            <a:endParaRPr sz="3800" b="0" i="1" dirty="0">
              <a:solidFill>
                <a:schemeClr val="dk2"/>
              </a:solidFill>
            </a:endParaRPr>
          </a:p>
        </p:txBody>
      </p:sp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50447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9" name="Google Shape;99;p3">
            <a:extLst>
              <a:ext uri="{FF2B5EF4-FFF2-40B4-BE49-F238E27FC236}">
                <a16:creationId xmlns:a16="http://schemas.microsoft.com/office/drawing/2014/main" id="{8943127A-D226-4311-91FC-19E1146ADD42}"/>
              </a:ext>
            </a:extLst>
          </p:cNvPr>
          <p:cNvSpPr txBox="1">
            <a:spLocks noGrp="1"/>
          </p:cNvSpPr>
          <p:nvPr/>
        </p:nvSpPr>
        <p:spPr>
          <a:xfrm>
            <a:off x="438690" y="2501462"/>
            <a:ext cx="10515600" cy="27112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85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2900" dirty="0">
                <a:solidFill>
                  <a:schemeClr val="dk2"/>
                </a:solidFill>
              </a:rPr>
              <a:t>Quali sono gli obiettivi del progetto?</a:t>
            </a:r>
          </a:p>
          <a:p>
            <a:pPr marL="342900" lvl="0" indent="-342900">
              <a:lnSpc>
                <a:spcPct val="10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endParaRPr lang="it-IT" sz="2400" dirty="0">
              <a:solidFill>
                <a:schemeClr val="dk2"/>
              </a:solidFill>
            </a:endParaRPr>
          </a:p>
          <a:p>
            <a:pPr lvl="0">
              <a:lnSpc>
                <a:spcPct val="120000"/>
              </a:lnSpc>
              <a:buClr>
                <a:schemeClr val="dk1"/>
              </a:buClr>
            </a:pPr>
            <a:r>
              <a:rPr lang="it-IT" sz="2300" dirty="0">
                <a:solidFill>
                  <a:schemeClr val="dk2"/>
                </a:solidFill>
              </a:rPr>
              <a:t>Valorizzazione del patrimonio culturale dei Racconti Popolari Friulani: 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2"/>
                </a:solidFill>
              </a:rPr>
              <a:t>22 volumi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2"/>
                </a:solidFill>
              </a:rPr>
              <a:t>2.600 racconti</a:t>
            </a:r>
          </a:p>
          <a:p>
            <a:pPr lvl="1">
              <a:lnSpc>
                <a:spcPct val="120000"/>
              </a:lnSpc>
              <a:buClr>
                <a:schemeClr val="dk1"/>
              </a:buClr>
            </a:pPr>
            <a:endParaRPr lang="it-IT" sz="2000" dirty="0">
              <a:solidFill>
                <a:schemeClr val="dk2"/>
              </a:solidFill>
            </a:endParaRPr>
          </a:p>
          <a:p>
            <a:pPr lvl="0">
              <a:lnSpc>
                <a:spcPct val="120000"/>
              </a:lnSpc>
              <a:buClr>
                <a:schemeClr val="dk1"/>
              </a:buClr>
            </a:pPr>
            <a:r>
              <a:rPr lang="it-IT" sz="2300" dirty="0">
                <a:solidFill>
                  <a:schemeClr val="dk2"/>
                </a:solidFill>
                <a:sym typeface="Trebuchet MS"/>
              </a:rPr>
              <a:t>Valorizzazione del patrimonio culturale immateriale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2"/>
                </a:solidFill>
                <a:sym typeface="Trebuchet MS"/>
              </a:rPr>
              <a:t>Mettere al centro la narrazione e trasmissione orale 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2000" dirty="0">
                <a:solidFill>
                  <a:schemeClr val="dk2"/>
                </a:solidFill>
                <a:sym typeface="Trebuchet MS"/>
              </a:rPr>
              <a:t>Dare voce ai luoghi e alle vicende</a:t>
            </a:r>
            <a:endParaRPr sz="2000" dirty="0">
              <a:solidFill>
                <a:schemeClr val="dk2"/>
              </a:solidFill>
              <a:sym typeface="Trebuchet MS"/>
            </a:endParaRPr>
          </a:p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4000"/>
              <a:buFont typeface="Open Sans"/>
              <a:buNone/>
            </a:pPr>
            <a:endParaRPr sz="2200" b="0" dirty="0">
              <a:solidFill>
                <a:schemeClr val="dk2"/>
              </a:solidFill>
              <a:latin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385752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11" name="Google Shape;109;p4">
            <a:extLst>
              <a:ext uri="{FF2B5EF4-FFF2-40B4-BE49-F238E27FC236}">
                <a16:creationId xmlns:a16="http://schemas.microsoft.com/office/drawing/2014/main" id="{F26A497C-FDC2-487E-8ECB-0340AE7D1EE4}"/>
              </a:ext>
            </a:extLst>
          </p:cNvPr>
          <p:cNvSpPr txBox="1">
            <a:spLocks noGrp="1"/>
          </p:cNvSpPr>
          <p:nvPr/>
        </p:nvSpPr>
        <p:spPr>
          <a:xfrm>
            <a:off x="552396" y="1996966"/>
            <a:ext cx="10515600" cy="391719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7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3200" dirty="0">
                <a:solidFill>
                  <a:schemeClr val="dk2"/>
                </a:solidFill>
              </a:rPr>
              <a:t>Quali sono le attività principali del progetto?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it-IT" sz="2400" dirty="0">
              <a:solidFill>
                <a:schemeClr val="dk2"/>
              </a:solidFill>
            </a:endParaRPr>
          </a:p>
          <a:p>
            <a:pPr marL="342900" lvl="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it-IT" sz="2300" b="0" dirty="0">
                <a:solidFill>
                  <a:schemeClr val="dk2"/>
                </a:solidFill>
              </a:rPr>
              <a:t>Individuazione </a:t>
            </a:r>
            <a:r>
              <a:rPr lang="it-IT" sz="2300" dirty="0">
                <a:solidFill>
                  <a:schemeClr val="dk2"/>
                </a:solidFill>
              </a:rPr>
              <a:t>filoni narrativi</a:t>
            </a:r>
            <a:r>
              <a:rPr lang="it-IT" sz="2300" b="0" dirty="0">
                <a:solidFill>
                  <a:schemeClr val="dk2"/>
                </a:solidFill>
              </a:rPr>
              <a:t>: inquadramento antropologico e adattamento;</a:t>
            </a:r>
          </a:p>
          <a:p>
            <a:pPr marL="342900" lvl="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it-IT" sz="2300" b="0" dirty="0">
                <a:solidFill>
                  <a:schemeClr val="dk2"/>
                </a:solidFill>
              </a:rPr>
              <a:t>selezione </a:t>
            </a:r>
            <a:r>
              <a:rPr lang="it-IT" sz="2300" dirty="0">
                <a:solidFill>
                  <a:schemeClr val="dk2"/>
                </a:solidFill>
              </a:rPr>
              <a:t>500 racconti</a:t>
            </a:r>
            <a:r>
              <a:rPr lang="it-IT" sz="2300" b="0" dirty="0">
                <a:solidFill>
                  <a:schemeClr val="dk2"/>
                </a:solidFill>
              </a:rPr>
              <a:t>, di 2.600 dai 22 volumi della collana dei Racconti popolari friulani della Società Filologica Friulana, garantendo maggior numero di località e varianti della lingua friulana;</a:t>
            </a:r>
          </a:p>
          <a:p>
            <a:pPr marL="342900" lvl="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it-IT" sz="2300" dirty="0">
                <a:solidFill>
                  <a:schemeClr val="dk2"/>
                </a:solidFill>
              </a:rPr>
              <a:t>lettura e registrazione </a:t>
            </a:r>
            <a:r>
              <a:rPr lang="it-IT" sz="2300" b="0" dirty="0">
                <a:solidFill>
                  <a:schemeClr val="dk2"/>
                </a:solidFill>
              </a:rPr>
              <a:t>di 500 racconti popolari; </a:t>
            </a:r>
          </a:p>
          <a:p>
            <a:pPr marL="342900" lvl="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it-IT" sz="2300" b="0" dirty="0">
                <a:solidFill>
                  <a:schemeClr val="dk2"/>
                </a:solidFill>
              </a:rPr>
              <a:t>realizzazione e video riprese di </a:t>
            </a:r>
            <a:r>
              <a:rPr lang="it-IT" sz="2300" dirty="0">
                <a:solidFill>
                  <a:schemeClr val="dk2"/>
                </a:solidFill>
              </a:rPr>
              <a:t>3 filò aperti al pubblico</a:t>
            </a:r>
            <a:r>
              <a:rPr lang="it-IT" sz="2300" b="0" dirty="0">
                <a:solidFill>
                  <a:schemeClr val="dk2"/>
                </a:solidFill>
              </a:rPr>
              <a:t>: letture sceniche ambientate in almeno 3 luoghi</a:t>
            </a:r>
          </a:p>
          <a:p>
            <a:pPr marL="342900" lvl="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it-IT" sz="2300" b="0" dirty="0">
                <a:solidFill>
                  <a:schemeClr val="dk2"/>
                </a:solidFill>
              </a:rPr>
              <a:t>caricamento contenuti multimediali su </a:t>
            </a:r>
            <a:r>
              <a:rPr lang="it-IT" sz="2300" dirty="0">
                <a:solidFill>
                  <a:schemeClr val="dk2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www.techefirulane.it</a:t>
            </a:r>
            <a:r>
              <a:rPr lang="it-IT" sz="2300" dirty="0">
                <a:solidFill>
                  <a:schemeClr val="dk2"/>
                </a:solidFill>
              </a:rPr>
              <a:t>;</a:t>
            </a:r>
          </a:p>
          <a:p>
            <a:pPr marL="342900" lvl="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it-IT" sz="2300" dirty="0">
                <a:solidFill>
                  <a:schemeClr val="dk2"/>
                </a:solidFill>
              </a:rPr>
              <a:t>incontri</a:t>
            </a:r>
            <a:r>
              <a:rPr lang="it-IT" sz="2300" b="0" dirty="0">
                <a:solidFill>
                  <a:schemeClr val="dk2"/>
                </a:solidFill>
              </a:rPr>
              <a:t> di presentazione del progetto;</a:t>
            </a:r>
          </a:p>
          <a:p>
            <a:pPr marL="342900" lvl="0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it-IT" sz="2300" b="0" dirty="0">
                <a:solidFill>
                  <a:schemeClr val="dk2"/>
                </a:solidFill>
              </a:rPr>
              <a:t>diffusione </a:t>
            </a:r>
            <a:r>
              <a:rPr lang="it-IT" sz="2300" dirty="0">
                <a:solidFill>
                  <a:schemeClr val="dk2"/>
                </a:solidFill>
              </a:rPr>
              <a:t>contenuti digitali </a:t>
            </a:r>
            <a:r>
              <a:rPr lang="it-IT" sz="2300" b="0" dirty="0">
                <a:solidFill>
                  <a:schemeClr val="dk2"/>
                </a:solidFill>
              </a:rPr>
              <a:t>anche tramite mezzi di comunicazione radiofonici.</a:t>
            </a:r>
          </a:p>
        </p:txBody>
      </p:sp>
    </p:spTree>
    <p:extLst>
      <p:ext uri="{BB962C8B-B14F-4D97-AF65-F5344CB8AC3E}">
        <p14:creationId xmlns:p14="http://schemas.microsoft.com/office/powerpoint/2010/main" val="7251658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-22012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9" name="Google Shape;119;p5">
            <a:extLst>
              <a:ext uri="{FF2B5EF4-FFF2-40B4-BE49-F238E27FC236}">
                <a16:creationId xmlns:a16="http://schemas.microsoft.com/office/drawing/2014/main" id="{E8109C4B-3813-471F-AEB2-3A9335FA4EC3}"/>
              </a:ext>
            </a:extLst>
          </p:cNvPr>
          <p:cNvSpPr txBox="1">
            <a:spLocks noGrp="1"/>
          </p:cNvSpPr>
          <p:nvPr/>
        </p:nvSpPr>
        <p:spPr>
          <a:xfrm>
            <a:off x="816188" y="1837876"/>
            <a:ext cx="10515600" cy="4155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325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B448B"/>
              </a:buClr>
              <a:buSzPts val="1800"/>
              <a:buFont typeface="Open Sans"/>
              <a:buNone/>
              <a:defRPr sz="4000" b="1" i="0" u="none" strike="noStrike" cap="none">
                <a:solidFill>
                  <a:srgbClr val="2B448B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6200" dirty="0">
                <a:solidFill>
                  <a:schemeClr val="dk2"/>
                </a:solidFill>
              </a:rPr>
              <a:t>Quali sono gli aspetti di innovazione adottati dal progetto?</a:t>
            </a:r>
            <a:endParaRPr lang="it-IT" sz="6200" b="0" dirty="0">
              <a:solidFill>
                <a:schemeClr val="dk2"/>
              </a:solidFill>
              <a:latin typeface="Arial"/>
              <a:cs typeface="Arial"/>
              <a:sym typeface="Arial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lang="it-IT" sz="3400" b="0" dirty="0">
              <a:solidFill>
                <a:schemeClr val="dk2"/>
              </a:solidFill>
              <a:latin typeface="Arial"/>
              <a:ea typeface="Open Sans"/>
              <a:cs typeface="Arial"/>
              <a:sym typeface="Arial"/>
            </a:endParaRPr>
          </a:p>
          <a:p>
            <a:pPr marL="0" lvl="0" indent="0" algn="l" rtl="0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3700" dirty="0">
                <a:solidFill>
                  <a:schemeClr val="dk2"/>
                </a:solidFill>
                <a:sym typeface="Arial"/>
              </a:rPr>
              <a:t>R</a:t>
            </a:r>
            <a:r>
              <a:rPr lang="it-IT" sz="3700" dirty="0">
                <a:solidFill>
                  <a:schemeClr val="dk2"/>
                </a:solidFill>
              </a:rPr>
              <a:t>i</a:t>
            </a:r>
            <a:r>
              <a:rPr lang="it-IT" sz="37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scoperta e valorizzazione patrimonio culturale materiale e immateriale realizzando contenuti multimediali innovativi: 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3700" dirty="0">
                <a:solidFill>
                  <a:schemeClr val="dk2"/>
                </a:solidFill>
              </a:rPr>
              <a:t>Video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3700" dirty="0">
                <a:solidFill>
                  <a:schemeClr val="dk2"/>
                </a:solidFill>
              </a:rPr>
              <a:t>Podcast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3700" dirty="0">
                <a:solidFill>
                  <a:schemeClr val="dk2"/>
                </a:solidFill>
              </a:rPr>
              <a:t>Edizioni digitali</a:t>
            </a:r>
            <a:endParaRPr lang="it-IT" sz="3700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lvl="0">
              <a:lnSpc>
                <a:spcPct val="120000"/>
              </a:lnSpc>
              <a:buClr>
                <a:schemeClr val="dk1"/>
              </a:buClr>
            </a:pPr>
            <a:endParaRPr lang="it-IT" sz="3700" dirty="0">
              <a:solidFill>
                <a:schemeClr val="dk2"/>
              </a:solidFill>
            </a:endParaRPr>
          </a:p>
          <a:p>
            <a:pPr>
              <a:lnSpc>
                <a:spcPct val="120000"/>
              </a:lnSpc>
              <a:buClr>
                <a:schemeClr val="dk1"/>
              </a:buClr>
            </a:pPr>
            <a:r>
              <a:rPr lang="it-IT" sz="3700" dirty="0">
                <a:solidFill>
                  <a:schemeClr val="dk2"/>
                </a:solidFill>
              </a:rPr>
              <a:t>Trasferire contenuti culturali in contenuti multimediali</a:t>
            </a:r>
          </a:p>
          <a:p>
            <a:pPr lvl="0">
              <a:lnSpc>
                <a:spcPct val="120000"/>
              </a:lnSpc>
              <a:buClr>
                <a:schemeClr val="dk1"/>
              </a:buClr>
            </a:pPr>
            <a:endParaRPr lang="it-IT" sz="3700" dirty="0">
              <a:solidFill>
                <a:schemeClr val="dk2"/>
              </a:solidFill>
            </a:endParaRPr>
          </a:p>
          <a:p>
            <a:pPr lvl="0">
              <a:lnSpc>
                <a:spcPct val="120000"/>
              </a:lnSpc>
              <a:buClr>
                <a:schemeClr val="dk1"/>
              </a:buClr>
            </a:pPr>
            <a:r>
              <a:rPr lang="it-IT" sz="3700" dirty="0">
                <a:solidFill>
                  <a:schemeClr val="dk2"/>
                </a:solidFill>
              </a:rPr>
              <a:t>Far rivivere la narrazione attraverso la voce di giovani interpreti</a:t>
            </a:r>
          </a:p>
          <a:p>
            <a:pPr>
              <a:lnSpc>
                <a:spcPct val="120000"/>
              </a:lnSpc>
              <a:buClr>
                <a:schemeClr val="dk1"/>
              </a:buClr>
            </a:pPr>
            <a:endParaRPr lang="it-IT" sz="3700" dirty="0">
              <a:solidFill>
                <a:schemeClr val="dk2"/>
              </a:solidFill>
            </a:endParaRPr>
          </a:p>
          <a:p>
            <a:pPr>
              <a:lnSpc>
                <a:spcPct val="120000"/>
              </a:lnSpc>
              <a:buClr>
                <a:schemeClr val="dk1"/>
              </a:buClr>
            </a:pPr>
            <a:r>
              <a:rPr lang="it-IT" sz="3700" dirty="0">
                <a:solidFill>
                  <a:schemeClr val="dk2"/>
                </a:solidFill>
              </a:rPr>
              <a:t>Palazzo Mantica come officina culturale: 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3700" dirty="0">
                <a:solidFill>
                  <a:schemeClr val="dk2"/>
                </a:solidFill>
              </a:rPr>
              <a:t>raccolta documenti 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3700" dirty="0">
                <a:solidFill>
                  <a:schemeClr val="dk2"/>
                </a:solidFill>
              </a:rPr>
              <a:t>realizzazione podcast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3700" dirty="0">
                <a:solidFill>
                  <a:schemeClr val="dk2"/>
                </a:solidFill>
              </a:rPr>
              <a:t>Video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3700" dirty="0">
                <a:solidFill>
                  <a:schemeClr val="dk2"/>
                </a:solidFill>
              </a:rPr>
              <a:t>interviste ad autori, scrittori e poeti contemporanei</a:t>
            </a:r>
          </a:p>
          <a:p>
            <a:pPr marL="800100" lvl="1" indent="-342900">
              <a:lnSpc>
                <a:spcPct val="120000"/>
              </a:lnSpc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it-IT" sz="3700" dirty="0">
                <a:solidFill>
                  <a:schemeClr val="dk2"/>
                </a:solidFill>
              </a:rPr>
              <a:t>Esposizione pagine autentiche di storia della letteratura del Friuli Venezia Giulia. </a:t>
            </a:r>
          </a:p>
          <a:p>
            <a:pPr>
              <a:lnSpc>
                <a:spcPct val="120000"/>
              </a:lnSpc>
              <a:buClr>
                <a:schemeClr val="dk1"/>
              </a:buClr>
            </a:pPr>
            <a:endParaRPr lang="it-IT" sz="3700" dirty="0">
              <a:solidFill>
                <a:schemeClr val="dk2"/>
              </a:solidFill>
            </a:endParaRPr>
          </a:p>
          <a:p>
            <a:pPr>
              <a:lnSpc>
                <a:spcPct val="120000"/>
              </a:lnSpc>
              <a:buClr>
                <a:schemeClr val="dk1"/>
              </a:buClr>
            </a:pPr>
            <a:r>
              <a:rPr lang="it-IT" sz="3700" dirty="0">
                <a:solidFill>
                  <a:schemeClr val="dk2"/>
                </a:solidFill>
              </a:rPr>
              <a:t>Da materiale raccolto alla costruzione percorsi culturali in cui scoprire loghi ricchi di aneddoti, leggende e curiosità.</a:t>
            </a:r>
          </a:p>
          <a:p>
            <a:pPr>
              <a:lnSpc>
                <a:spcPct val="120000"/>
              </a:lnSpc>
              <a:buClr>
                <a:schemeClr val="dk1"/>
              </a:buClr>
            </a:pPr>
            <a:endParaRPr lang="it-IT" sz="3700" dirty="0">
              <a:solidFill>
                <a:schemeClr val="dk2"/>
              </a:solidFill>
            </a:endParaRPr>
          </a:p>
          <a:p>
            <a:pPr>
              <a:lnSpc>
                <a:spcPct val="120000"/>
              </a:lnSpc>
              <a:buClr>
                <a:schemeClr val="dk1"/>
              </a:buClr>
            </a:pPr>
            <a:r>
              <a:rPr lang="it-IT" sz="3700" dirty="0">
                <a:solidFill>
                  <a:schemeClr val="dk2"/>
                </a:solidFill>
              </a:rPr>
              <a:t>Filò: luoghi dove contestualizzare i racconti e condividere con il pubblico la messa in scena delle storie</a:t>
            </a:r>
          </a:p>
        </p:txBody>
      </p:sp>
    </p:spTree>
    <p:extLst>
      <p:ext uri="{BB962C8B-B14F-4D97-AF65-F5344CB8AC3E}">
        <p14:creationId xmlns:p14="http://schemas.microsoft.com/office/powerpoint/2010/main" val="18390494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tangolo 5">
            <a:extLst>
              <a:ext uri="{FF2B5EF4-FFF2-40B4-BE49-F238E27FC236}">
                <a16:creationId xmlns:a16="http://schemas.microsoft.com/office/drawing/2014/main" id="{509D447A-3D63-4213-AB97-F62DA5BD8B2C}"/>
              </a:ext>
            </a:extLst>
          </p:cNvPr>
          <p:cNvSpPr/>
          <p:nvPr/>
        </p:nvSpPr>
        <p:spPr>
          <a:xfrm>
            <a:off x="-22012" y="0"/>
            <a:ext cx="12192000" cy="6858000"/>
          </a:xfrm>
          <a:prstGeom prst="rect">
            <a:avLst/>
          </a:prstGeom>
          <a:solidFill>
            <a:srgbClr val="EFE1E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3EBE6449-570E-4A1E-ABF4-6EB837C6030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7833" y="256661"/>
            <a:ext cx="3342183" cy="1326168"/>
          </a:xfrm>
          <a:prstGeom prst="rect">
            <a:avLst/>
          </a:prstGeom>
        </p:spPr>
      </p:pic>
      <p:sp>
        <p:nvSpPr>
          <p:cNvPr id="8" name="Google Shape;91;p2">
            <a:extLst>
              <a:ext uri="{FF2B5EF4-FFF2-40B4-BE49-F238E27FC236}">
                <a16:creationId xmlns:a16="http://schemas.microsoft.com/office/drawing/2014/main" id="{519C3CE3-F838-4D7D-B87C-AF8B1B35E1CF}"/>
              </a:ext>
            </a:extLst>
          </p:cNvPr>
          <p:cNvSpPr txBox="1"/>
          <p:nvPr/>
        </p:nvSpPr>
        <p:spPr>
          <a:xfrm>
            <a:off x="3514961" y="334183"/>
            <a:ext cx="7539900" cy="1169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Bando a supporto di progetti culturali volti alla valorizzazione del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it-IT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patrimonio immateriale della Regione Autonoma Friuli Venezia Giulia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it-IT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Ausschreibung für die Unterstützung von Kulturellen Projekten zur Förderung</a:t>
            </a:r>
          </a:p>
          <a:p>
            <a:pPr marL="131445" marR="0" lvl="0" indent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des Immateriellen Kulturerbes  der Region Friaul </a:t>
            </a:r>
            <a:r>
              <a:rPr lang="de-DE" b="1" i="1" dirty="0" err="1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Julisch</a:t>
            </a:r>
            <a:r>
              <a:rPr lang="de-DE" b="1" i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 Venetien</a:t>
            </a: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2C2DFDC4-FC39-4932-9F44-02D31BBA2D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8724" y="256661"/>
            <a:ext cx="1795443" cy="400678"/>
          </a:xfrm>
          <a:prstGeom prst="rect">
            <a:avLst/>
          </a:prstGeom>
        </p:spPr>
      </p:pic>
      <p:sp>
        <p:nvSpPr>
          <p:cNvPr id="12" name="Google Shape;92;p2">
            <a:extLst>
              <a:ext uri="{FF2B5EF4-FFF2-40B4-BE49-F238E27FC236}">
                <a16:creationId xmlns:a16="http://schemas.microsoft.com/office/drawing/2014/main" id="{AB2AB669-4A6C-480A-9191-9083ED942E00}"/>
              </a:ext>
            </a:extLst>
          </p:cNvPr>
          <p:cNvSpPr txBox="1"/>
          <p:nvPr/>
        </p:nvSpPr>
        <p:spPr>
          <a:xfrm>
            <a:off x="639690" y="6245688"/>
            <a:ext cx="103146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it-IT" b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1° Incontro con i beneficiari del Bando| </a:t>
            </a:r>
            <a:r>
              <a:rPr lang="de-DE" b="1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Treffen mit den Begünstigten der Ausschreibung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i="1" dirty="0">
                <a:solidFill>
                  <a:srgbClr val="DC615D"/>
                </a:solidFill>
                <a:latin typeface="Open Sans"/>
                <a:ea typeface="Open Sans"/>
                <a:cs typeface="Open Sans"/>
                <a:sym typeface="Open Sans"/>
              </a:rPr>
              <a:t>09.03.2026 – Torre di Santa Maria, Udine</a:t>
            </a:r>
            <a:endParaRPr sz="900" i="1" dirty="0">
              <a:solidFill>
                <a:srgbClr val="DC615D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pic>
        <p:nvPicPr>
          <p:cNvPr id="15" name="Immagine 14">
            <a:extLst>
              <a:ext uri="{FF2B5EF4-FFF2-40B4-BE49-F238E27FC236}">
                <a16:creationId xmlns:a16="http://schemas.microsoft.com/office/drawing/2014/main" id="{440BD7DA-3ED6-4D21-AAD0-5DF1E8D7148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47" t="54616" b="41850"/>
          <a:stretch/>
        </p:blipFill>
        <p:spPr>
          <a:xfrm>
            <a:off x="297833" y="5914159"/>
            <a:ext cx="11552310" cy="242417"/>
          </a:xfrm>
          <a:prstGeom prst="rect">
            <a:avLst/>
          </a:prstGeom>
        </p:spPr>
      </p:pic>
      <p:sp>
        <p:nvSpPr>
          <p:cNvPr id="11" name="Google Shape;130;p7">
            <a:extLst>
              <a:ext uri="{FF2B5EF4-FFF2-40B4-BE49-F238E27FC236}">
                <a16:creationId xmlns:a16="http://schemas.microsoft.com/office/drawing/2014/main" id="{C16B35FD-544F-445E-9DEF-5CCD9DA3A29C}"/>
              </a:ext>
            </a:extLst>
          </p:cNvPr>
          <p:cNvSpPr txBox="1"/>
          <p:nvPr/>
        </p:nvSpPr>
        <p:spPr>
          <a:xfrm>
            <a:off x="3379883" y="4188400"/>
            <a:ext cx="4444200" cy="1200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b="1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Contatti:</a:t>
            </a:r>
            <a:endParaRPr sz="2400" b="1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it-IT" sz="2400" dirty="0">
                <a:solidFill>
                  <a:schemeClr val="dk2"/>
                </a:solidFill>
                <a:latin typeface="Open Sans"/>
                <a:ea typeface="Open Sans"/>
                <a:cs typeface="Open Sans"/>
                <a:sym typeface="Open Sans"/>
              </a:rPr>
              <a:t>e-mail: info@filologicafriulana.it</a:t>
            </a:r>
            <a:endParaRPr sz="2400" dirty="0">
              <a:solidFill>
                <a:schemeClr val="dk2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3" name="Google Shape;132;p7">
            <a:extLst>
              <a:ext uri="{FF2B5EF4-FFF2-40B4-BE49-F238E27FC236}">
                <a16:creationId xmlns:a16="http://schemas.microsoft.com/office/drawing/2014/main" id="{CC6D26CE-6C1E-4033-B6CA-B2E744B0DB20}"/>
              </a:ext>
            </a:extLst>
          </p:cNvPr>
          <p:cNvSpPr txBox="1">
            <a:spLocks noGrp="1"/>
          </p:cNvSpPr>
          <p:nvPr/>
        </p:nvSpPr>
        <p:spPr>
          <a:xfrm>
            <a:off x="1501836" y="2522797"/>
            <a:ext cx="8481646" cy="646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429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4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20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595959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rgbClr val="595959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it-IT" sz="3600" b="1" dirty="0">
                <a:solidFill>
                  <a:schemeClr val="dk2"/>
                </a:solidFill>
              </a:rPr>
              <a:t>Grazie per l‘attenzione!</a:t>
            </a:r>
            <a:endParaRPr sz="3600" b="1" dirty="0">
              <a:solidFill>
                <a:schemeClr val="dk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5092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02C64DAE273A1F498D6067DB154C0F55" ma:contentTypeVersion="0" ma:contentTypeDescription="Creare un nuovo documento." ma:contentTypeScope="" ma:versionID="0bc2c44634b6e6840031e9d48c902f1f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a3eec16d3e841ebf650196acacb84cc8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i contenuto"/>
        <xsd:element ref="dc:title" minOccurs="0" maxOccurs="1" ma:index="4" ma:displayName="Tito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1A82463-4D60-4536-97BB-CFB71D246C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E60899A-92BD-46F2-B731-9BBA8F219069}">
  <ds:schemaRefs>
    <ds:schemaRef ds:uri="http://purl.org/dc/terms/"/>
    <ds:schemaRef ds:uri="http://schemas.microsoft.com/office/2006/documentManagement/types"/>
    <ds:schemaRef ds:uri="http://purl.org/dc/dcmitype/"/>
    <ds:schemaRef ds:uri="http://www.w3.org/XML/1998/namespace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80C4105E-16D6-4ABE-AE2A-C42189D4E2F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233</TotalTime>
  <Words>572</Words>
  <Application>Microsoft Office PowerPoint</Application>
  <PresentationFormat>Widescreen</PresentationFormat>
  <Paragraphs>81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Open Sans</vt:lpstr>
      <vt:lpstr>Trebuchet MS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Arduini Ivana</dc:creator>
  <cp:lastModifiedBy>Filologica Pordenone</cp:lastModifiedBy>
  <cp:revision>9</cp:revision>
  <dcterms:created xsi:type="dcterms:W3CDTF">2026-02-05T11:30:05Z</dcterms:created>
  <dcterms:modified xsi:type="dcterms:W3CDTF">2026-02-10T12:43:30Z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0x01010002C64DAE273A1F498D6067DB154C0F55</vt:lpwstr>
  </property>
</Properties>
</file>