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1E1"/>
    <a:srgbClr val="DC615D"/>
    <a:srgbClr val="FAD6D6"/>
    <a:srgbClr val="FDD3D8"/>
    <a:srgbClr val="FB9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106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DAD1E-7F14-44CD-8302-33B66160E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B204F9D-18AB-4AC6-B511-1DB7438B9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B0B247-62F3-4151-899B-A2A4EC68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A5BC45-390A-4B44-B63A-4EB6D8CB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37C52-307B-48AB-AFB8-0E806F9E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4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927D9-A9F0-4466-8A02-20D18714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EC22A8-3015-4E5A-9644-EF7513A86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AA9BCC-19A5-43D7-B62C-E3170F1E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66096-A78D-48E1-877F-63EE9AF5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C5A4BA-8ABF-4264-8B56-D623CF11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8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109CC9-3409-4A10-A9E1-4C982389D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07F2CC-2CAD-47BC-A997-7704B1553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2C3242-D7FF-440E-AC5E-129B03EA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0853FA-3D80-43E6-A454-F33D9E32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E6690-83D9-43DC-BB96-7657367C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78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9C593-7CEC-4A07-83B7-4ED9AA2A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791A1A-84E1-449F-B6D5-22B63836A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6FBF9E-E27D-4A38-8646-A7627BE0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008FA1-C30C-4DEE-95B8-DACD3518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FC7AA4-76DB-49D2-856D-5BB6EF4D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3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15BEB-3357-4D19-B394-0A0669A3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44FFFC-51F5-4D85-B322-8D921B060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D73E39-CCB8-4E7A-A6F4-D2DE8B4B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B45293-918F-4F0E-B1A2-B0C2E1D7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A56737-2143-4350-BCB7-ECE656CE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7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9C220-5CCF-4FCA-91BE-084A3E5F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7AC8A8-AB85-4FE4-8C40-DD487831A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06FC0F-90FF-41BA-875A-6D6E5F70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135108-AEBA-4956-9296-3DD8318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918A2-8C01-412E-8971-6F331E37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F89411-DEB9-44A5-8478-774035AA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83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7C7DC-E870-49A1-96C4-EB9F86B6D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146B29-82FA-4FD5-945C-C2AB33F8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ECBBDD-0AD1-47BA-95E5-C4E552DF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73D885-A144-4098-93AB-9DC21E26D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A4A337-0BFF-48E2-9B13-52CF7189F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0A84E2-A4EA-44AA-8011-36443F65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7051C7-D986-4595-B0AA-A15B0F54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637A60-6F59-4F25-97B6-7217E970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79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79343-CB01-43B5-844F-F34C1FF2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5F6CE2-2BEB-42FA-9FCA-895B074C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74EF3C-678D-4EFF-8E19-9ABB5B26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C9FA8B6-E765-460A-BA93-3154887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2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2118596-EC01-4AAD-8FFB-00EF6E2A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46928B-BD71-4648-A3F2-DC581858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763C095-6477-4E21-A624-9E623D97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48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4B009-DB4B-4D1E-91C0-329D80796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33A4F-545E-458E-B853-1EFA7252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3A690A-4C6C-4538-B113-D9C7864A4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E8CAFC-B15F-429E-A608-A6188947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450BC7-68BA-4406-8946-AE8FD185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9C3E3B-3F4D-4ED1-BBFE-41DD045D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22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687AE-FDB0-47B2-919D-14D88141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0B30C93-EB69-4652-BCA4-919D073FD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8BDCDF-F07F-4748-8DA8-1F5EACAE7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889BC3-14E4-4660-A4F7-CF3BEA75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11A479-63AD-4D41-99D4-20EA0056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90AC2-00D7-4CAA-93DD-7F924593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40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8B2E40B-EC5A-47C8-94FA-6E6A444F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41B560-C699-4D55-B7FE-377998C01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3ECA87-B95F-4021-AB29-C0297699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ACB4-7D5C-42BD-9F9D-1B30567E2057}" type="datetimeFigureOut">
              <a:rPr lang="it-IT" smtClean="0"/>
              <a:t>23/02/2026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9CD9E8-F8BB-45D6-91B7-926FDED3A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6C4301-750F-43F7-9E84-94D3B80BF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3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1" name="Google Shape;89;p2">
            <a:extLst>
              <a:ext uri="{FF2B5EF4-FFF2-40B4-BE49-F238E27FC236}">
                <a16:creationId xmlns:a16="http://schemas.microsoft.com/office/drawing/2014/main" id="{69E08C5F-02E1-4D08-BA07-07F32A78FD31}"/>
              </a:ext>
            </a:extLst>
          </p:cNvPr>
          <p:cNvSpPr txBox="1">
            <a:spLocks noGrp="1"/>
          </p:cNvSpPr>
          <p:nvPr/>
        </p:nvSpPr>
        <p:spPr>
          <a:xfrm>
            <a:off x="639690" y="2107950"/>
            <a:ext cx="10515600" cy="26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900" dirty="0">
                <a:solidFill>
                  <a:schemeClr val="dk2"/>
                </a:solidFill>
              </a:rPr>
              <a:t>TRADIZIONI VIVE: ERBE E SAPERI POPOLARI DEL CARSO E DEL FRIULI VENEZIA GIULIA</a:t>
            </a:r>
            <a:endParaRPr sz="29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dirty="0">
                <a:solidFill>
                  <a:schemeClr val="dk2"/>
                </a:solidFill>
              </a:rPr>
              <a:t>un progetto realizzato da</a:t>
            </a:r>
            <a:endParaRPr sz="2200" b="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i="1" dirty="0">
                <a:solidFill>
                  <a:schemeClr val="dk2"/>
                </a:solidFill>
              </a:rPr>
              <a:t>Ecothema Società Cooperativa Sociale</a:t>
            </a:r>
            <a:endParaRPr sz="3800" b="0" i="1" dirty="0">
              <a:solidFill>
                <a:schemeClr val="dk2"/>
              </a:solidFill>
            </a:endParaRPr>
          </a:p>
        </p:txBody>
      </p:sp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4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8943127A-D226-4311-91FC-19E1146ADD42}"/>
              </a:ext>
            </a:extLst>
          </p:cNvPr>
          <p:cNvSpPr txBox="1">
            <a:spLocks noGrp="1"/>
          </p:cNvSpPr>
          <p:nvPr/>
        </p:nvSpPr>
        <p:spPr>
          <a:xfrm>
            <a:off x="640800" y="2302143"/>
            <a:ext cx="10515600" cy="33671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Obiettivo generale:</a:t>
            </a:r>
          </a:p>
          <a:p>
            <a:pPr marL="0" lvl="0" indent="0" algn="just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r>
              <a:rPr lang="it-IT" sz="2000" b="0" dirty="0">
                <a:solidFill>
                  <a:schemeClr val="tx1"/>
                </a:solidFill>
              </a:rPr>
              <a:t>Valorizzare, preservare e trasmettere i saperi tradizionali legati all’uso delle piante spontanee nel Friuli Venezia Giulia, con focus su Carso e Trieste.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lang="it-IT" sz="1000" dirty="0">
              <a:solidFill>
                <a:schemeClr val="tx1"/>
              </a:solidFill>
            </a:endParaRP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r>
              <a:rPr lang="it-IT" sz="2400" dirty="0">
                <a:solidFill>
                  <a:schemeClr val="dk2"/>
                </a:solidFill>
              </a:rPr>
              <a:t>Obiettivi specifici:</a:t>
            </a:r>
          </a:p>
          <a:p>
            <a:pPr lvl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Salvaguardare i saperi tradizionali sulle piante spontanee del FVG</a:t>
            </a:r>
          </a:p>
          <a:p>
            <a:pPr lvl="0" algn="just">
              <a:lnSpc>
                <a:spcPct val="150000"/>
              </a:lnSpc>
              <a:buSzPts val="4000"/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Trasmettere competenze pratiche su uso tintorio, officinale e </a:t>
            </a:r>
            <a:r>
              <a:rPr lang="it-IT" sz="2000" b="0" dirty="0" err="1">
                <a:solidFill>
                  <a:schemeClr val="tx1"/>
                </a:solidFill>
              </a:rPr>
              <a:t>alimurgico</a:t>
            </a:r>
            <a:endParaRPr lang="it-IT" sz="2000" b="0" dirty="0">
              <a:solidFill>
                <a:schemeClr val="tx1"/>
              </a:solidFill>
            </a:endParaRPr>
          </a:p>
          <a:p>
            <a:pPr lvl="0" algn="just">
              <a:lnSpc>
                <a:spcPct val="150000"/>
              </a:lnSpc>
              <a:buSzPts val="4000"/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Rafforzare identità culturale e legame con il territorio carsico</a:t>
            </a:r>
          </a:p>
          <a:p>
            <a:pPr lvl="0" algn="just">
              <a:lnSpc>
                <a:spcPct val="150000"/>
              </a:lnSpc>
              <a:buSzPts val="4000"/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Creare materiali audiovisivi di memoria locale come eredità culturale permanente</a:t>
            </a:r>
          </a:p>
          <a:p>
            <a:pPr lvl="0" algn="just">
              <a:lnSpc>
                <a:spcPct val="150000"/>
              </a:lnSpc>
              <a:buSzPts val="4000"/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Promuovere educazione ambientale e turismo sostenibile</a:t>
            </a:r>
          </a:p>
          <a:p>
            <a:pPr marL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57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09;p4">
            <a:extLst>
              <a:ext uri="{FF2B5EF4-FFF2-40B4-BE49-F238E27FC236}">
                <a16:creationId xmlns:a16="http://schemas.microsoft.com/office/drawing/2014/main" id="{F26A497C-FDC2-487E-8ECB-0340AE7D1EE4}"/>
              </a:ext>
            </a:extLst>
          </p:cNvPr>
          <p:cNvSpPr txBox="1">
            <a:spLocks noGrp="1"/>
          </p:cNvSpPr>
          <p:nvPr/>
        </p:nvSpPr>
        <p:spPr>
          <a:xfrm>
            <a:off x="639690" y="2132687"/>
            <a:ext cx="11075388" cy="32316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Attività principali del progetto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Workshop pratici su erbe tintorie, erbe officinali e piante </a:t>
            </a:r>
            <a:r>
              <a:rPr lang="it-IT" sz="2000" b="0" dirty="0" err="1">
                <a:solidFill>
                  <a:schemeClr val="tx1"/>
                </a:solidFill>
              </a:rPr>
              <a:t>alimurgiche</a:t>
            </a:r>
            <a:r>
              <a:rPr lang="it-IT" sz="2000" b="0" dirty="0">
                <a:solidFill>
                  <a:schemeClr val="tx1"/>
                </a:solidFill>
              </a:rPr>
              <a:t> nella tradizione FVG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Escursione di riconoscimento sul Carso triestino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Interviste e raccolta della memoria locale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Produzione di video divulgativi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Ricerca storico-bibliografica e letture ad alta voce</a:t>
            </a:r>
          </a:p>
          <a:p>
            <a:pPr lvl="0">
              <a:lnSpc>
                <a:spcPct val="150000"/>
              </a:lnSpc>
              <a:buClr>
                <a:schemeClr val="dk1"/>
              </a:buClr>
            </a:pPr>
            <a:r>
              <a:rPr lang="it-IT" sz="2000" b="0" dirty="0">
                <a:solidFill>
                  <a:schemeClr val="tx1"/>
                </a:solidFill>
                <a:sym typeface="Symbol" panose="05050102010706020507" pitchFamily="18" charset="2"/>
              </a:rPr>
              <a:t> </a:t>
            </a:r>
            <a:r>
              <a:rPr lang="it-IT" sz="2000" b="0" dirty="0">
                <a:solidFill>
                  <a:schemeClr val="tx1"/>
                </a:solidFill>
              </a:rPr>
              <a:t>Disseminazione digitale dei contenuti</a:t>
            </a:r>
          </a:p>
        </p:txBody>
      </p:sp>
    </p:spTree>
    <p:extLst>
      <p:ext uri="{BB962C8B-B14F-4D97-AF65-F5344CB8AC3E}">
        <p14:creationId xmlns:p14="http://schemas.microsoft.com/office/powerpoint/2010/main" val="72516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334183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119;p5">
            <a:extLst>
              <a:ext uri="{FF2B5EF4-FFF2-40B4-BE49-F238E27FC236}">
                <a16:creationId xmlns:a16="http://schemas.microsoft.com/office/drawing/2014/main" id="{E8109C4B-3813-471F-AEB2-3A9335FA4EC3}"/>
              </a:ext>
            </a:extLst>
          </p:cNvPr>
          <p:cNvSpPr txBox="1">
            <a:spLocks noGrp="1"/>
          </p:cNvSpPr>
          <p:nvPr/>
        </p:nvSpPr>
        <p:spPr>
          <a:xfrm>
            <a:off x="640800" y="2402281"/>
            <a:ext cx="10515600" cy="2769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400" dirty="0">
                <a:solidFill>
                  <a:schemeClr val="dk2"/>
                </a:solidFill>
              </a:rPr>
              <a:t>Aspetti di innovazione adottati dal progetto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000" b="0" dirty="0">
                <a:solidFill>
                  <a:schemeClr val="tx1"/>
                </a:solidFill>
              </a:rPr>
              <a:t>Reinterpretare un patrimonio tradizionale attraverso pratiche partecipative e strumenti multimediali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000" b="0" dirty="0">
                <a:solidFill>
                  <a:schemeClr val="tx1"/>
                </a:solidFill>
              </a:rPr>
              <a:t>• Doppia modalità di trasmissione del sapere (esperienziale e documentale)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000" b="0" dirty="0">
                <a:solidFill>
                  <a:schemeClr val="tx1"/>
                </a:solidFill>
              </a:rPr>
              <a:t>• Interdisciplinarità dei saperi</a:t>
            </a: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000" b="0" dirty="0">
                <a:solidFill>
                  <a:schemeClr val="tx1"/>
                </a:solidFill>
              </a:rPr>
              <a:t>• Modello replicabile di valorizzazione culturale</a:t>
            </a:r>
          </a:p>
        </p:txBody>
      </p:sp>
    </p:spTree>
    <p:extLst>
      <p:ext uri="{BB962C8B-B14F-4D97-AF65-F5344CB8AC3E}">
        <p14:creationId xmlns:p14="http://schemas.microsoft.com/office/powerpoint/2010/main" val="183904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30;p7">
            <a:extLst>
              <a:ext uri="{FF2B5EF4-FFF2-40B4-BE49-F238E27FC236}">
                <a16:creationId xmlns:a16="http://schemas.microsoft.com/office/drawing/2014/main" id="{C16B35FD-544F-445E-9DEF-5CCD9DA3A29C}"/>
              </a:ext>
            </a:extLst>
          </p:cNvPr>
          <p:cNvSpPr txBox="1"/>
          <p:nvPr/>
        </p:nvSpPr>
        <p:spPr>
          <a:xfrm>
            <a:off x="3379883" y="4188400"/>
            <a:ext cx="4444200" cy="83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Contatti:</a:t>
            </a:r>
            <a:endParaRPr sz="24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e-mail: ecothema@gmail</a:t>
            </a:r>
            <a:r>
              <a:rPr lang="it-IT" sz="24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.com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132;p7">
            <a:extLst>
              <a:ext uri="{FF2B5EF4-FFF2-40B4-BE49-F238E27FC236}">
                <a16:creationId xmlns:a16="http://schemas.microsoft.com/office/drawing/2014/main" id="{CC6D26CE-6C1E-4033-B6CA-B2E744B0DB20}"/>
              </a:ext>
            </a:extLst>
          </p:cNvPr>
          <p:cNvSpPr txBox="1">
            <a:spLocks noGrp="1"/>
          </p:cNvSpPr>
          <p:nvPr/>
        </p:nvSpPr>
        <p:spPr>
          <a:xfrm>
            <a:off x="1501836" y="2522797"/>
            <a:ext cx="8481646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3600" b="1" dirty="0">
                <a:solidFill>
                  <a:schemeClr val="dk2"/>
                </a:solidFill>
              </a:rPr>
              <a:t>Grazie per l‘attenzione!</a:t>
            </a:r>
            <a:endParaRPr sz="3600" b="1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92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2C64DAE273A1F498D6067DB154C0F55" ma:contentTypeVersion="0" ma:contentTypeDescription="Creare un nuovo documento." ma:contentTypeScope="" ma:versionID="0bc2c44634b6e6840031e9d48c902f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A82463-4D60-4536-97BB-CFB71D246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80C4105E-16D6-4ABE-AE2A-C42189D4E2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E60899A-92BD-46F2-B731-9BBA8F219069}">
  <ds:schemaRefs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496</Words>
  <Application>Microsoft Office PowerPoint</Application>
  <PresentationFormat>Widescreen</PresentationFormat>
  <Paragraphs>63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Symbol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Arduini Ivana</dc:creator>
  <cp:lastModifiedBy>Francesca Soglian</cp:lastModifiedBy>
  <cp:revision>12</cp:revision>
  <dcterms:created xsi:type="dcterms:W3CDTF">2026-02-05T11:30:05Z</dcterms:created>
  <dcterms:modified xsi:type="dcterms:W3CDTF">2026-02-23T08:55:02Z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0x01010002C64DAE273A1F498D6067DB154C0F55</vt:lpwstr>
  </property>
</Properties>
</file>