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 b="def" i="def"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 b="def" i="def"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4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0" name="Corpo livello uno…"/>
          <p:cNvSpPr txBox="1"/>
          <p:nvPr>
            <p:ph type="body" sz="half" idx="1"/>
          </p:nvPr>
        </p:nvSpPr>
        <p:spPr>
          <a:xfrm rot="5400000">
            <a:off x="4628067" y="-887641"/>
            <a:ext cx="2935867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olo Testo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9" name="Corpo livello uno…"/>
          <p:cNvSpPr txBox="1"/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4;p8" descr="Google Shape;14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197" y="6200721"/>
            <a:ext cx="10515602" cy="8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oogle Shape;15;p8" descr="Google Shape;15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2" y="261620"/>
            <a:ext cx="2806693" cy="76199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olo Testo"/>
          <p:cNvSpPr txBox="1"/>
          <p:nvPr>
            <p:ph type="title"/>
          </p:nvPr>
        </p:nvSpPr>
        <p:spPr>
          <a:xfrm>
            <a:off x="838200" y="1315834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5" name="Corpo livello uno…"/>
          <p:cNvSpPr txBox="1"/>
          <p:nvPr>
            <p:ph type="body" sz="half" idx="1"/>
          </p:nvPr>
        </p:nvSpPr>
        <p:spPr>
          <a:xfrm>
            <a:off x="838200" y="2862469"/>
            <a:ext cx="10515600" cy="2887700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4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Google Shape;37;p12"/>
          <p:cNvSpPr txBox="1"/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3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b="1" sz="2400"/>
            </a:lvl1pPr>
            <a:lvl2pPr marL="228600" indent="457200">
              <a:buClrTx/>
              <a:buSzTx/>
              <a:buFontTx/>
              <a:buNone/>
              <a:defRPr b="1" sz="2400"/>
            </a:lvl2pPr>
            <a:lvl3pPr marL="228600" indent="914400">
              <a:buClrTx/>
              <a:buSzTx/>
              <a:buFontTx/>
              <a:buNone/>
              <a:defRPr b="1" sz="2400"/>
            </a:lvl3pPr>
            <a:lvl4pPr marL="228600" indent="1371600">
              <a:buClrTx/>
              <a:buSzTx/>
              <a:buFontTx/>
              <a:buNone/>
              <a:defRPr b="1" sz="2400"/>
            </a:lvl4pPr>
            <a:lvl5pPr marL="228600" indent="1828800">
              <a:buClrTx/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Google Shape;44;p13"/>
          <p:cNvSpPr txBox="1"/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55" name="Google Shape;45;p13"/>
          <p:cNvSpPr txBox="1"/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56" name="Google Shape;46;p13"/>
          <p:cNvSpPr txBox="1"/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5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0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Google Shape;62;p16"/>
          <p:cNvSpPr txBox="1"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8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90" name="Google Shape;68;p17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;p8" descr="Google Shape;14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197" y="6200721"/>
            <a:ext cx="10515602" cy="8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15;p8" descr="Google Shape;15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2" y="261620"/>
            <a:ext cx="2806693" cy="7619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Testo"/>
          <p:cNvSpPr txBox="1"/>
          <p:nvPr>
            <p:ph type="title"/>
          </p:nvPr>
        </p:nvSpPr>
        <p:spPr>
          <a:xfrm>
            <a:off x="838200" y="1395347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Numero diapositiva"/>
          <p:cNvSpPr txBox="1"/>
          <p:nvPr>
            <p:ph type="sldNum" sz="quarter" idx="2"/>
          </p:nvPr>
        </p:nvSpPr>
        <p:spPr>
          <a:xfrm>
            <a:off x="11080184" y="6404312"/>
            <a:ext cx="273616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2B448B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95959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595959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_IMG_7221def.jpg" descr="1_IMG_7221de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669" y="1551023"/>
            <a:ext cx="10556662" cy="456853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gle Shape;89;p2"/>
          <p:cNvSpPr txBox="1"/>
          <p:nvPr>
            <p:ph type="title"/>
          </p:nvPr>
        </p:nvSpPr>
        <p:spPr>
          <a:xfrm>
            <a:off x="-1027138" y="2514238"/>
            <a:ext cx="10515601" cy="264210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defRPr sz="2900">
                <a:solidFill>
                  <a:srgbClr val="FFFFFF"/>
                </a:solidFill>
              </a:defRPr>
            </a:pPr>
            <a:r>
              <a:t>Per li rami</a:t>
            </a:r>
          </a:p>
          <a:p>
            <a:pPr algn="ctr">
              <a:lnSpc>
                <a:spcPct val="100000"/>
              </a:lnSpc>
              <a:defRPr b="0" sz="2200">
                <a:solidFill>
                  <a:srgbClr val="FFFFFF"/>
                </a:solidFill>
              </a:defRPr>
            </a:pPr>
          </a:p>
          <a:p>
            <a:pPr algn="ctr">
              <a:lnSpc>
                <a:spcPct val="100000"/>
              </a:lnSpc>
              <a:defRPr b="0" sz="2200">
                <a:solidFill>
                  <a:srgbClr val="FFFFFF"/>
                </a:solidFill>
              </a:defRPr>
            </a:pPr>
            <a:r>
              <a:t>un progetto realizzato da</a:t>
            </a:r>
          </a:p>
          <a:p>
            <a:pPr algn="ctr">
              <a:lnSpc>
                <a:spcPct val="100000"/>
              </a:lnSpc>
              <a:defRPr b="0" i="1" sz="2200">
                <a:solidFill>
                  <a:srgbClr val="FFFFFF"/>
                </a:solidFill>
              </a:defRPr>
            </a:pPr>
            <a:r>
              <a:t>Cizerouno </a:t>
            </a:r>
          </a:p>
        </p:txBody>
      </p:sp>
      <p:sp>
        <p:nvSpPr>
          <p:cNvPr id="121" name="Google Shape;90;p2"/>
          <p:cNvSpPr txBox="1"/>
          <p:nvPr>
            <p:ph type="sldNum" sz="quarter" idx="2"/>
          </p:nvPr>
        </p:nvSpPr>
        <p:spPr>
          <a:xfrm>
            <a:off x="11164942" y="6404312"/>
            <a:ext cx="188858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" name="Google Shape;91;p2"/>
          <p:cNvSpPr txBox="1"/>
          <p:nvPr/>
        </p:nvSpPr>
        <p:spPr>
          <a:xfrm>
            <a:off x="3721985" y="238673"/>
            <a:ext cx="7448451" cy="8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indent="131445"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PRATICHE CULTURALI SOSTENIBILI E RESILIENTI PER UN’OFFERTA INNOVATIVA E INTEGRATA DI TURISMO LETTERARIO</a:t>
            </a:r>
          </a:p>
          <a:p>
            <a:pPr indent="131445">
              <a:spcBef>
                <a:spcPts val="700"/>
              </a:spcBef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TRAJNOSTNE IN PROZNE KULTURNE PRAKSE ZA INOVATIVNO IN CELOSTNO PONUDBO LITERARNEGA TURIZMA</a:t>
            </a:r>
          </a:p>
        </p:txBody>
      </p:sp>
      <p:sp>
        <p:nvSpPr>
          <p:cNvPr id="123" name="Google Shape;92;p2"/>
          <p:cNvSpPr txBox="1"/>
          <p:nvPr/>
        </p:nvSpPr>
        <p:spPr>
          <a:xfrm>
            <a:off x="984354" y="6338384"/>
            <a:ext cx="10223150" cy="5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</a:endParaRPr>
          </a:p>
          <a:p>
            <a:pPr algn="ctr">
              <a:defRPr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11.11.2025 - Fondazione Friuli, Udine</a:t>
            </a:r>
          </a:p>
        </p:txBody>
      </p:sp>
      <p:pic>
        <p:nvPicPr>
          <p:cNvPr id="124" name="Google Shape;93;p2" descr="Google Shape;93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790" y="56419"/>
            <a:ext cx="3514471" cy="121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94;p2" descr="Google Shape;94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14330" y="998912"/>
            <a:ext cx="163342" cy="1051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2_IMG_7308_def.jpg" descr="2_IMG_7308_de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135" y="1561499"/>
            <a:ext cx="10508330" cy="454761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99;p3"/>
          <p:cNvSpPr txBox="1"/>
          <p:nvPr>
            <p:ph type="title"/>
          </p:nvPr>
        </p:nvSpPr>
        <p:spPr>
          <a:xfrm>
            <a:off x="1853933" y="2208296"/>
            <a:ext cx="4853613" cy="32429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700">
                <a:solidFill>
                  <a:srgbClr val="FFFFFF"/>
                </a:solidFill>
              </a:defRPr>
            </a:pPr>
            <a:r>
              <a:t>  Obiettivi:</a:t>
            </a:r>
          </a:p>
          <a:p>
            <a:pPr defTabSz="457200"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r>
              <a:t>• Il Giardino Pubblico di Trieste </a:t>
            </a:r>
            <a:br/>
            <a:r>
              <a:t>  come </a:t>
            </a:r>
            <a:r>
              <a:rPr b="1"/>
              <a:t>nuovo hub turistico letterario</a:t>
            </a:r>
            <a:endParaRPr b="1"/>
          </a:p>
          <a:p>
            <a:pPr defTabSz="457200"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r>
              <a:t> </a:t>
            </a:r>
            <a:br/>
            <a:r>
              <a:t>• I busti di scrittrici e scrittori come punti </a:t>
            </a:r>
            <a:br/>
            <a:r>
              <a:t>  di partenza di </a:t>
            </a:r>
            <a:r>
              <a:rPr b="1"/>
              <a:t>inediti percorsi urbani </a:t>
            </a:r>
          </a:p>
          <a:p>
            <a:pPr defTabSz="457200"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</a:p>
          <a:p>
            <a:pPr defTabSz="457200"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r>
              <a:t>• Una</a:t>
            </a:r>
            <a:r>
              <a:rPr b="1"/>
              <a:t> narrazione nuova e originale</a:t>
            </a:r>
            <a:r>
              <a:t> </a:t>
            </a:r>
            <a:br/>
            <a:r>
              <a:t>  della produzione letteraria del territorio</a:t>
            </a:r>
          </a:p>
          <a:p>
            <a:pPr defTabSz="457200"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br/>
            <a:r>
              <a:t>• Una </a:t>
            </a:r>
            <a:r>
              <a:rPr b="1"/>
              <a:t>tecnologia di facile accesso  </a:t>
            </a:r>
            <a:br/>
            <a:r>
              <a:t>  per tutti (sito, codice QR e cellulare)</a:t>
            </a:r>
          </a:p>
        </p:txBody>
      </p:sp>
      <p:sp>
        <p:nvSpPr>
          <p:cNvPr id="129" name="Google Shape;100;p3"/>
          <p:cNvSpPr txBox="1"/>
          <p:nvPr>
            <p:ph type="sldNum" sz="quarter" idx="2"/>
          </p:nvPr>
        </p:nvSpPr>
        <p:spPr>
          <a:xfrm>
            <a:off x="11164942" y="6404312"/>
            <a:ext cx="188858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Google Shape;101;p3"/>
          <p:cNvSpPr txBox="1"/>
          <p:nvPr/>
        </p:nvSpPr>
        <p:spPr>
          <a:xfrm>
            <a:off x="3721985" y="238673"/>
            <a:ext cx="7448451" cy="8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indent="131445"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PRATICHE CULTURALI SOSTENIBILI E RESILIENTI PER UN’OFFERTA INNOVATIVA E INTEGRATA DI TURISMO LETTERARIO</a:t>
            </a:r>
          </a:p>
          <a:p>
            <a:pPr indent="131445">
              <a:spcBef>
                <a:spcPts val="700"/>
              </a:spcBef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TRAJNOSTNE IN PROZNE KULTURNE PRAKSE ZA INOVATIVNO IN CELOSTNO PONUDBO LITERARNEGA TURIZMA</a:t>
            </a:r>
          </a:p>
        </p:txBody>
      </p:sp>
      <p:pic>
        <p:nvPicPr>
          <p:cNvPr id="131" name="Google Shape;102;p3" descr="Google Shape;102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790" y="56419"/>
            <a:ext cx="3514471" cy="121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oogle Shape;103;p3" descr="Google Shape;103;p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14330" y="998912"/>
            <a:ext cx="163342" cy="1051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Google Shape;104;p3"/>
          <p:cNvSpPr txBox="1"/>
          <p:nvPr/>
        </p:nvSpPr>
        <p:spPr>
          <a:xfrm>
            <a:off x="984354" y="6338384"/>
            <a:ext cx="10223150" cy="5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</a:endParaRPr>
          </a:p>
          <a:p>
            <a:pPr algn="ctr">
              <a:defRPr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11.11.2025 - Fondazione Friuli, Udine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4_IMG_7240def.jpg" descr="4_IMG_7240de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855" y="1559785"/>
            <a:ext cx="10512290" cy="454933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109;p4"/>
          <p:cNvSpPr txBox="1"/>
          <p:nvPr>
            <p:ph type="title"/>
          </p:nvPr>
        </p:nvSpPr>
        <p:spPr>
          <a:xfrm>
            <a:off x="6001571" y="1949217"/>
            <a:ext cx="10515601" cy="38212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700">
                <a:solidFill>
                  <a:srgbClr val="FFFFFF"/>
                </a:solidFill>
              </a:defRPr>
            </a:pPr>
            <a:r>
              <a:t>  Attività principali:</a:t>
            </a:r>
          </a:p>
          <a:p>
            <a:pPr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r>
              <a:t>• </a:t>
            </a:r>
            <a:r>
              <a:rPr b="1"/>
              <a:t>Mappatura e ricerche </a:t>
            </a:r>
            <a:r>
              <a:t>bio-bibliografiche </a:t>
            </a:r>
          </a:p>
          <a:p>
            <a:pPr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</a:p>
          <a:p>
            <a:pPr>
              <a:defRPr b="0" sz="1700">
                <a:solidFill>
                  <a:srgbClr val="FFFFFF"/>
                </a:solidFill>
              </a:defRPr>
            </a:pPr>
            <a:r>
              <a:t>• Costruzione di </a:t>
            </a:r>
            <a:r>
              <a:rPr b="1"/>
              <a:t>itinerari narrativi trasversali</a:t>
            </a:r>
            <a:endParaRPr b="1"/>
          </a:p>
          <a:p>
            <a:pPr>
              <a:defRPr b="0" sz="1700">
                <a:solidFill>
                  <a:srgbClr val="FFFFFF"/>
                </a:solidFill>
              </a:defRPr>
            </a:pPr>
          </a:p>
          <a:p>
            <a:pPr>
              <a:defRPr b="0" sz="1700">
                <a:solidFill>
                  <a:srgbClr val="FFFFFF"/>
                </a:solidFill>
              </a:defRPr>
            </a:pPr>
            <a:r>
              <a:t>• Produzione di </a:t>
            </a:r>
            <a:r>
              <a:rPr b="1"/>
              <a:t>podcast narrativi</a:t>
            </a:r>
            <a:endParaRPr b="1"/>
          </a:p>
          <a:p>
            <a:pPr>
              <a:defRPr b="0" sz="1700">
                <a:solidFill>
                  <a:srgbClr val="FFFFFF"/>
                </a:solidFill>
              </a:defRPr>
            </a:pPr>
          </a:p>
          <a:p>
            <a:pPr>
              <a:defRPr b="0" sz="1700">
                <a:solidFill>
                  <a:srgbClr val="FFFFFF"/>
                </a:solidFill>
              </a:defRPr>
            </a:pPr>
            <a:r>
              <a:t>• Produzione di </a:t>
            </a:r>
            <a:r>
              <a:rPr b="1"/>
              <a:t>stampati promozionali</a:t>
            </a:r>
            <a:endParaRPr b="1"/>
          </a:p>
          <a:p>
            <a:pPr>
              <a:defRPr b="0" sz="1700">
                <a:solidFill>
                  <a:srgbClr val="FFFFFF"/>
                </a:solidFill>
              </a:defRPr>
            </a:pPr>
          </a:p>
          <a:p>
            <a:pPr>
              <a:defRPr b="0" sz="1700">
                <a:solidFill>
                  <a:srgbClr val="FFFFFF"/>
                </a:solidFill>
              </a:defRPr>
            </a:pPr>
            <a:r>
              <a:t>• Realizzazione di un </a:t>
            </a:r>
            <a:r>
              <a:rPr b="1"/>
              <a:t>sito di progetto </a:t>
            </a:r>
            <a:endParaRPr b="1"/>
          </a:p>
          <a:p>
            <a:pPr>
              <a:defRPr b="0" sz="1700">
                <a:solidFill>
                  <a:srgbClr val="FFFFFF"/>
                </a:solidFill>
              </a:defRPr>
            </a:pPr>
          </a:p>
          <a:p>
            <a:pPr>
              <a:defRPr b="0" sz="1700">
                <a:solidFill>
                  <a:srgbClr val="FFFFFF"/>
                </a:solidFill>
              </a:defRPr>
            </a:pPr>
            <a:r>
              <a:t>• </a:t>
            </a:r>
            <a:r>
              <a:rPr b="1"/>
              <a:t>Walking tour sonoro</a:t>
            </a:r>
            <a:r>
              <a:t> di presentazione</a:t>
            </a:r>
          </a:p>
        </p:txBody>
      </p:sp>
      <p:sp>
        <p:nvSpPr>
          <p:cNvPr id="137" name="Google Shape;110;p4"/>
          <p:cNvSpPr txBox="1"/>
          <p:nvPr>
            <p:ph type="sldNum" sz="quarter" idx="2"/>
          </p:nvPr>
        </p:nvSpPr>
        <p:spPr>
          <a:xfrm>
            <a:off x="11164942" y="6404312"/>
            <a:ext cx="188858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Google Shape;111;p4"/>
          <p:cNvSpPr txBox="1"/>
          <p:nvPr/>
        </p:nvSpPr>
        <p:spPr>
          <a:xfrm>
            <a:off x="3721985" y="238673"/>
            <a:ext cx="7448451" cy="8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indent="131445"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PRATICHE CULTURALI SOSTENIBILI E RESILIENTI PER UN’OFFERTA INNOVATIVA E INTEGRATA DI TURISMO LETTERARIO</a:t>
            </a:r>
          </a:p>
          <a:p>
            <a:pPr indent="131445">
              <a:spcBef>
                <a:spcPts val="700"/>
              </a:spcBef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TRAJNOSTNE IN PROZNE KULTURNE PRAKSE ZA INOVATIVNO IN CELOSTNO PONUDBO LITERARNEGA TURIZMA</a:t>
            </a:r>
          </a:p>
        </p:txBody>
      </p:sp>
      <p:pic>
        <p:nvPicPr>
          <p:cNvPr id="139" name="Google Shape;112;p4" descr="Google Shape;112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790" y="56419"/>
            <a:ext cx="3514471" cy="121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113;p4" descr="Google Shape;113;p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14330" y="998912"/>
            <a:ext cx="163342" cy="1051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114;p4"/>
          <p:cNvSpPr txBox="1"/>
          <p:nvPr/>
        </p:nvSpPr>
        <p:spPr>
          <a:xfrm>
            <a:off x="984354" y="6338384"/>
            <a:ext cx="10223150" cy="5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</a:endParaRPr>
          </a:p>
          <a:p>
            <a:pPr algn="ctr">
              <a:defRPr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11.11.2025 - Fondazione Friuli, Udine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3_IMG_7281def.jpg" descr="3_IMG_7281de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199" y="1558352"/>
            <a:ext cx="10515602" cy="455076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Google Shape;119;p5"/>
          <p:cNvSpPr txBox="1"/>
          <p:nvPr>
            <p:ph type="title"/>
          </p:nvPr>
        </p:nvSpPr>
        <p:spPr>
          <a:xfrm>
            <a:off x="1837639" y="2273350"/>
            <a:ext cx="6104260" cy="30699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r>
              <a:t>Come Dante nella sua commedia ha mappato i personaggi </a:t>
            </a:r>
            <a:br/>
            <a:r>
              <a:t>del suo tempo,</a:t>
            </a:r>
            <a:r>
              <a:rPr i="1"/>
              <a:t> Per li rami </a:t>
            </a:r>
            <a:r>
              <a:t>attraverso un palinsesto </a:t>
            </a:r>
            <a:br/>
            <a:r>
              <a:t>di assonanze, legami, filiazioni, debiti culturali tra autori, amicizie e passioni comuni, ridà voce alle figure del parco inanellando una serie originale di collegamenti e percorsi</a:t>
            </a:r>
            <a:br/>
            <a:r>
              <a:t>inattesi tra il passato e l’oggi.</a:t>
            </a:r>
            <a:r>
              <a:rPr i="1"/>
              <a:t> </a:t>
            </a:r>
            <a:endParaRPr i="1"/>
          </a:p>
          <a:p>
            <a:pPr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endParaRPr i="1"/>
          </a:p>
          <a:p>
            <a:pPr>
              <a:lnSpc>
                <a:spcPct val="100000"/>
              </a:lnSpc>
              <a:defRPr b="0" sz="1700">
                <a:solidFill>
                  <a:srgbClr val="FFFFFF"/>
                </a:solidFill>
              </a:defRPr>
            </a:pPr>
            <a:r>
              <a:t>Ognuno potrà scegliere il proprio Virgilio.</a:t>
            </a:r>
          </a:p>
        </p:txBody>
      </p:sp>
      <p:sp>
        <p:nvSpPr>
          <p:cNvPr id="145" name="Google Shape;120;p5"/>
          <p:cNvSpPr txBox="1"/>
          <p:nvPr>
            <p:ph type="sldNum" sz="quarter" idx="2"/>
          </p:nvPr>
        </p:nvSpPr>
        <p:spPr>
          <a:xfrm>
            <a:off x="11164942" y="6404312"/>
            <a:ext cx="188858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Google Shape;121;p5"/>
          <p:cNvSpPr txBox="1"/>
          <p:nvPr/>
        </p:nvSpPr>
        <p:spPr>
          <a:xfrm>
            <a:off x="3721985" y="238673"/>
            <a:ext cx="7448451" cy="8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indent="131445"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PRATICHE CULTURALI SOSTENIBILI E RESILIENTI PER UN’OFFERTA INNOVATIVA E INTEGRATA DI TURISMO LETTERARIO</a:t>
            </a:r>
          </a:p>
          <a:p>
            <a:pPr indent="131445">
              <a:spcBef>
                <a:spcPts val="700"/>
              </a:spcBef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TRAJNOSTNE IN PROZNE KULTURNE PRAKSE ZA INOVATIVNO IN CELOSTNO PONUDBO LITERARNEGA TURIZMA</a:t>
            </a:r>
          </a:p>
        </p:txBody>
      </p:sp>
      <p:pic>
        <p:nvPicPr>
          <p:cNvPr id="147" name="Google Shape;122;p5" descr="Google Shape;122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790" y="56419"/>
            <a:ext cx="3514471" cy="121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Google Shape;123;p5" descr="Google Shape;123;p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14330" y="998912"/>
            <a:ext cx="163342" cy="1051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Google Shape;124;p5"/>
          <p:cNvSpPr txBox="1"/>
          <p:nvPr/>
        </p:nvSpPr>
        <p:spPr>
          <a:xfrm>
            <a:off x="984354" y="6338384"/>
            <a:ext cx="10223150" cy="5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</a:endParaRPr>
          </a:p>
          <a:p>
            <a:pPr algn="ctr">
              <a:defRPr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11.11.2025 - Fondazione Friuli, Udine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5_IMG_7306def.jpg" descr="5_IMG_7306de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199" y="1528980"/>
            <a:ext cx="10515602" cy="455076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130;p7"/>
          <p:cNvSpPr txBox="1"/>
          <p:nvPr/>
        </p:nvSpPr>
        <p:spPr>
          <a:xfrm>
            <a:off x="2868869" y="3776057"/>
            <a:ext cx="435275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Contatti: </a:t>
            </a:r>
            <a:br/>
            <a:r>
              <a:t>info@cizerouno.it</a:t>
            </a:r>
          </a:p>
        </p:txBody>
      </p:sp>
      <p:pic>
        <p:nvPicPr>
          <p:cNvPr id="153" name="Google Shape;131;p7" descr="Google Shape;131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790" y="56419"/>
            <a:ext cx="3514471" cy="121392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132;p7"/>
          <p:cNvSpPr txBox="1"/>
          <p:nvPr>
            <p:ph type="body" sz="quarter" idx="1"/>
          </p:nvPr>
        </p:nvSpPr>
        <p:spPr>
          <a:xfrm>
            <a:off x="-1126956" y="2927207"/>
            <a:ext cx="12192001" cy="6465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FFFFFF"/>
                </a:solidFill>
              </a:defRPr>
            </a:lvl1pPr>
          </a:lstStyle>
          <a:p>
            <a:pPr/>
            <a:r>
              <a:t>Grazie per l’attenzione!</a:t>
            </a:r>
          </a:p>
        </p:txBody>
      </p:sp>
      <p:pic>
        <p:nvPicPr>
          <p:cNvPr id="155" name="Google Shape;133;p7" descr="Google Shape;133;p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14330" y="998912"/>
            <a:ext cx="163342" cy="1051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Google Shape;134;p7"/>
          <p:cNvSpPr txBox="1"/>
          <p:nvPr/>
        </p:nvSpPr>
        <p:spPr>
          <a:xfrm>
            <a:off x="3721985" y="234483"/>
            <a:ext cx="7448451" cy="8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indent="131445"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PRATICHE CULTURALI SOSTENIBILI E RESILIENTI PER UN’OFFERTA INNOVATIVA E INTEGRATA DI TURISMO LETTERARIO</a:t>
            </a:r>
          </a:p>
          <a:p>
            <a:pPr indent="131445">
              <a:spcBef>
                <a:spcPts val="700"/>
              </a:spcBef>
              <a:defRPr b="1" sz="1200">
                <a:solidFill>
                  <a:srgbClr val="5050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TRAJNOSTNE IN PROZNE KULTURNE PRAKSE ZA INOVATIVNO IN CELOSTNO PONUDBO LITERARNEGA TURIZMA</a:t>
            </a:r>
          </a:p>
        </p:txBody>
      </p:sp>
      <p:sp>
        <p:nvSpPr>
          <p:cNvPr id="157" name="Google Shape;135;p7"/>
          <p:cNvSpPr txBox="1"/>
          <p:nvPr/>
        </p:nvSpPr>
        <p:spPr>
          <a:xfrm>
            <a:off x="984354" y="6338384"/>
            <a:ext cx="10223150" cy="5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</a:endParaRPr>
          </a:p>
          <a:p>
            <a:pPr algn="ctr">
              <a:defRPr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11.11.2025 - Fondazione Friuli, Udine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Tema di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Tema di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79ECE-9BB4-4F54-A611-0795FEFBC6B2}"/>
</file>

<file path=customXml/itemProps2.xml><?xml version="1.0" encoding="utf-8"?>
<ds:datastoreItem xmlns:ds="http://schemas.openxmlformats.org/officeDocument/2006/customXml" ds:itemID="{F50F35AA-BE27-4AAB-8BB8-ABDFB1735F2D}"/>
</file>

<file path=customXml/itemProps3.xml><?xml version="1.0" encoding="utf-8"?>
<ds:datastoreItem xmlns:ds="http://schemas.openxmlformats.org/officeDocument/2006/customXml" ds:itemID="{D28C5875-0A32-4289-8A87-7F4C90FE9E0E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