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60" r:id="rId5"/>
    <p:sldId id="262" r:id="rId6"/>
    <p:sldId id="263" r:id="rId7"/>
    <p:sldId id="264" r:id="rId8"/>
    <p:sldId id="265" r:id="rId9"/>
  </p:sldIdLst>
  <p:sldSz cx="12192000" cy="6858000"/>
  <p:notesSz cx="6794500" cy="9906000"/>
  <p:embeddedFontLst>
    <p:embeddedFont>
      <p:font typeface="Open Sans" panose="020B0606030504020204" pitchFamily="34" charset="0"/>
      <p:regular r:id="rId11"/>
      <p:bold r:id="rId12"/>
      <p:italic r:id="rId13"/>
      <p:boldItalic r:id="rId14"/>
    </p:embeddedFont>
    <p:embeddedFont>
      <p:font typeface="Trebuchet MS" panose="020B060302020202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24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customXml" Target="../customXml/item1.xml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4283" cy="497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8645" y="0"/>
            <a:ext cx="2944283" cy="497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5450" y="1238250"/>
            <a:ext cx="5943600" cy="3343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67262"/>
            <a:ext cx="5435600" cy="3900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08981"/>
            <a:ext cx="2944283" cy="497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79450" y="4767262"/>
            <a:ext cx="5435600" cy="3900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38250"/>
            <a:ext cx="5943600" cy="3343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9da0d37530_2_27:notes"/>
          <p:cNvSpPr txBox="1">
            <a:spLocks noGrp="1"/>
          </p:cNvSpPr>
          <p:nvPr>
            <p:ph type="body" idx="1"/>
          </p:nvPr>
        </p:nvSpPr>
        <p:spPr>
          <a:xfrm>
            <a:off x="679450" y="4767262"/>
            <a:ext cx="5435700" cy="39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" name="Google Shape;97;g39da0d37530_2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38250"/>
            <a:ext cx="5943600" cy="3343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7ae9bdf7c4af6e96_0:notes"/>
          <p:cNvSpPr txBox="1">
            <a:spLocks noGrp="1"/>
          </p:cNvSpPr>
          <p:nvPr>
            <p:ph type="body" idx="1"/>
          </p:nvPr>
        </p:nvSpPr>
        <p:spPr>
          <a:xfrm>
            <a:off x="679450" y="4767262"/>
            <a:ext cx="5435700" cy="39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9" name="Google Shape;109;g7ae9bdf7c4af6e9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38250"/>
            <a:ext cx="5943600" cy="3343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:notes"/>
          <p:cNvSpPr txBox="1">
            <a:spLocks noGrp="1"/>
          </p:cNvSpPr>
          <p:nvPr>
            <p:ph type="body" idx="1"/>
          </p:nvPr>
        </p:nvSpPr>
        <p:spPr>
          <a:xfrm>
            <a:off x="679450" y="4767262"/>
            <a:ext cx="5435600" cy="3900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0" name="Google Shape;13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38250"/>
            <a:ext cx="5943600" cy="3343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9f849631a1_2_0:notes"/>
          <p:cNvSpPr txBox="1">
            <a:spLocks noGrp="1"/>
          </p:cNvSpPr>
          <p:nvPr>
            <p:ph type="body" idx="1"/>
          </p:nvPr>
        </p:nvSpPr>
        <p:spPr>
          <a:xfrm>
            <a:off x="679450" y="4767262"/>
            <a:ext cx="5435700" cy="39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1" name="Google Shape;151;g39f849631a1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38250"/>
            <a:ext cx="5943600" cy="3343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:notes"/>
          <p:cNvSpPr txBox="1">
            <a:spLocks noGrp="1"/>
          </p:cNvSpPr>
          <p:nvPr>
            <p:ph type="body" idx="1"/>
          </p:nvPr>
        </p:nvSpPr>
        <p:spPr>
          <a:xfrm>
            <a:off x="679450" y="4767262"/>
            <a:ext cx="5435600" cy="3900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1" name="Google Shape;16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38250"/>
            <a:ext cx="5943600" cy="3343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9da0d37530_2_17:notes"/>
          <p:cNvSpPr txBox="1">
            <a:spLocks noGrp="1"/>
          </p:cNvSpPr>
          <p:nvPr>
            <p:ph type="body" idx="1"/>
          </p:nvPr>
        </p:nvSpPr>
        <p:spPr>
          <a:xfrm>
            <a:off x="679450" y="4767262"/>
            <a:ext cx="5435700" cy="39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2" name="Google Shape;172;g39da0d37530_2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38250"/>
            <a:ext cx="5943600" cy="3343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38250"/>
            <a:ext cx="5943600" cy="3343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p7:notes"/>
          <p:cNvSpPr txBox="1">
            <a:spLocks noGrp="1"/>
          </p:cNvSpPr>
          <p:nvPr>
            <p:ph type="body" idx="1"/>
          </p:nvPr>
        </p:nvSpPr>
        <p:spPr>
          <a:xfrm>
            <a:off x="679450" y="4767262"/>
            <a:ext cx="5435600" cy="3900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3" name="Google Shape;183;p7:notes"/>
          <p:cNvSpPr txBox="1">
            <a:spLocks noGrp="1"/>
          </p:cNvSpPr>
          <p:nvPr>
            <p:ph type="sldNum" idx="12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8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>
            <a:spLocks noGrp="1"/>
          </p:cNvSpPr>
          <p:nvPr>
            <p:ph type="title"/>
          </p:nvPr>
        </p:nvSpPr>
        <p:spPr>
          <a:xfrm>
            <a:off x="838200" y="131583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448B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body" idx="1"/>
          </p:nvPr>
        </p:nvSpPr>
        <p:spPr>
          <a:xfrm>
            <a:off x="838200" y="2862469"/>
            <a:ext cx="10515600" cy="2887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>
            <a:spLocks noGrp="1"/>
          </p:cNvSpPr>
          <p:nvPr>
            <p:ph type="title"/>
          </p:nvPr>
        </p:nvSpPr>
        <p:spPr>
          <a:xfrm>
            <a:off x="838200" y="139534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448B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body" idx="1"/>
          </p:nvPr>
        </p:nvSpPr>
        <p:spPr>
          <a:xfrm rot="5400000">
            <a:off x="4628067" y="-887641"/>
            <a:ext cx="2935866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448B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448B"/>
              </a:buClr>
              <a:buSzPts val="6000"/>
              <a:buFont typeface="Open Sans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448B"/>
              </a:buClr>
              <a:buSzPts val="6000"/>
              <a:buFont typeface="Open Sans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838200" y="139534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448B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448B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>
            <a:spLocks noGrp="1"/>
          </p:cNvSpPr>
          <p:nvPr>
            <p:ph type="title"/>
          </p:nvPr>
        </p:nvSpPr>
        <p:spPr>
          <a:xfrm>
            <a:off x="838200" y="139534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448B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448B"/>
              </a:buClr>
              <a:buSzPts val="3200"/>
              <a:buFont typeface="Open Sans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448B"/>
              </a:buClr>
              <a:buSzPts val="3200"/>
              <a:buFont typeface="Open Sans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139534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448B"/>
              </a:buClr>
              <a:buSzPts val="4000"/>
              <a:buFont typeface="Open Sans"/>
              <a:buNone/>
              <a:defRPr sz="4000" b="1" i="0" u="none" strike="noStrike" cap="none">
                <a:solidFill>
                  <a:srgbClr val="2B448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2902226"/>
            <a:ext cx="10515600" cy="2935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pic>
        <p:nvPicPr>
          <p:cNvPr id="14" name="Google Shape;14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838198" y="6200721"/>
            <a:ext cx="10515601" cy="81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838202" y="261620"/>
            <a:ext cx="2806692" cy="76199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title"/>
          </p:nvPr>
        </p:nvSpPr>
        <p:spPr>
          <a:xfrm>
            <a:off x="0" y="1675525"/>
            <a:ext cx="12192000" cy="26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it-IT" sz="2900" dirty="0">
                <a:solidFill>
                  <a:schemeClr val="dk2"/>
                </a:solidFill>
              </a:rPr>
              <a:t>LÂ DI LÀ</a:t>
            </a:r>
            <a:endParaRPr sz="2900" dirty="0">
              <a:solidFill>
                <a:schemeClr val="dk2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it-IT" sz="2200" b="0" dirty="0">
                <a:solidFill>
                  <a:schemeClr val="dk2"/>
                </a:solidFill>
              </a:rPr>
              <a:t>un progetto realizzato da</a:t>
            </a:r>
            <a:endParaRPr sz="2200" b="0" dirty="0">
              <a:solidFill>
                <a:schemeClr val="dk2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it-IT" sz="2200" b="0" i="1" dirty="0">
                <a:solidFill>
                  <a:schemeClr val="dk2"/>
                </a:solidFill>
              </a:rPr>
              <a:t>Comune di Chions</a:t>
            </a:r>
            <a:endParaRPr sz="3800" b="0" i="1" dirty="0">
              <a:solidFill>
                <a:schemeClr val="dk2"/>
              </a:solidFill>
            </a:endParaRPr>
          </a:p>
        </p:txBody>
      </p:sp>
      <p:sp>
        <p:nvSpPr>
          <p:cNvPr id="90" name="Google Shape;9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it-IT"/>
              <a:t>1</a:t>
            </a:fld>
            <a:endParaRPr/>
          </a:p>
        </p:txBody>
      </p:sp>
      <p:sp>
        <p:nvSpPr>
          <p:cNvPr id="91" name="Google Shape;91;p13"/>
          <p:cNvSpPr txBox="1"/>
          <p:nvPr/>
        </p:nvSpPr>
        <p:spPr>
          <a:xfrm>
            <a:off x="3676261" y="196584"/>
            <a:ext cx="7539900" cy="93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13144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PRATICHE CULTURALI SOSTENIBILI E RESILIENTI PER UN’OFFERTA INNOVATIVA E INTEGRATA DI TURISMO LETTERARIO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1445" marR="0" lvl="0" indent="0" algn="l" rtl="0">
              <a:lnSpc>
                <a:spcPct val="100000"/>
              </a:lnSpc>
              <a:spcBef>
                <a:spcPts val="765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TRAJNOSTNE IN PROZNE KULTURNE PRAKSE ZA INOVATIVNO IN CELOSTNO PONUDBO LITERARNEGA TURIZMA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938629" y="6338384"/>
            <a:ext cx="10314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400" b="1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Co-progettare la destinazione letteraria DANTE | Souoblikovanje literarne destinacije DANTE</a:t>
            </a:r>
            <a:endParaRPr sz="900" b="0" i="0" u="none" strike="noStrike" cap="none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0" i="1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11.11.2025 - Fondazione Friuli, Udine</a:t>
            </a:r>
            <a:endParaRPr sz="900" b="0" i="1" u="none" strike="noStrike" cap="none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3" name="Google Shape;93;p13" descr="Immagine che contiene testo, Carattere, schermata, logo&#10;&#10;Descrizione generat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1791" y="56420"/>
            <a:ext cx="3514470" cy="1213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3" descr="Immagine che contiene Ambra, Policromia, arancione, schermata&#10;&#10;Descrizione generata automaticament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6014330" y="998913"/>
            <a:ext cx="163341" cy="10515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B4154858-90C7-FDD5-942C-CFCF88445A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1831" y="3821858"/>
            <a:ext cx="1248195" cy="180190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it-IT"/>
              <a:t>2</a:t>
            </a:fld>
            <a:endParaRPr/>
          </a:p>
        </p:txBody>
      </p:sp>
      <p:sp>
        <p:nvSpPr>
          <p:cNvPr id="100" name="Google Shape;100;p14"/>
          <p:cNvSpPr txBox="1"/>
          <p:nvPr/>
        </p:nvSpPr>
        <p:spPr>
          <a:xfrm>
            <a:off x="3676261" y="196584"/>
            <a:ext cx="7539900" cy="9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13144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PRATICHE CULTURALI SOSTENIBILI E RESILIENTI PER UN’OFFERTA INNOVATIVA E INTEGRATA DI TURISMO LETTERARIO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1445" marR="0" lvl="0" indent="0" algn="l" rtl="0">
              <a:lnSpc>
                <a:spcPct val="100000"/>
              </a:lnSpc>
              <a:spcBef>
                <a:spcPts val="765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TRAJNOSTNE IN PROZNE KULTURNE PRAKSE ZA INOVATIVNO IN CELOSTNO PONUDBO LITERARNEGA TURIZMA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1" name="Google Shape;101;p14" descr="Immagine che contiene testo, Carattere, schermata, logo&#10;&#10;Descrizione generat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1791" y="56420"/>
            <a:ext cx="3514470" cy="1213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4" descr="Immagine che contiene Ambra, Policromia, arancione, schermata&#10;&#10;Descrizione generata automaticament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6014401" y="998843"/>
            <a:ext cx="163200" cy="10515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4"/>
          <p:cNvSpPr txBox="1"/>
          <p:nvPr/>
        </p:nvSpPr>
        <p:spPr>
          <a:xfrm>
            <a:off x="938629" y="6338384"/>
            <a:ext cx="10314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it-IT" sz="1400" b="1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Co-progettare la destinazione letteraria DANTE | Souoblikovanje literarne destinacije DANTE</a:t>
            </a:r>
            <a:endParaRPr sz="900" b="0" i="0" u="none" strike="noStrike" cap="none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0" i="1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11.11.2025 - Fondazione Friuli, Udine</a:t>
            </a:r>
            <a:endParaRPr sz="900" b="0" i="1" u="none" strike="noStrike" cap="none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4" name="Google Shape;104;p14"/>
          <p:cNvSpPr txBox="1"/>
          <p:nvPr/>
        </p:nvSpPr>
        <p:spPr>
          <a:xfrm>
            <a:off x="838200" y="1270350"/>
            <a:ext cx="10700400" cy="38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5" name="Google Shape;105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68038" y="1720699"/>
            <a:ext cx="6040724" cy="335596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4"/>
          <p:cNvSpPr txBox="1"/>
          <p:nvPr/>
        </p:nvSpPr>
        <p:spPr>
          <a:xfrm flipH="1">
            <a:off x="-75" y="5106983"/>
            <a:ext cx="12192000" cy="6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dirty="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Parco delle Fonti, vista del borgo di Torrate</a:t>
            </a:r>
            <a:r>
              <a:rPr lang="it-IT" sz="2800" dirty="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2800" dirty="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>
            <a:spLocks noGrp="1"/>
          </p:cNvSpPr>
          <p:nvPr>
            <p:ph type="title"/>
          </p:nvPr>
        </p:nvSpPr>
        <p:spPr>
          <a:xfrm>
            <a:off x="838200" y="14092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it-IT" sz="2400">
                <a:solidFill>
                  <a:schemeClr val="dk2"/>
                </a:solidFill>
              </a:rPr>
              <a:t>Quali sono gli obiettivi del progetto?</a:t>
            </a:r>
            <a:r>
              <a:rPr lang="it-IT" sz="3200" b="0">
                <a:solidFill>
                  <a:srgbClr val="003399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3200" b="0">
              <a:solidFill>
                <a:srgbClr val="0033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448B"/>
              </a:buClr>
              <a:buSzPts val="4000"/>
              <a:buFont typeface="Open Sans"/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112" name="Google Shape;112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it-IT"/>
              <a:t>3</a:t>
            </a:fld>
            <a:endParaRPr/>
          </a:p>
        </p:txBody>
      </p:sp>
      <p:sp>
        <p:nvSpPr>
          <p:cNvPr id="113" name="Google Shape;113;p15"/>
          <p:cNvSpPr txBox="1"/>
          <p:nvPr/>
        </p:nvSpPr>
        <p:spPr>
          <a:xfrm>
            <a:off x="3676261" y="196584"/>
            <a:ext cx="7539900" cy="9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13144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PRATICHE CULTURALI SOSTENIBILI E RESILIENTI PER UN’OFFERTA INNOVATIVA E INTEGRATA DI TURISMO LETTERARIO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1445" marR="0" lvl="0" indent="0" algn="l" rtl="0">
              <a:lnSpc>
                <a:spcPct val="100000"/>
              </a:lnSpc>
              <a:spcBef>
                <a:spcPts val="765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TRAJNOSTNE IN PROZNE KULTURNE PRAKSE ZA INOVATIVNO IN CELOSTNO PONUDBO LITERARNEGA TURIZMA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" name="Google Shape;114;p15" descr="Immagine che contiene testo, Carattere, schermata, logo&#10;&#10;Descrizione generat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1791" y="56420"/>
            <a:ext cx="3514470" cy="1213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5" descr="Immagine che contiene Ambra, Policromia, arancione, schermata&#10;&#10;Descrizione generata automaticament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6014401" y="998843"/>
            <a:ext cx="163200" cy="10515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5"/>
          <p:cNvSpPr txBox="1"/>
          <p:nvPr/>
        </p:nvSpPr>
        <p:spPr>
          <a:xfrm>
            <a:off x="938629" y="6338384"/>
            <a:ext cx="10314600" cy="5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it-IT" sz="1400" b="1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Co-progettare la destinazione letteraria DANTE | Souoblikovanje literarne destinacije DANTE</a:t>
            </a:r>
            <a:endParaRPr sz="900" b="0" i="0" u="none" strike="noStrike" cap="none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0" i="1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11.11.2025 - Fondazione Friuli, Udine</a:t>
            </a:r>
            <a:endParaRPr sz="900" b="0" i="1" u="none" strike="noStrike" cap="none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7" name="Google Shape;117;p15"/>
          <p:cNvSpPr txBox="1"/>
          <p:nvPr/>
        </p:nvSpPr>
        <p:spPr>
          <a:xfrm>
            <a:off x="838199" y="2124635"/>
            <a:ext cx="10515600" cy="4050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300" dirty="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Gli obiettivi del progetto sono la valorizzazione del patrimonio culturale e materiale della Regione attraverso:</a:t>
            </a:r>
            <a:endParaRPr sz="2300" dirty="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300" dirty="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La valorizzazione di Torrate attraverso il turismo letterario capace di connettersi anche con altri luoghi della Regione. La località è descritta in una pagina di </a:t>
            </a:r>
            <a:r>
              <a:rPr lang="it-IT" sz="2300" i="1" dirty="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Topografia sentimentale</a:t>
            </a:r>
            <a:r>
              <a:rPr lang="it-IT" sz="2300" dirty="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 di P. P. Pasolini.</a:t>
            </a:r>
            <a:endParaRPr sz="2300" dirty="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300" dirty="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Stimolare attraverso il </a:t>
            </a:r>
            <a:r>
              <a:rPr lang="it-IT" sz="2300" i="1" dirty="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reading </a:t>
            </a:r>
            <a:r>
              <a:rPr lang="it-IT" sz="2300" dirty="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l'interesse per i luoghi letterari.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it-IT" sz="2300" dirty="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Promuovere attraverso una mostra, che interpreta in maniera inedita il paesaggio friulano, quelle giovani forze creative capaci di mettersi in dialogo con lo stesso. 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it-IT" sz="2300" dirty="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Diffondere la conoscenza di Torrate in Regione e oltre, in quanto luogo di interesse naturalistico, storico e letterario</a:t>
            </a:r>
            <a:r>
              <a:rPr lang="it-IT" sz="2600" dirty="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7"/>
          <p:cNvSpPr txBox="1">
            <a:spLocks noGrp="1"/>
          </p:cNvSpPr>
          <p:nvPr>
            <p:ph type="title"/>
          </p:nvPr>
        </p:nvSpPr>
        <p:spPr>
          <a:xfrm>
            <a:off x="838200" y="14092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it-IT" sz="2400">
                <a:solidFill>
                  <a:schemeClr val="dk2"/>
                </a:solidFill>
              </a:rPr>
              <a:t>Quali sono le attività principali del progetto?</a:t>
            </a:r>
            <a:endParaRPr sz="24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448B"/>
              </a:buClr>
              <a:buSzPts val="4000"/>
              <a:buFont typeface="Open Sans"/>
              <a:buNone/>
            </a:pPr>
            <a:endParaRPr sz="2400">
              <a:solidFill>
                <a:schemeClr val="dk2"/>
              </a:solidFill>
            </a:endParaRPr>
          </a:p>
        </p:txBody>
      </p:sp>
      <p:sp>
        <p:nvSpPr>
          <p:cNvPr id="133" name="Google Shape;13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it-IT"/>
              <a:t>4</a:t>
            </a:fld>
            <a:endParaRPr/>
          </a:p>
        </p:txBody>
      </p:sp>
      <p:sp>
        <p:nvSpPr>
          <p:cNvPr id="134" name="Google Shape;134;p17"/>
          <p:cNvSpPr txBox="1"/>
          <p:nvPr/>
        </p:nvSpPr>
        <p:spPr>
          <a:xfrm>
            <a:off x="3676261" y="196584"/>
            <a:ext cx="7539900" cy="93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13144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PRATICHE CULTURALI SOSTENIBILI E RESILIENTI PER UN’OFFERTA INNOVATIVA E INTEGRATA DI TURISMO LETTERARIO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1445" marR="0" lvl="0" indent="0" algn="l" rtl="0">
              <a:lnSpc>
                <a:spcPct val="100000"/>
              </a:lnSpc>
              <a:spcBef>
                <a:spcPts val="765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TRAJNOSTNE IN PROZNE KULTURNE PRAKSE ZA INOVATIVNO IN CELOSTNO PONUDBO LITERARNEGA TURIZMA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5" name="Google Shape;135;p17" descr="Immagine che contiene testo, Carattere, schermata, logo&#10;&#10;Descrizione generat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1791" y="56420"/>
            <a:ext cx="3514470" cy="1213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7" descr="Immagine che contiene Ambra, Policromia, arancione, schermata&#10;&#10;Descrizione generata automaticament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6014330" y="998913"/>
            <a:ext cx="163341" cy="10515601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7"/>
          <p:cNvSpPr txBox="1"/>
          <p:nvPr/>
        </p:nvSpPr>
        <p:spPr>
          <a:xfrm>
            <a:off x="938629" y="6338384"/>
            <a:ext cx="10314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it-IT" sz="1400" b="1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Co-progettare la destinazione letteraria DANTE | Souoblikovanje literarne destinacije DANTE</a:t>
            </a:r>
            <a:endParaRPr sz="900" b="0" i="0" u="none" strike="noStrike" cap="none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0" i="1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11.11.2025 - Fondazione Friuli, Udine</a:t>
            </a:r>
            <a:endParaRPr sz="900" b="0" i="1" u="none" strike="noStrike" cap="none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8" name="Google Shape;138;p17"/>
          <p:cNvSpPr txBox="1"/>
          <p:nvPr/>
        </p:nvSpPr>
        <p:spPr>
          <a:xfrm>
            <a:off x="838200" y="2097741"/>
            <a:ext cx="10515600" cy="4240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100" b="1" dirty="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Sabato 15/11/25 ore 15.30: </a:t>
            </a:r>
            <a:r>
              <a:rPr lang="it-IT" sz="2100" i="1" dirty="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Reading </a:t>
            </a:r>
            <a:r>
              <a:rPr lang="it-IT" sz="2100" dirty="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alle Torrate di Massimo Somaglino (Lettura di un'antologia di testi sui paesaggi friulani di autori del secondo Novecento).</a:t>
            </a:r>
            <a:endParaRPr lang="it-IT" sz="2100" b="1" dirty="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it-IT" sz="2100" b="1" dirty="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Sabato 15/11/25 ore 17.30: </a:t>
            </a:r>
            <a:r>
              <a:rPr lang="it-IT" sz="2100" dirty="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Mostra d’arte «</a:t>
            </a:r>
            <a:r>
              <a:rPr lang="it-IT" sz="2100" i="1" dirty="0" err="1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Lâ</a:t>
            </a:r>
            <a:r>
              <a:rPr lang="it-IT" sz="2100" i="1" dirty="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 di là. Corrispondenze d’arte contemporanea» </a:t>
            </a:r>
            <a:r>
              <a:rPr lang="it-IT" sz="2100" dirty="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presso Villa Perotti di Chions. Espongono: Francesca Bullo, Alessio Bertolo, Giacomo Facca, Samantha Gerolin e Roberta </a:t>
            </a:r>
            <a:r>
              <a:rPr lang="it-IT" sz="2100" dirty="0" err="1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Liut</a:t>
            </a:r>
            <a:r>
              <a:rPr lang="it-IT" sz="2100" dirty="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, giovani artisti del territorio. 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it-IT" sz="2100" b="1" dirty="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Domenica 16/11/25 ore 10.00: </a:t>
            </a:r>
            <a:r>
              <a:rPr lang="it-IT" sz="2100" dirty="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Passeggiata nel sito di Torrate, accompagnata dalla narrazione a più voci di uno studioso di letteratura, di chi vive nel sito e di una guida naturalistica.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it-IT" sz="2100" dirty="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Realizzazione e presentazione del catalogo della mostra.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it-IT" sz="2100" dirty="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Visite guidate alla mostra con gli artisti (rivolte anche agli alunni dell'Istituto comprensivo locale).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it-IT"/>
              <a:t>5</a:t>
            </a:fld>
            <a:endParaRPr/>
          </a:p>
        </p:txBody>
      </p:sp>
      <p:sp>
        <p:nvSpPr>
          <p:cNvPr id="154" name="Google Shape;154;p19"/>
          <p:cNvSpPr txBox="1"/>
          <p:nvPr/>
        </p:nvSpPr>
        <p:spPr>
          <a:xfrm>
            <a:off x="3676261" y="196584"/>
            <a:ext cx="7539900" cy="9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13144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PRATICHE CULTURALI SOSTENIBILI E RESILIENTI PER UN’OFFERTA INNOVATIVA E INTEGRATA DI TURISMO LETTERARIO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1445" marR="0" lvl="0" indent="0" algn="l" rtl="0">
              <a:lnSpc>
                <a:spcPct val="100000"/>
              </a:lnSpc>
              <a:spcBef>
                <a:spcPts val="765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TRAJNOSTNE IN PROZNE KULTURNE PRAKSE ZA INOVATIVNO IN CELOSTNO PONUDBO LITERARNEGA TURIZMA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" name="Google Shape;155;p19" descr="Immagine che contiene testo, Carattere, schermata, logo&#10;&#10;Descrizione generat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1791" y="56420"/>
            <a:ext cx="3514470" cy="1213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9" descr="Immagine che contiene Ambra, Policromia, arancione, schermata&#10;&#10;Descrizione generata automaticament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6014401" y="998843"/>
            <a:ext cx="163200" cy="10515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9"/>
          <p:cNvSpPr txBox="1"/>
          <p:nvPr/>
        </p:nvSpPr>
        <p:spPr>
          <a:xfrm>
            <a:off x="938629" y="6338384"/>
            <a:ext cx="10314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it-IT" sz="1400" b="1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Co-progettare la destinazione letteraria DANTE | Souoblikovanje literarne destinacije DANTE</a:t>
            </a:r>
            <a:endParaRPr sz="900" b="0" i="0" u="none" strike="noStrike" cap="none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0" i="1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11.11.2025 - Fondazione Friuli, Udine</a:t>
            </a:r>
            <a:endParaRPr sz="900" b="0" i="1" u="none" strike="noStrike" cap="none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8" name="Google Shape;158;p19"/>
          <p:cNvSpPr txBox="1"/>
          <p:nvPr/>
        </p:nvSpPr>
        <p:spPr>
          <a:xfrm>
            <a:off x="838200" y="1270349"/>
            <a:ext cx="10515600" cy="4904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600" b="1" dirty="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2600" b="1" dirty="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Reading, mostra e passeggiata sono eventi strettamente connessi:</a:t>
            </a:r>
            <a:endParaRPr sz="2600" b="1" dirty="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2600" dirty="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Il Reading introduce al concetto di paesaggio letterario, che è un’elaborazione sentimentale e artistica del paesaggio, e si propone come introduzione alla mostra e spunto per quelle corrispondenze che l’accostamento di opere e di immagini possono creare.</a:t>
            </a:r>
            <a:endParaRPr sz="2600" dirty="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2600" dirty="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La passeggiata è un ritorno al paesaggio come patrimonio materiale, ricchi di un portato immaginario e artistico scaturito dal paesaggio stesso. </a:t>
            </a:r>
            <a:endParaRPr sz="2600" dirty="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600" dirty="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0"/>
          <p:cNvSpPr txBox="1">
            <a:spLocks noGrp="1"/>
          </p:cNvSpPr>
          <p:nvPr>
            <p:ph type="title"/>
          </p:nvPr>
        </p:nvSpPr>
        <p:spPr>
          <a:xfrm>
            <a:off x="838200" y="14092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it-IT" sz="2400" dirty="0">
                <a:solidFill>
                  <a:schemeClr val="dk2"/>
                </a:solidFill>
              </a:rPr>
              <a:t>Quali sono gli aspetti di innovazione adottati dal progetto?</a:t>
            </a:r>
            <a:endParaRPr sz="2400"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448B"/>
              </a:buClr>
              <a:buSzPts val="4000"/>
              <a:buFont typeface="Open Sans"/>
              <a:buNone/>
            </a:pPr>
            <a:endParaRPr dirty="0">
              <a:solidFill>
                <a:schemeClr val="dk2"/>
              </a:solidFill>
            </a:endParaRPr>
          </a:p>
        </p:txBody>
      </p:sp>
      <p:sp>
        <p:nvSpPr>
          <p:cNvPr id="164" name="Google Shape;16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it-IT"/>
              <a:t>6</a:t>
            </a:fld>
            <a:endParaRPr/>
          </a:p>
        </p:txBody>
      </p:sp>
      <p:sp>
        <p:nvSpPr>
          <p:cNvPr id="165" name="Google Shape;165;p20"/>
          <p:cNvSpPr txBox="1"/>
          <p:nvPr/>
        </p:nvSpPr>
        <p:spPr>
          <a:xfrm>
            <a:off x="3676261" y="196584"/>
            <a:ext cx="7539900" cy="93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13144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PRATICHE CULTURALI SOSTENIBILI E RESILIENTI PER UN’OFFERTA INNOVATIVA E INTEGRATA DI TURISMO LETTERARIO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1445" marR="0" lvl="0" indent="0" algn="l" rtl="0">
              <a:lnSpc>
                <a:spcPct val="100000"/>
              </a:lnSpc>
              <a:spcBef>
                <a:spcPts val="765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TRAJNOSTNE IN PROZNE KULTURNE PRAKSE ZA INOVATIVNO IN CELOSTNO PONUDBO LITERARNEGA TURIZMA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6" name="Google Shape;166;p20" descr="Immagine che contiene testo, Carattere, schermata, logo&#10;&#10;Descrizione generat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1791" y="56420"/>
            <a:ext cx="3514470" cy="1213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0" descr="Immagine che contiene Ambra, Policromia, arancione, schermata&#10;&#10;Descrizione generata automaticament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6014330" y="998913"/>
            <a:ext cx="163341" cy="10515601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0"/>
          <p:cNvSpPr txBox="1"/>
          <p:nvPr/>
        </p:nvSpPr>
        <p:spPr>
          <a:xfrm>
            <a:off x="938629" y="6338384"/>
            <a:ext cx="10314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it-IT" sz="1400" b="1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Co-progettare la destinazione letteraria DANTE | Souoblikovanje literarne destinacije DANTE</a:t>
            </a:r>
            <a:endParaRPr sz="900" b="0" i="0" u="none" strike="noStrike" cap="none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0" i="1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11.11.2025 - Fondazione Friuli, Udine</a:t>
            </a:r>
            <a:endParaRPr sz="900" b="0" i="1" u="none" strike="noStrike" cap="none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9" name="Google Shape;169;p20"/>
          <p:cNvSpPr txBox="1"/>
          <p:nvPr/>
        </p:nvSpPr>
        <p:spPr>
          <a:xfrm>
            <a:off x="820325" y="2187388"/>
            <a:ext cx="10515600" cy="3974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600" dirty="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Il progetto presenta due importanti elementi di innovazione: </a:t>
            </a:r>
            <a:endParaRPr sz="2600" dirty="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600" dirty="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1 - L’individuazione di un  luogo letterario inedito all’interno della geografia pasoliniana. </a:t>
            </a:r>
            <a:endParaRPr sz="2600" dirty="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600" dirty="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2 - La modalità creativa di comunicazione e di promozione del medesimo attraverso la produzione artistica connessa con la letteratura. </a:t>
            </a:r>
            <a:endParaRPr sz="2600" dirty="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it-IT"/>
              <a:t>7</a:t>
            </a:fld>
            <a:endParaRPr/>
          </a:p>
        </p:txBody>
      </p:sp>
      <p:sp>
        <p:nvSpPr>
          <p:cNvPr id="175" name="Google Shape;175;p21"/>
          <p:cNvSpPr txBox="1"/>
          <p:nvPr/>
        </p:nvSpPr>
        <p:spPr>
          <a:xfrm>
            <a:off x="3676261" y="196584"/>
            <a:ext cx="7539900" cy="9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13144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PRATICHE CULTURALI SOSTENIBILI E RESILIENTI PER UN’OFFERTA INNOVATIVA E INTEGRATA DI TURISMO LETTERARIO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1445" marR="0" lvl="0" indent="0" algn="l" rtl="0">
              <a:lnSpc>
                <a:spcPct val="100000"/>
              </a:lnSpc>
              <a:spcBef>
                <a:spcPts val="765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TRAJNOSTNE IN PROZNE KULTURNE PRAKSE ZA INOVATIVNO IN CELOSTNO PONUDBO LITERARNEGA TURIZMA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" name="Google Shape;176;p21" descr="Immagine che contiene testo, Carattere, schermata, logo&#10;&#10;Descrizione generat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1791" y="56420"/>
            <a:ext cx="3514470" cy="1213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1" descr="Immagine che contiene Ambra, Policromia, arancione, schermata&#10;&#10;Descrizione generata automaticament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6014401" y="998843"/>
            <a:ext cx="163200" cy="10515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1"/>
          <p:cNvSpPr txBox="1"/>
          <p:nvPr/>
        </p:nvSpPr>
        <p:spPr>
          <a:xfrm>
            <a:off x="938629" y="6338384"/>
            <a:ext cx="10314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it-IT" sz="1400" b="1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Co-progettare la destinazione letteraria DANTE | Souoblikovanje literarne destinacije DANTE</a:t>
            </a:r>
            <a:endParaRPr sz="900" b="0" i="0" u="none" strike="noStrike" cap="none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0" i="1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11.11.2025 - Fondazione Friuli, Udine</a:t>
            </a:r>
            <a:endParaRPr sz="900" b="0" i="1" u="none" strike="noStrike" cap="none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9" name="Google Shape;179;p21"/>
          <p:cNvSpPr txBox="1"/>
          <p:nvPr/>
        </p:nvSpPr>
        <p:spPr>
          <a:xfrm>
            <a:off x="820325" y="1270350"/>
            <a:ext cx="10515600" cy="48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600" dirty="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Si presenta quindi come idea originale il cui punto di forza è il dialogo sul paesaggio che si attiva tra i testi di Pasolini e di altri autori e l'opera dei cinque giovani artisti friulani. </a:t>
            </a:r>
            <a:endParaRPr sz="2600" dirty="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600" dirty="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L’insieme delle esperienze offre quindi alla cittadinanza un percorso “multimediale”, mirato alla costruzione dell’idea complessa di paesaggio letterario. </a:t>
            </a:r>
            <a:endParaRPr sz="2600" dirty="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600" dirty="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Il catalogo della mostra rappresenta, in considerazione del suo doppio contenuto, testuale (i testi alternati alle opere nel percorso espositivo) e artistico (le opere degli artisti), come il prodotto dell’esperienza e la testimonianza duratura della medesima.</a:t>
            </a:r>
            <a:endParaRPr sz="2600" dirty="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2"/>
          <p:cNvSpPr txBox="1"/>
          <p:nvPr/>
        </p:nvSpPr>
        <p:spPr>
          <a:xfrm>
            <a:off x="838199" y="4822559"/>
            <a:ext cx="10515601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2400" b="1" i="0" u="none" strike="noStrike" cap="none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Contatti: Ufficio Cultura – Comune di Chions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24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Telefono: 0434/639592</a:t>
            </a:r>
            <a:r>
              <a:rPr lang="it-IT" sz="2400" b="1" i="0" u="none" strike="noStrike" cap="none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2400" b="1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2400" b="0" i="0" u="none" strike="noStrike" cap="none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e-mail: segreteria@comune.chions.pn.it</a:t>
            </a:r>
            <a:endParaRPr sz="24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86" name="Google Shape;186;p22" descr="Immagine che contiene testo, Carattere, schermata, logo&#10;&#10;Descrizione generat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1791" y="56420"/>
            <a:ext cx="3514470" cy="1213919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2"/>
          <p:cNvSpPr txBox="1">
            <a:spLocks noGrp="1"/>
          </p:cNvSpPr>
          <p:nvPr>
            <p:ph type="body" idx="1"/>
          </p:nvPr>
        </p:nvSpPr>
        <p:spPr>
          <a:xfrm>
            <a:off x="1" y="2188542"/>
            <a:ext cx="12192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it-IT" sz="3600" b="1" dirty="0">
                <a:solidFill>
                  <a:schemeClr val="dk2"/>
                </a:solidFill>
              </a:rPr>
              <a:t>Grazie per l‘attenzione!</a:t>
            </a:r>
            <a:endParaRPr sz="3600" b="1" dirty="0">
              <a:solidFill>
                <a:schemeClr val="dk2"/>
              </a:solidFill>
            </a:endParaRPr>
          </a:p>
        </p:txBody>
      </p:sp>
      <p:pic>
        <p:nvPicPr>
          <p:cNvPr id="188" name="Google Shape;188;p22" descr="Immagine che contiene Ambra, Policromia, arancione, schermata&#10;&#10;Descrizione generat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6014330" y="998913"/>
            <a:ext cx="163341" cy="10515601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2"/>
          <p:cNvSpPr txBox="1"/>
          <p:nvPr/>
        </p:nvSpPr>
        <p:spPr>
          <a:xfrm>
            <a:off x="3676261" y="196584"/>
            <a:ext cx="7539900" cy="9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13144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PRATICHE CULTURALI SOSTENIBILI E RESILIENTI PER UN’OFFERTA INNOVATIVA E INTEGRATA DI TURISMO LETTERARIO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1445" marR="0" lvl="0" indent="0" algn="l" rtl="0">
              <a:lnSpc>
                <a:spcPct val="100000"/>
              </a:lnSpc>
              <a:spcBef>
                <a:spcPts val="765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TRAJNOSTNE IN PROZNE KULTURNE PRAKSE ZA INOVATIVNO IN CELOSTNO PONUDBO LITERARNEGA TURIZMA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22"/>
          <p:cNvSpPr txBox="1"/>
          <p:nvPr/>
        </p:nvSpPr>
        <p:spPr>
          <a:xfrm>
            <a:off x="938629" y="6338384"/>
            <a:ext cx="10314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it-IT" sz="1400" b="1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Co-progettare la destinazione letteraria DANTE | Souoblikovanje literarne destinacije DANTE</a:t>
            </a:r>
            <a:endParaRPr sz="900" b="0" i="0" u="none" strike="noStrike" cap="none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0" i="1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11.11.2025 - Fondazione Friuli, Udine</a:t>
            </a:r>
            <a:endParaRPr sz="900" b="0" i="1" u="none" strike="noStrike" cap="none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Rosso arancione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2C64DAE273A1F498D6067DB154C0F55" ma:contentTypeVersion="0" ma:contentTypeDescription="Creare un nuovo documento." ma:contentTypeScope="" ma:versionID="0bc2c44634b6e6840031e9d48c902f1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3eec16d3e841ebf650196acacb84cc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789DEE4-8D28-49BF-A4B6-00E667AF1F5A}"/>
</file>

<file path=customXml/itemProps2.xml><?xml version="1.0" encoding="utf-8"?>
<ds:datastoreItem xmlns:ds="http://schemas.openxmlformats.org/officeDocument/2006/customXml" ds:itemID="{5DFDDB89-A1C3-49FC-B3C8-A606CD152FAB}"/>
</file>

<file path=customXml/itemProps3.xml><?xml version="1.0" encoding="utf-8"?>
<ds:datastoreItem xmlns:ds="http://schemas.openxmlformats.org/officeDocument/2006/customXml" ds:itemID="{5478F28B-F435-40AA-A99D-BC91021E1FE1}"/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861</Words>
  <Application>Microsoft Office PowerPoint</Application>
  <PresentationFormat>Widescreen</PresentationFormat>
  <Paragraphs>78</Paragraphs>
  <Slides>8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2" baseType="lpstr">
      <vt:lpstr>Arial</vt:lpstr>
      <vt:lpstr>Open Sans</vt:lpstr>
      <vt:lpstr>Trebuchet MS</vt:lpstr>
      <vt:lpstr>Tema di Office</vt:lpstr>
      <vt:lpstr>LÂ DI LÀ un progetto realizzato da Comune di Chions</vt:lpstr>
      <vt:lpstr>Presentazione standard di PowerPoint</vt:lpstr>
      <vt:lpstr>Quali sono gli obiettivi del progetto?  </vt:lpstr>
      <vt:lpstr>Quali sono le attività principali del progetto? </vt:lpstr>
      <vt:lpstr>Presentazione standard di PowerPoint</vt:lpstr>
      <vt:lpstr>Quali sono gli aspetti di innovazione adottati dal progetto? 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COMUNE CHIONS</cp:lastModifiedBy>
  <cp:revision>10</cp:revision>
  <dcterms:modified xsi:type="dcterms:W3CDTF">2025-11-06T16:32:52Z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0x01010002C64DAE273A1F498D6067DB154C0F55</vt:lpwstr>
  </property>
</Properties>
</file>