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3" r:id="rId7"/>
    <p:sldId id="261" r:id="rId8"/>
    <p:sldId id="273" r:id="rId9"/>
    <p:sldId id="259" r:id="rId10"/>
    <p:sldId id="264" r:id="rId11"/>
    <p:sldId id="266" r:id="rId12"/>
    <p:sldId id="270" r:id="rId13"/>
    <p:sldId id="271" r:id="rId14"/>
    <p:sldId id="272" r:id="rId15"/>
    <p:sldId id="267" r:id="rId16"/>
    <p:sldId id="268" r:id="rId17"/>
    <p:sldId id="265" r:id="rId18"/>
    <p:sldId id="260" r:id="rId19"/>
  </p:sldIdLst>
  <p:sldSz cx="12192000" cy="6858000"/>
  <p:notesSz cx="6794500" cy="9906000"/>
  <p:embeddedFontLst>
    <p:embeddedFont>
      <p:font typeface="Open Sans"/>
      <p:regular r:id="rId23"/>
    </p:embeddedFont>
    <p:embeddedFont>
      <p:font typeface="Trebuchet MS" panose="020B0603020202020204"/>
      <p:regular r:id="rId24"/>
    </p:embeddedFont>
    <p:embeddedFont>
      <p:font typeface="Trebuchet MS" panose="020B0603020202020204" charset="0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31" Type="http://schemas.openxmlformats.org/officeDocument/2006/relationships/customXml" Target="../customXml/item2.xml"/><Relationship Id="rId30" Type="http://schemas.openxmlformats.org/officeDocument/2006/relationships/customXml" Target="../customXml/item1.xml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48645" y="0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2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5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5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5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5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5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5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28;p7:notes"/>
          <p:cNvSpPr txBox="1"/>
          <p:nvPr>
            <p:ph type="sldNum" idx="12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3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5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5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5:notes"/>
          <p:cNvSpPr/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Diapositiva titolo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olo e testo verticale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type="body" idx="1"/>
          </p:nvPr>
        </p:nvSpPr>
        <p:spPr>
          <a:xfrm rot="5400000">
            <a:off x="4628067" y="-887641"/>
            <a:ext cx="293586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1_Titolo e testo verticale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olo e contenuto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838200" y="13158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type="body" idx="1"/>
          </p:nvPr>
        </p:nvSpPr>
        <p:spPr>
          <a:xfrm>
            <a:off x="838200" y="2862469"/>
            <a:ext cx="10515600" cy="288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Intestazione sezione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Due contenuti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nfronto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4" name="Google Shape;44;p13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6" name="Google Shape;46;p13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olo titolo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Vuota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uto con didascalia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6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Immagine con didascalia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7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type="body" idx="1"/>
          </p:nvPr>
        </p:nvSpPr>
        <p:spPr>
          <a:xfrm>
            <a:off x="838200" y="2902226"/>
            <a:ext cx="10515600" cy="293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pic>
        <p:nvPicPr>
          <p:cNvPr id="14" name="Google Shape;14;p8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838198" y="6200721"/>
            <a:ext cx="10515601" cy="8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8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838202" y="261620"/>
            <a:ext cx="2806692" cy="7619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838200" y="1675765"/>
            <a:ext cx="10515600" cy="271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altLang="en-US" sz="3200">
                <a:solidFill>
                  <a:schemeClr val="dk2"/>
                </a:solidFill>
              </a:rPr>
              <a:t>TRACCE DI PAROLE.</a:t>
            </a:r>
            <a:br>
              <a:rPr lang="en-US" altLang="en-US" sz="3200">
                <a:solidFill>
                  <a:schemeClr val="dk2"/>
                </a:solidFill>
              </a:rPr>
            </a:br>
            <a:r>
              <a:rPr lang="en-US" altLang="en-US" sz="3200">
                <a:solidFill>
                  <a:schemeClr val="dk2"/>
                </a:solidFill>
              </a:rPr>
              <a:t>Anita Pittoni e Giani Stuparich a Trieste</a:t>
            </a:r>
            <a:br>
              <a:rPr lang="en-US" altLang="en-US" sz="3200">
                <a:solidFill>
                  <a:schemeClr val="dk2"/>
                </a:solidFill>
              </a:rPr>
            </a:br>
            <a:br>
              <a:rPr lang="en-US" altLang="en-US" sz="1110">
                <a:solidFill>
                  <a:schemeClr val="dk2"/>
                </a:solidFill>
              </a:rPr>
            </a:br>
            <a:r>
              <a:rPr lang="it-IT" altLang="en-US" sz="3200" b="0" i="1">
                <a:solidFill>
                  <a:schemeClr val="dk2"/>
                </a:solidFill>
              </a:rPr>
              <a:t>“Dove i luoghi incontrano le storie”</a:t>
            </a:r>
            <a:br>
              <a:rPr lang="en-US" altLang="en-US" sz="2400">
                <a:solidFill>
                  <a:schemeClr val="dk2"/>
                </a:solidFill>
              </a:rPr>
            </a:br>
            <a:endParaRPr lang="en-US" altLang="en-US" sz="24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200" b="0">
                <a:solidFill>
                  <a:schemeClr val="dk2"/>
                </a:solidFill>
              </a:rPr>
              <a:t>un progetto realizzato da</a:t>
            </a:r>
            <a:endParaRPr sz="3800" b="0" i="1">
              <a:solidFill>
                <a:schemeClr val="dk2"/>
              </a:solidFill>
            </a:endParaRPr>
          </a:p>
        </p:txBody>
      </p:sp>
      <p:sp>
        <p:nvSpPr>
          <p:cNvPr id="90" name="Google Shape;90;p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91" name="Google Shape;91;p2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2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-EA APS Stri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65" y="4623435"/>
            <a:ext cx="2980690" cy="502920"/>
          </a:xfrm>
          <a:prstGeom prst="rect">
            <a:avLst/>
          </a:prstGeom>
        </p:spPr>
      </p:pic>
      <p:sp>
        <p:nvSpPr>
          <p:cNvPr id="2" name="Google Shape;89;p2"/>
          <p:cNvSpPr txBox="1"/>
          <p:nvPr/>
        </p:nvSpPr>
        <p:spPr>
          <a:xfrm>
            <a:off x="839470" y="5127625"/>
            <a:ext cx="10515600" cy="5505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200" b="0">
                <a:solidFill>
                  <a:schemeClr val="dk2"/>
                </a:solidFill>
              </a:rPr>
              <a:t>www.exhibitaround.com</a:t>
            </a:r>
            <a:endParaRPr sz="3800" b="0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21" name="Google Shape;121;p5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5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" name="Picture 0" descr="concetto-di-scrivania-vista-dall-alto-con-il-taccuino-aperto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800" y="1627200"/>
            <a:ext cx="6120000" cy="42692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21" name="Google Shape;121;p5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5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 descr="concetto-di-scrivania-vista-dall-alto-con-il-taccuino-aperto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800" y="1627200"/>
            <a:ext cx="6120000" cy="43326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21" name="Google Shape;121;p5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5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 descr="concetto-di-scrivania-vista-dall-alto-con-il-taccuino-aperto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800" y="1627200"/>
            <a:ext cx="6120000" cy="4269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21" name="Google Shape;121;p5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5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 descr="computer-portatile-con-schermo-bann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800" y="1627200"/>
            <a:ext cx="6120000" cy="40807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21" name="Google Shape;121;p5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5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" name="Picture 0" descr="computer-portatile-con-schermo-MA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935" y="1628775"/>
            <a:ext cx="6120000" cy="40806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21" name="Google Shape;121;p5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5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838200" y="1409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400">
                <a:solidFill>
                  <a:schemeClr val="dk2"/>
                </a:solidFill>
              </a:rPr>
              <a:t>Comunicazione e promozione:</a:t>
            </a:r>
            <a:r>
              <a:rPr lang="it-IT" sz="3200" b="0">
                <a:solidFill>
                  <a:srgbClr val="003399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endParaRPr sz="3200" b="0">
              <a:solidFill>
                <a:srgbClr val="003399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" name="Google Shape;99;p3"/>
          <p:cNvSpPr txBox="1"/>
          <p:nvPr/>
        </p:nvSpPr>
        <p:spPr>
          <a:xfrm>
            <a:off x="839470" y="2360295"/>
            <a:ext cx="10515600" cy="3425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•</a:t>
            </a:r>
            <a:r>
              <a:rPr lang="it-IT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Newsletter inviata a oltre 55.000 contatti, integrata da comunicazioni attraverso i canali istituzionali e partner culturali.</a:t>
            </a:r>
            <a:endParaRPr lang="en-US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en-US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•</a:t>
            </a:r>
            <a:r>
              <a:rPr lang="it-IT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Social media: campagne sponsorizzate, reel e stories dedicate, con contenuti visivi e testimonianze generate dai partecipanti.</a:t>
            </a:r>
            <a:endParaRPr lang="en-US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en-US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•</a:t>
            </a:r>
            <a:r>
              <a:rPr lang="it-IT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Hashtag ufficiale – #TracceDiParole: raccoglierà post, immagini e riflessioni dei partecipanti, trasformandoli in ambasciatori digitali dei luoghi visitati e amplificando la visibilità dell’iniziativa.</a:t>
            </a:r>
            <a:endParaRPr lang="en-US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>
            <p:ph type="body" idx="1"/>
          </p:nvPr>
        </p:nvSpPr>
        <p:spPr>
          <a:xfrm>
            <a:off x="-3810" y="2348865"/>
            <a:ext cx="12195810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altLang="en-US" sz="3600" b="1">
                <a:solidFill>
                  <a:schemeClr val="dk2"/>
                </a:solidFill>
              </a:rPr>
              <a:t>GRAZIE DELL’ATTENZIONE!</a:t>
            </a:r>
            <a:endParaRPr lang="it-IT" altLang="en-US" sz="3600" b="1">
              <a:solidFill>
                <a:schemeClr val="dk2"/>
              </a:solidFill>
            </a:endParaRPr>
          </a:p>
        </p:txBody>
      </p:sp>
      <p:pic>
        <p:nvPicPr>
          <p:cNvPr id="133" name="Google Shape;133;p7" descr="Immagine che contiene Ambra, Policromia, arancione, schermata&#10;&#10;Descrizione generata automaticamente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3676261" y="196584"/>
            <a:ext cx="7539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logo-EA APS Stri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65" y="3895725"/>
            <a:ext cx="2980690" cy="502920"/>
          </a:xfrm>
          <a:prstGeom prst="rect">
            <a:avLst/>
          </a:prstGeom>
        </p:spPr>
      </p:pic>
      <p:sp>
        <p:nvSpPr>
          <p:cNvPr id="2" name="Google Shape;89;p2"/>
          <p:cNvSpPr txBox="1"/>
          <p:nvPr/>
        </p:nvSpPr>
        <p:spPr>
          <a:xfrm>
            <a:off x="839470" y="4581525"/>
            <a:ext cx="10515600" cy="16452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200" b="0">
                <a:solidFill>
                  <a:schemeClr val="dk2"/>
                </a:solidFill>
              </a:rPr>
              <a:t>www.exhibitaround.com</a:t>
            </a:r>
            <a:endParaRPr lang="it-IT" sz="2200" b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endParaRPr lang="it-IT" sz="12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200">
                <a:solidFill>
                  <a:schemeClr val="dk2"/>
                </a:solidFill>
              </a:rPr>
              <a:t>Contatti:</a:t>
            </a:r>
            <a:endParaRPr lang="it-IT" sz="22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200" b="0">
                <a:solidFill>
                  <a:schemeClr val="dk2"/>
                </a:solidFill>
              </a:rPr>
              <a:t>info@exhibitaround.com</a:t>
            </a:r>
            <a:endParaRPr lang="it-IT" sz="2200" b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endParaRPr lang="it-IT" sz="3800" b="0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1409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400">
                <a:solidFill>
                  <a:schemeClr val="dk2"/>
                </a:solidFill>
              </a:rPr>
              <a:t>Quali sono gli obiettivi del progetto?</a:t>
            </a:r>
            <a:r>
              <a:rPr lang="it-IT" sz="3200" b="0">
                <a:solidFill>
                  <a:srgbClr val="003399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endParaRPr sz="3200" b="0">
              <a:solidFill>
                <a:srgbClr val="003399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00" name="Google Shape;100;p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01" name="Google Shape;101;p3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" name="Google Shape;102;p3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99;p3"/>
          <p:cNvSpPr txBox="1"/>
          <p:nvPr/>
        </p:nvSpPr>
        <p:spPr>
          <a:xfrm>
            <a:off x="839470" y="2204720"/>
            <a:ext cx="10515600" cy="396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100" b="0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•</a:t>
            </a:r>
            <a:r>
              <a:rPr lang="en-US" altLang="en-US" sz="2100" b="0">
                <a:solidFill>
                  <a:schemeClr val="bg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en-US" sz="21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Creare un’esperienza di turismo letterario immersiva e sostenibile</a:t>
            </a:r>
            <a:r>
              <a:rPr lang="it-IT" altLang="en-US" sz="21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in cui narrazione, immagine e partecipazione </a:t>
            </a:r>
            <a:r>
              <a:rPr lang="it-IT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si 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intreccian</a:t>
            </a:r>
            <a:r>
              <a:rPr lang="it-IT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 e 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diventano strumenti di conoscenza</a:t>
            </a:r>
            <a:r>
              <a:rPr lang="it-IT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it-IT" altLang="en-US" sz="2100" b="0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100" b="0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•</a:t>
            </a:r>
            <a:r>
              <a:rPr lang="en-US" altLang="en-US" sz="2100" b="0">
                <a:solidFill>
                  <a:schemeClr val="bg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en-US" sz="21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Valorizzare la cultura letteraria di Trieste</a:t>
            </a:r>
            <a:r>
              <a:rPr lang="it-IT" altLang="en-US" sz="21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attraverso due </a:t>
            </a:r>
            <a:r>
              <a:rPr lang="it-IT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giornate 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foto-letterari</a:t>
            </a:r>
            <a:r>
              <a:rPr lang="it-IT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dedicat</a:t>
            </a:r>
            <a:r>
              <a:rPr lang="it-IT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ad Anita Pittoni e Giani Stuparich</a:t>
            </a:r>
            <a:r>
              <a:rPr lang="it-IT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mettendo in dialogo gli autori con i luoghi che hanno ispirato le loro opere.</a:t>
            </a:r>
            <a:endParaRPr lang="en-US" altLang="en-US" sz="2100" b="0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100" b="0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•</a:t>
            </a:r>
            <a:r>
              <a:rPr lang="en-US" altLang="en-US" sz="2100" b="0">
                <a:solidFill>
                  <a:schemeClr val="bg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en-US" sz="21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Rendere accessibile e coinvolgente la cultura letteraria</a:t>
            </a:r>
            <a:r>
              <a:rPr lang="it-IT" altLang="en-US" sz="21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offrendo a cittadini, studenti e turisti</a:t>
            </a:r>
            <a:r>
              <a:rPr lang="it-IT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un modo nuovo di scoprire la città e i suoi protagonisti culturali.</a:t>
            </a:r>
            <a:endParaRPr lang="en-US" altLang="en-US" sz="2100" b="0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100" b="0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•</a:t>
            </a:r>
            <a:r>
              <a:rPr lang="en-US" altLang="en-US" sz="2100" b="0">
                <a:solidFill>
                  <a:schemeClr val="bg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en-US" sz="21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Creare strumenti permanenti e replicabili</a:t>
            </a:r>
            <a:r>
              <a:rPr lang="en-US" altLang="en-US" sz="21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— come mappe e taccuini narrativi — che restano utilizzabili anche dopo l’evento, rafforzando Trieste come tappa del turismo letterario in Friuli Venezia Giulia.</a:t>
            </a:r>
            <a:endParaRPr lang="en-US" altLang="en-US" sz="2100" b="0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</a:pPr>
            <a:endParaRPr lang="en-US" altLang="en-US" sz="2100" b="0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11" name="Google Shape;111;p4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4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838200" y="1409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400">
                <a:solidFill>
                  <a:schemeClr val="dk2"/>
                </a:solidFill>
              </a:rPr>
              <a:t>Quali sono le attività principali del progetto?</a:t>
            </a:r>
            <a:r>
              <a:rPr lang="it-IT" sz="3200" b="0">
                <a:solidFill>
                  <a:srgbClr val="003399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endParaRPr sz="3200" b="0">
              <a:solidFill>
                <a:srgbClr val="003399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" name="Google Shape;99;p3"/>
          <p:cNvSpPr txBox="1"/>
          <p:nvPr/>
        </p:nvSpPr>
        <p:spPr>
          <a:xfrm>
            <a:off x="839470" y="2348865"/>
            <a:ext cx="10515600" cy="39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TRACCE DI PAROLE </a:t>
            </a:r>
            <a:r>
              <a:rPr lang="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è</a:t>
            </a:r>
            <a:r>
              <a:rPr lang="en-US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un mini-festival di due giornate, in programma in un fine settimana tra il 24 gennaio e l’8 febbraio 2026, dedicato ad Anita Pittoni e Giani Stuparich.</a:t>
            </a:r>
            <a:endParaRPr lang="en-US" altLang="en-US" sz="21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en-US" altLang="en-US" sz="21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it-IT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Ognuna delle due giornate è dedicata ad un autore e </a:t>
            </a:r>
            <a:r>
              <a:rPr lang="en-US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organizzata in due momenti principali:</a:t>
            </a:r>
            <a:endParaRPr lang="en-US" altLang="en-US" sz="21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352425" lvl="0" indent="0" algn="l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1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Mattina</a:t>
            </a:r>
            <a:r>
              <a:rPr lang="en-US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: incontri di approfondimento, con la partecipazione di studiosi, archivisti e fotografi, e la possibilità di </a:t>
            </a:r>
            <a:r>
              <a:rPr lang="it-IT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visionare </a:t>
            </a:r>
            <a:r>
              <a:rPr lang="en-US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materiali d’archivio legati</a:t>
            </a:r>
            <a:r>
              <a:rPr lang="it-IT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agli autori</a:t>
            </a:r>
            <a:r>
              <a:rPr lang="en-US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e al contesto storico-letterario.</a:t>
            </a:r>
            <a:endParaRPr lang="en-US" altLang="en-US" sz="21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352425" lvl="0" indent="0" algn="l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1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Pomeriggio</a:t>
            </a:r>
            <a:r>
              <a:rPr lang="en-US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: passeggiata foto-letteraria urbana, guidata da un esperto di letteratura e affiancata da un fotografo-mentore.</a:t>
            </a:r>
            <a:r>
              <a:rPr lang="it-IT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Lungo il percorso, letture, osservazione dei luoghi e scatti ispirati ai testi trasformano l’esperienza in uno </a:t>
            </a:r>
            <a:r>
              <a:rPr lang="en-US" altLang="en-US" sz="21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storytelling collettivo</a:t>
            </a:r>
            <a:r>
              <a:rPr lang="en-US" altLang="en-US" sz="21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.</a:t>
            </a:r>
            <a:endParaRPr lang="en-US" altLang="en-US" sz="21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11" name="Google Shape;111;p4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4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10" y="1564640"/>
            <a:ext cx="6111875" cy="4316730"/>
          </a:xfrm>
          <a:prstGeom prst="rect">
            <a:avLst/>
          </a:prstGeom>
        </p:spPr>
      </p:pic>
      <p:sp>
        <p:nvSpPr>
          <p:cNvPr id="2" name="Google Shape;99;p3"/>
          <p:cNvSpPr txBox="1"/>
          <p:nvPr/>
        </p:nvSpPr>
        <p:spPr>
          <a:xfrm>
            <a:off x="1350645" y="2922270"/>
            <a:ext cx="3645535" cy="14598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it-IT" sz="2100" b="0">
                <a:solidFill>
                  <a:schemeClr val="bg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Itinerario Anita Pittoni</a:t>
            </a:r>
            <a:endParaRPr lang="it-IT" sz="2100" b="0">
              <a:solidFill>
                <a:schemeClr val="bg2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it-IT" sz="2100" b="0">
                <a:solidFill>
                  <a:schemeClr val="bg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Itinerario Giani Stuparich</a:t>
            </a:r>
            <a:endParaRPr lang="it-IT" sz="2100">
              <a:solidFill>
                <a:schemeClr val="dk2"/>
              </a:solidFill>
            </a:endParaRPr>
          </a:p>
        </p:txBody>
      </p:sp>
      <p:pic>
        <p:nvPicPr>
          <p:cNvPr id="3" name="Picture 2" descr="Puntatore_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5" y="3282950"/>
            <a:ext cx="300990" cy="414655"/>
          </a:xfrm>
          <a:prstGeom prst="rect">
            <a:avLst/>
          </a:prstGeom>
        </p:spPr>
      </p:pic>
      <p:pic>
        <p:nvPicPr>
          <p:cNvPr id="9" name="Picture 8" descr="Puntatore_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25" y="3858895"/>
            <a:ext cx="313690" cy="431165"/>
          </a:xfrm>
          <a:prstGeom prst="rect">
            <a:avLst/>
          </a:prstGeom>
        </p:spPr>
      </p:pic>
      <p:sp>
        <p:nvSpPr>
          <p:cNvPr id="99" name="Google Shape;99;p3"/>
          <p:cNvSpPr txBox="1"/>
          <p:nvPr>
            <p:custDataLst>
              <p:tags r:id="rId6"/>
            </p:custDataLst>
          </p:nvPr>
        </p:nvSpPr>
        <p:spPr>
          <a:xfrm>
            <a:off x="838200" y="1409065"/>
            <a:ext cx="4838065" cy="1325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altLang="en-US" sz="3200">
                <a:solidFill>
                  <a:schemeClr val="dk2"/>
                </a:solidFill>
              </a:rPr>
              <a:t>LE PASSEGGIATE </a:t>
            </a:r>
            <a:endParaRPr lang="en-US" altLang="en-US" sz="3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altLang="en-US" sz="3200">
                <a:solidFill>
                  <a:schemeClr val="dk2"/>
                </a:solidFill>
              </a:rPr>
              <a:t>FOTO-LETTERARIE</a:t>
            </a:r>
            <a:endParaRPr lang="en-US" altLang="en-US" sz="3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11" name="Google Shape;111;p4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4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/>
          <p:nvPr>
            <p:custDataLst>
              <p:tags r:id="rId3"/>
            </p:custDataLst>
          </p:nvPr>
        </p:nvSpPr>
        <p:spPr>
          <a:xfrm>
            <a:off x="838200" y="1409065"/>
            <a:ext cx="4838065" cy="10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600" b="0">
                <a:solidFill>
                  <a:schemeClr val="dk2"/>
                </a:solidFill>
                <a:latin typeface="Trebuchet MS" panose="020B0603020202020204" charset="0"/>
                <a:cs typeface="Trebuchet MS" panose="020B0603020202020204" charset="0"/>
                <a:sym typeface="+mn-ea"/>
              </a:rPr>
              <a:t>Giornata 1</a:t>
            </a:r>
            <a:endParaRPr lang="it-IT" sz="2600" b="0">
              <a:solidFill>
                <a:schemeClr val="dk2"/>
              </a:solidFill>
              <a:latin typeface="Trebuchet MS" panose="020B0603020202020204" charset="0"/>
              <a:cs typeface="Trebuchet MS" panose="020B060302020202020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600">
                <a:solidFill>
                  <a:schemeClr val="bg2"/>
                </a:solidFill>
                <a:latin typeface="Trebuchet MS" panose="020B0603020202020204" charset="0"/>
                <a:ea typeface="Trebuchet MS" panose="020B0603020202020204"/>
                <a:cs typeface="Trebuchet MS" panose="020B0603020202020204" charset="0"/>
                <a:sym typeface="Trebuchet MS" panose="020B0603020202020204"/>
              </a:rPr>
              <a:t>Itinerario</a:t>
            </a:r>
            <a:r>
              <a:rPr lang="it-IT" sz="2600">
                <a:solidFill>
                  <a:schemeClr val="dk2"/>
                </a:solidFill>
                <a:latin typeface="Trebuchet MS" panose="020B0603020202020204" charset="0"/>
                <a:cs typeface="Trebuchet MS" panose="020B0603020202020204" charset="0"/>
                <a:sym typeface="+mn-ea"/>
              </a:rPr>
              <a:t> </a:t>
            </a:r>
            <a:r>
              <a:rPr lang="it-IT" sz="2600">
                <a:solidFill>
                  <a:schemeClr val="dk2"/>
                </a:solidFill>
                <a:latin typeface="Trebuchet MS" panose="020B0603020202020204" charset="0"/>
                <a:cs typeface="Trebuchet MS" panose="020B0603020202020204" charset="0"/>
                <a:sym typeface="+mn-ea"/>
              </a:rPr>
              <a:t>ANITA PITTONI</a:t>
            </a:r>
            <a:endParaRPr sz="2600">
              <a:solidFill>
                <a:schemeClr val="dk2"/>
              </a:solidFill>
              <a:latin typeface="Trebuchet MS" panose="020B0603020202020204" charset="0"/>
              <a:cs typeface="Trebuchet MS" panose="020B0603020202020204" charset="0"/>
            </a:endParaRPr>
          </a:p>
        </p:txBody>
      </p:sp>
      <p:sp>
        <p:nvSpPr>
          <p:cNvPr id="2" name="Google Shape;99;p3"/>
          <p:cNvSpPr txBox="1"/>
          <p:nvPr>
            <p:custDataLst>
              <p:tags r:id="rId4"/>
            </p:custDataLst>
          </p:nvPr>
        </p:nvSpPr>
        <p:spPr>
          <a:xfrm>
            <a:off x="839470" y="2378985"/>
            <a:ext cx="5149215" cy="36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it-IT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I partecipanti saranno accompagnati negli luoghi simbolici della vita e attività di Pittoni: da Piazza d’Unità d’Italia e Via San Nicolò, alla casa-salotto in Via Cassa di Risparmio, fino ai musei Sartorio e Revoltella e la Biblioteca Hortis.</a:t>
            </a:r>
            <a:endParaRPr lang="it-IT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it-IT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it-IT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Durante le passeggiate: </a:t>
            </a:r>
            <a:endParaRPr lang="it-IT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it-IT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- letture tratte da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it-IT" sz="2000" b="0" i="1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Il flauto nel bosco </a:t>
            </a:r>
            <a:r>
              <a:rPr lang="it-IT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e</a:t>
            </a:r>
            <a:r>
              <a:rPr lang="it-IT" sz="2000" b="0" i="1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Diario di una donna</a:t>
            </a:r>
            <a:endParaRPr lang="it-IT" sz="2000" b="0" i="1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it-IT" sz="2000" b="0" i="1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- </a:t>
            </a:r>
            <a:r>
              <a:rPr lang="it-IT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scatti fotografici con il fotografo-mentore</a:t>
            </a:r>
            <a:endParaRPr lang="it-IT" sz="2000" b="0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it-IT" sz="2000" b="0" i="1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Google Shape;99;p3"/>
          <p:cNvSpPr txBox="1"/>
          <p:nvPr>
            <p:custDataLst>
              <p:tags r:id="rId5"/>
            </p:custDataLst>
          </p:nvPr>
        </p:nvSpPr>
        <p:spPr>
          <a:xfrm>
            <a:off x="6157595" y="1409065"/>
            <a:ext cx="5095875" cy="10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600" b="0">
                <a:solidFill>
                  <a:schemeClr val="bg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+mn-ea"/>
              </a:rPr>
              <a:t>Giornata 2</a:t>
            </a:r>
            <a:endParaRPr lang="it-IT" sz="2600" b="0">
              <a:solidFill>
                <a:schemeClr val="bg2"/>
              </a:solidFill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  <a:p>
            <a:pPr marL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600">
                <a:solidFill>
                  <a:schemeClr val="bg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Itinerario</a:t>
            </a:r>
            <a:r>
              <a:rPr lang="it-IT" sz="2600">
                <a:solidFill>
                  <a:schemeClr val="bg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lang="it-IT" sz="2600">
                <a:solidFill>
                  <a:schemeClr val="bg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+mn-ea"/>
              </a:rPr>
              <a:t>GIANI STUPARICH</a:t>
            </a:r>
            <a:endParaRPr lang="it-IT" sz="2600">
              <a:solidFill>
                <a:schemeClr val="bg2"/>
              </a:solidFill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6"/>
            </p:custDataLst>
          </p:nvPr>
        </p:nvCxnSpPr>
        <p:spPr>
          <a:xfrm>
            <a:off x="6157595" y="1609725"/>
            <a:ext cx="0" cy="421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" name="Google Shape;99;p3"/>
          <p:cNvSpPr txBox="1"/>
          <p:nvPr>
            <p:custDataLst>
              <p:tags r:id="rId7"/>
            </p:custDataLst>
          </p:nvPr>
        </p:nvSpPr>
        <p:spPr>
          <a:xfrm>
            <a:off x="6271260" y="2379600"/>
            <a:ext cx="5149215" cy="36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I partecipanti saranno accompagnati nei luoghi della vita dell’autore e della scrittura: dal Caff</a:t>
            </a:r>
            <a:r>
              <a:rPr lang="" altLang="en-US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è</a:t>
            </a:r>
            <a:r>
              <a:rPr lang="en-US" altLang="en-US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alla Stazione, all’ex Liceo Dante, dalla casa di famiglia in Via Trento e alla residenza di Via del Monte Cengio, fino al Caff</a:t>
            </a:r>
            <a:r>
              <a:rPr lang="" altLang="en-US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è</a:t>
            </a:r>
            <a:r>
              <a:rPr lang="en-US" altLang="en-US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Tommaseo.</a:t>
            </a:r>
            <a:endParaRPr lang="en-US" altLang="en-US" sz="2000" b="0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en-US" altLang="en-US" sz="2000" b="0" i="1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Durante le passeggiate: </a:t>
            </a:r>
            <a:endParaRPr lang="en-US" altLang="en-US" sz="2000" b="0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- letture tratte da </a:t>
            </a:r>
            <a:r>
              <a:rPr lang="en-US" altLang="en-US" sz="2000" b="0" i="1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Guerra del ‘15</a:t>
            </a:r>
            <a:r>
              <a:rPr lang="it-IT" altLang="en-US" sz="2000" b="0" i="1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e</a:t>
            </a:r>
            <a:r>
              <a:rPr lang="it-IT" altLang="en-US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0" i="1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Un anno di scuola</a:t>
            </a:r>
            <a:endParaRPr lang="en-US" altLang="en-US" sz="2000" b="0" i="1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altLang="en-US" sz="2000" b="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- scatti fotografici con il fotografo-mentore</a:t>
            </a:r>
            <a:endParaRPr lang="en-US" altLang="en-US" sz="2000" b="0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en-US" altLang="en-US" sz="2000" b="0">
              <a:solidFill>
                <a:schemeClr val="dk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11" name="Google Shape;111;p4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4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Picture 7" descr="IMG-20240323-WA0000"/>
          <p:cNvPicPr>
            <a:picLocks noChangeAspect="1"/>
          </p:cNvPicPr>
          <p:nvPr/>
        </p:nvPicPr>
        <p:blipFill>
          <a:blip r:embed="rId2"/>
          <a:srcRect l="3418" r="-3418"/>
          <a:stretch>
            <a:fillRect/>
          </a:stretch>
        </p:blipFill>
        <p:spPr>
          <a:xfrm>
            <a:off x="4737100" y="3167380"/>
            <a:ext cx="2889885" cy="2920365"/>
          </a:xfrm>
          <a:prstGeom prst="rect">
            <a:avLst/>
          </a:prstGeom>
        </p:spPr>
      </p:pic>
      <p:pic>
        <p:nvPicPr>
          <p:cNvPr id="12" name="Picture 11" descr="DJI_0275"/>
          <p:cNvPicPr>
            <a:picLocks noChangeAspect="1"/>
          </p:cNvPicPr>
          <p:nvPr/>
        </p:nvPicPr>
        <p:blipFill>
          <a:blip r:embed="rId3"/>
          <a:srcRect t="8523" b="-8523"/>
          <a:stretch>
            <a:fillRect/>
          </a:stretch>
        </p:blipFill>
        <p:spPr>
          <a:xfrm>
            <a:off x="839470" y="1412875"/>
            <a:ext cx="3754120" cy="2848610"/>
          </a:xfrm>
          <a:prstGeom prst="rect">
            <a:avLst/>
          </a:prstGeom>
        </p:spPr>
      </p:pic>
      <p:pic>
        <p:nvPicPr>
          <p:cNvPr id="14" name="Picture 13" descr="IMG_1460"/>
          <p:cNvPicPr>
            <a:picLocks noChangeAspect="1"/>
          </p:cNvPicPr>
          <p:nvPr/>
        </p:nvPicPr>
        <p:blipFill>
          <a:blip r:embed="rId4"/>
          <a:srcRect l="15498" r="-15498"/>
          <a:stretch>
            <a:fillRect/>
          </a:stretch>
        </p:blipFill>
        <p:spPr>
          <a:xfrm>
            <a:off x="7668000" y="1412875"/>
            <a:ext cx="4361815" cy="2446655"/>
          </a:xfrm>
          <a:prstGeom prst="rect">
            <a:avLst/>
          </a:prstGeom>
        </p:spPr>
      </p:pic>
      <p:pic>
        <p:nvPicPr>
          <p:cNvPr id="16" name="Picture 15" descr="Senza nome 1"/>
          <p:cNvPicPr>
            <a:picLocks noChangeAspect="1"/>
          </p:cNvPicPr>
          <p:nvPr/>
        </p:nvPicPr>
        <p:blipFill>
          <a:blip r:embed="rId5"/>
          <a:srcRect l="1536" t="25075" r="490" b="-31503"/>
          <a:stretch>
            <a:fillRect/>
          </a:stretch>
        </p:blipFill>
        <p:spPr>
          <a:xfrm>
            <a:off x="828040" y="4140000"/>
            <a:ext cx="3770630" cy="2782570"/>
          </a:xfrm>
          <a:prstGeom prst="rect">
            <a:avLst/>
          </a:prstGeom>
        </p:spPr>
      </p:pic>
      <p:pic>
        <p:nvPicPr>
          <p:cNvPr id="17" name="Picture 16" descr="Screenshot_20240613-1818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210" y="1401445"/>
            <a:ext cx="2790825" cy="1612265"/>
          </a:xfrm>
          <a:prstGeom prst="rect">
            <a:avLst/>
          </a:prstGeom>
        </p:spPr>
      </p:pic>
      <p:pic>
        <p:nvPicPr>
          <p:cNvPr id="18" name="Picture 17" descr="Screenshot_20240613-1819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6355" y="4004945"/>
            <a:ext cx="3685540" cy="20840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21" name="Google Shape;121;p5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5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838200" y="1409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400">
                <a:solidFill>
                  <a:schemeClr val="dk2"/>
                </a:solidFill>
              </a:rPr>
              <a:t>Quali sono gli aspetti di innovazione adottati dal progetto?</a:t>
            </a:r>
            <a:r>
              <a:rPr lang="it-IT" sz="3200" b="0">
                <a:solidFill>
                  <a:srgbClr val="003399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endParaRPr sz="3200" b="0">
              <a:solidFill>
                <a:srgbClr val="003399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" name="Google Shape;99;p3"/>
          <p:cNvSpPr txBox="1"/>
          <p:nvPr/>
        </p:nvSpPr>
        <p:spPr>
          <a:xfrm>
            <a:off x="839470" y="2360295"/>
            <a:ext cx="10515600" cy="37649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defTabSz="0" rtl="0">
              <a:lnSpc>
                <a:spcPct val="110000"/>
              </a:lnSpc>
              <a:spcBef>
                <a:spcPts val="800"/>
              </a:spcBef>
              <a:buClr>
                <a:schemeClr val="dk1"/>
              </a:buClr>
              <a:tabLst>
                <a:tab pos="268605" algn="l"/>
              </a:tabLst>
            </a:pPr>
            <a:r>
              <a:rPr lang="en-US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•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Integrazione tra linguaggi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. L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etteratura, fotografia e strumenti digitali si fondono in un’unica esperienza sensoriale e creativa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offrendo una forma nuova di turismo culturale.</a:t>
            </a:r>
            <a:endParaRPr lang="en-US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defTabSz="0" rtl="0">
              <a:lnSpc>
                <a:spcPct val="110000"/>
              </a:lnSpc>
              <a:spcBef>
                <a:spcPts val="800"/>
              </a:spcBef>
              <a:buClr>
                <a:schemeClr val="dk1"/>
              </a:buClr>
              <a:tabLst>
                <a:tab pos="268605" algn="l"/>
              </a:tabLst>
            </a:pPr>
            <a:r>
              <a:rPr lang="en-US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•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Storytelling contemporaneo</a:t>
            </a:r>
            <a:r>
              <a:rPr lang="it-IT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/</a:t>
            </a:r>
            <a:r>
              <a:rPr lang="en-US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Partecipazione attiva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. I partecipanti 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non restano spettatori passivi, ma diventano </a:t>
            </a:r>
            <a:r>
              <a:rPr lang="en-US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co-autori 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del racconto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: l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eggono, ascoltano, fotografano, costruendo un proprio diario narrativo.</a:t>
            </a:r>
            <a:endParaRPr lang="en-US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defTabSz="0" rtl="0">
              <a:lnSpc>
                <a:spcPct val="110000"/>
              </a:lnSpc>
              <a:spcBef>
                <a:spcPts val="800"/>
              </a:spcBef>
              <a:buClr>
                <a:schemeClr val="dk1"/>
              </a:buClr>
              <a:tabLst>
                <a:tab pos="268605" algn="l"/>
              </a:tabLst>
            </a:pPr>
            <a:r>
              <a:rPr lang="en-US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•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Strumenti</a:t>
            </a:r>
            <a:r>
              <a:rPr lang="it-IT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multicanale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. M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appa narrativa e traduzioni multilingue con QR,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pagina web dedicata, galleria online e campagne ADV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.</a:t>
            </a:r>
            <a:endParaRPr lang="en-US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defTabSz="0" rtl="0">
              <a:lnSpc>
                <a:spcPct val="110000"/>
              </a:lnSpc>
              <a:spcBef>
                <a:spcPts val="800"/>
              </a:spcBef>
              <a:buClr>
                <a:schemeClr val="dk1"/>
              </a:buClr>
              <a:tabLst>
                <a:tab pos="268605" algn="l"/>
              </a:tabLst>
            </a:pPr>
            <a:r>
              <a:rPr lang="en-US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•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Eredità durevole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. L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a mappa e il taccuino restano come strumenti di fruizione turistica autonoma, trasformando Trieste in un laboratorio permanente di turismo letterario.</a:t>
            </a:r>
            <a:endParaRPr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21" name="Google Shape;121;p5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5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838200" y="1409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it-IT" sz="2400">
                <a:solidFill>
                  <a:schemeClr val="dk2"/>
                </a:solidFill>
              </a:rPr>
              <a:t>Materiali dedicati al progetto:</a:t>
            </a:r>
            <a:r>
              <a:rPr lang="it-IT" sz="3200" b="0">
                <a:solidFill>
                  <a:srgbClr val="003399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endParaRPr sz="3200" b="0">
              <a:solidFill>
                <a:srgbClr val="003399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Open Sans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" name="Google Shape;99;p3"/>
          <p:cNvSpPr txBox="1"/>
          <p:nvPr/>
        </p:nvSpPr>
        <p:spPr>
          <a:xfrm>
            <a:off x="839470" y="2360295"/>
            <a:ext cx="10515600" cy="37649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1800"/>
              <a:buFont typeface="Open Sans"/>
              <a:buNone/>
              <a:defRPr sz="4000" b="1" i="0" u="none" strike="noStrike" cap="none">
                <a:solidFill>
                  <a:srgbClr val="2B4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</a:pPr>
            <a:r>
              <a:rPr lang="en-US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•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it-IT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Taccuino del viandante</a:t>
            </a:r>
            <a:r>
              <a:rPr lang="en-US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tascabile che unisce contenuti letterari e visivi a spazi per annotazioni personali, sketch fotografici e timbri delle tappe completate.</a:t>
            </a:r>
            <a:endParaRPr lang="it-IT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</a:pPr>
            <a:endParaRPr lang="it-IT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</a:pPr>
            <a:r>
              <a:rPr lang="en-US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•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it-IT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Landing page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dedicata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con informazioni pratiche, iscrizioni e materiali scaricabili, con annessa mappa interattiva,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galleria online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e campagne ADV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sui social.</a:t>
            </a:r>
            <a:endParaRPr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</a:pPr>
            <a:endParaRPr lang="en-US" altLang="en-US" sz="2000" b="0">
              <a:solidFill>
                <a:schemeClr val="accent1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</a:pPr>
            <a:r>
              <a:rPr lang="en-US" altLang="en-US" sz="2000" b="0">
                <a:solidFill>
                  <a:schemeClr val="accent1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•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it-IT" altLang="en-US" sz="200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Mappa narrativa</a:t>
            </a:r>
            <a:r>
              <a:rPr lang="en-US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 </a:t>
            </a:r>
            <a:r>
              <a:rPr lang="it-IT" altLang="en-US" sz="2000" b="0">
                <a:solidFill>
                  <a:schemeClr val="bg2"/>
                </a:solidFill>
                <a:latin typeface="Calibri" panose="020F0502020204030204" charset="0"/>
                <a:ea typeface="Trebuchet MS" panose="020B0603020202020204"/>
                <a:cs typeface="Calibri" panose="020F0502020204030204" charset="0"/>
                <a:sym typeface="Trebuchet MS" panose="020B0603020202020204"/>
              </a:rPr>
              <a:t>del percorso con tappe, citazioni, traduzioni multilingue e QR code collegati a Google Maps.</a:t>
            </a:r>
            <a:endParaRPr lang="en-US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</a:pPr>
            <a:endParaRPr lang="en-US" altLang="en-US"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448B"/>
              </a:buClr>
              <a:buSzPts val="4000"/>
              <a:buFont typeface="Arial" panose="020B0604020202020204" pitchFamily="34" charset="0"/>
              <a:buChar char="•"/>
            </a:pPr>
            <a:endParaRPr sz="2000" b="0">
              <a:solidFill>
                <a:schemeClr val="bg2"/>
              </a:solidFill>
              <a:latin typeface="Calibri" panose="020F0502020204030204" charset="0"/>
              <a:ea typeface="Trebuchet MS" panose="020B0603020202020204"/>
              <a:cs typeface="Calibri" panose="020F0502020204030204" charset="0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</a:fld>
            <a:endParaRPr lang="it-IT"/>
          </a:p>
        </p:txBody>
      </p:sp>
      <p:sp>
        <p:nvSpPr>
          <p:cNvPr id="121" name="Google Shape;121;p5"/>
          <p:cNvSpPr txBox="1"/>
          <p:nvPr/>
        </p:nvSpPr>
        <p:spPr>
          <a:xfrm>
            <a:off x="3676261" y="196584"/>
            <a:ext cx="753990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31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PRATICHE CULTURALI SOSTENIBILI E RESILIENTI PER UN’OFFERTA INNOVATIVA E INTEGRATA DI TURISMO LETTERARIO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TRAJNOSTNE IN PROZNE KULTURNE PRAKSE ZA INOVATIVNO IN CELOSTNO PONUDBO LITERARNEGA TURIZMA</a:t>
            </a:r>
            <a:endParaRPr lang="it-IT"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5" descr="Immagine che contiene testo, Carattere, schermata, logo&#10;&#10;Descrizione generata automaticamen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1791" y="56420"/>
            <a:ext cx="3514470" cy="12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Immagine che contiene Ambra, Policromia, arancione, schermata&#10;&#10;Descrizione generata automaticamente"/>
          <p:cNvPicPr preferRelativeResize="0"/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6014330" y="998913"/>
            <a:ext cx="163341" cy="10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38629" y="6338384"/>
            <a:ext cx="1031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Co-progettare la destinazione letteraria DANTE | Souoblikovanje literarne destinacije DANTE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11.11.2025 - Fondazione Friuli, Udine</a:t>
            </a:r>
            <a:endParaRPr sz="9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" name="Picture 0" descr="taccuin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800" y="1627200"/>
            <a:ext cx="6120000" cy="430668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71.35,&quot;left&quot;:66,&quot;top&quot;:110.95,&quot;width&quot;:828}"/>
</p:tagLst>
</file>

<file path=ppt/tags/tag2.xml><?xml version="1.0" encoding="utf-8"?>
<p:tagLst xmlns:p="http://schemas.openxmlformats.org/presentationml/2006/main">
  <p:tag name="KSO_WM_DIAGRAM_VIRTUALLY_FRAME" val="{&quot;height&quot;:391.5216522216797,&quot;left&quot;:66,&quot;top&quot;:110.95,&quot;width&quot;:835.4043395996093}"/>
</p:tagLst>
</file>

<file path=ppt/tags/tag3.xml><?xml version="1.0" encoding="utf-8"?>
<p:tagLst xmlns:p="http://schemas.openxmlformats.org/presentationml/2006/main">
  <p:tag name="KSO_WM_DIAGRAM_VIRTUALLY_FRAME" val="{&quot;height&quot;:391.5216522216797,&quot;left&quot;:66,&quot;top&quot;:110.95,&quot;width&quot;:835.4043395996093}"/>
</p:tagLst>
</file>

<file path=ppt/tags/tag4.xml><?xml version="1.0" encoding="utf-8"?>
<p:tagLst xmlns:p="http://schemas.openxmlformats.org/presentationml/2006/main">
  <p:tag name="KSO_WM_DIAGRAM_VIRTUALLY_FRAME" val="{&quot;height&quot;:391.5216522216797,&quot;left&quot;:66,&quot;top&quot;:110.95,&quot;width&quot;:835.4043395996093}"/>
</p:tagLst>
</file>

<file path=ppt/tags/tag5.xml><?xml version="1.0" encoding="utf-8"?>
<p:tagLst xmlns:p="http://schemas.openxmlformats.org/presentationml/2006/main">
  <p:tag name="KSO_WM_DIAGRAM_VIRTUALLY_FRAME" val="{&quot;height&quot;:391.5216522216797,&quot;left&quot;:66,&quot;top&quot;:110.95,&quot;width&quot;:835.4043395996093}"/>
</p:tagLst>
</file>

<file path=ppt/tags/tag6.xml><?xml version="1.0" encoding="utf-8"?>
<p:tagLst xmlns:p="http://schemas.openxmlformats.org/presentationml/2006/main">
  <p:tag name="KSO_WM_DIAGRAM_VIRTUALLY_FRAME" val="{&quot;height&quot;:391.5216522216797,&quot;left&quot;:66,&quot;top&quot;:110.95,&quot;width&quot;:835.4043395996093}"/>
</p:tagLst>
</file>

<file path=ppt/theme/theme1.xml><?xml version="1.0" encoding="utf-8"?>
<a:theme xmlns:a="http://schemas.openxmlformats.org/drawingml/2006/main" name="Tema di Office">
  <a:themeElements>
    <a:clrScheme name="Rosso arancion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7.xml><?xml version="1.0" encoding="utf-8"?>
<ds:datastoreItem xmlns:ds="http://schemas.openxmlformats.org/officeDocument/2006/customXml" ds:itemID="{45BF03C7-98AC-42AC-9D11-41F503C312D2}">
  <ds:schemaRefs/>
</ds:datastoreItem>
</file>

<file path=customXml/itemProps8.xml><?xml version="1.0" encoding="utf-8"?>
<ds:datastoreItem xmlns:ds="http://schemas.openxmlformats.org/officeDocument/2006/customXml" ds:itemID="{125EDFBF-C5D6-4E98-A6C9-23ED2F209CD7}">
  <ds:schemaRefs/>
</ds:datastoreItem>
</file>

<file path=customXml/itemProps9.xml><?xml version="1.0" encoding="utf-8"?>
<ds:datastoreItem xmlns:ds="http://schemas.openxmlformats.org/officeDocument/2006/customXml" ds:itemID="{764B909D-BEFF-46AD-9300-BD370B2F201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9493</Words>
  <Application>WPS Presentation</Application>
  <PresentationFormat/>
  <Paragraphs>211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Arial</vt:lpstr>
      <vt:lpstr>Open Sans</vt:lpstr>
      <vt:lpstr>Trebuchet MS</vt:lpstr>
      <vt:lpstr>Microsoft YaHei</vt:lpstr>
      <vt:lpstr>Arial Unicode MS</vt:lpstr>
      <vt:lpstr>Trebuchet MS</vt:lpstr>
      <vt:lpstr>Calibri</vt:lpstr>
      <vt:lpstr>Tema di Office</vt:lpstr>
      <vt:lpstr>un progetto realizzato da</vt:lpstr>
      <vt:lpstr>Quali sono gli obiettivi del progetto?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TRACCE DI PAROLE. Anita Pittoni e Giani Stuparich a Trieste  “Dove i luoghi incontrano le storie” un progetto realizzato da</dc:title>
  <dc:creator>Giordano Luigi</dc:creator>
  <cp:lastModifiedBy>WPS_1697735933</cp:lastModifiedBy>
  <cp:revision>20</cp:revision>
  <dcterms:created xsi:type="dcterms:W3CDTF">2025-11-06T07:11:00Z</dcterms:created>
  <dcterms:modified xsi:type="dcterms:W3CDTF">2025-11-07T14:49:51Z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  <property fmtid="{D5CDD505-2E9C-101B-9397-08002B2CF9AE}" pid="3" name="ICV">
    <vt:lpwstr>665CF05D56D74ACAB3EA671537720C6C_13</vt:lpwstr>
  </property>
  <property fmtid="{D5CDD505-2E9C-101B-9397-08002B2CF9AE}" pid="4" name="KSOProductBuildVer">
    <vt:lpwstr>1033-12.2.0.22530</vt:lpwstr>
  </property>
</Properties>
</file>