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 id="2147483690" r:id="rId6"/>
    <p:sldMasterId id="2147483695" r:id="rId7"/>
  </p:sldMasterIdLst>
  <p:notesMasterIdLst>
    <p:notesMasterId r:id="rId16"/>
  </p:notesMasterIdLst>
  <p:handoutMasterIdLst>
    <p:handoutMasterId r:id="rId17"/>
  </p:handoutMasterIdLst>
  <p:sldIdLst>
    <p:sldId id="257" r:id="rId8"/>
    <p:sldId id="261" r:id="rId9"/>
    <p:sldId id="263" r:id="rId10"/>
    <p:sldId id="264" r:id="rId11"/>
    <p:sldId id="265" r:id="rId12"/>
    <p:sldId id="266" r:id="rId13"/>
    <p:sldId id="267" r:id="rId14"/>
    <p:sldId id="25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961"/>
    <a:srgbClr val="1CB8CF"/>
    <a:srgbClr val="FFCC00"/>
    <a:srgbClr val="21B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75" autoAdjust="0"/>
  </p:normalViewPr>
  <p:slideViewPr>
    <p:cSldViewPr>
      <p:cViewPr>
        <p:scale>
          <a:sx n="122" d="100"/>
          <a:sy n="122" d="100"/>
        </p:scale>
        <p:origin x="-13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6ABF30-4847-4AA4-A31C-987BB302DCA5}" type="datetimeFigureOut">
              <a:rPr lang="en-GB" smtClean="0"/>
              <a:t>24/07/2019</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FB5C1C-56C7-4A7D-ACB3-311BF648EB8D}" type="slidenum">
              <a:rPr lang="en-GB" smtClean="0"/>
              <a:t>‹N›</a:t>
            </a:fld>
            <a:endParaRPr lang="en-GB"/>
          </a:p>
        </p:txBody>
      </p:sp>
    </p:spTree>
    <p:extLst>
      <p:ext uri="{BB962C8B-B14F-4D97-AF65-F5344CB8AC3E}">
        <p14:creationId xmlns:p14="http://schemas.microsoft.com/office/powerpoint/2010/main" val="398710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BCC57-04AA-4404-8BAD-6DB0D3B48556}" type="datetimeFigureOut">
              <a:rPr lang="fr-FR" smtClean="0"/>
              <a:t>24/07/2019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BECE1-868B-4983-9655-ECCB303A16B6}" type="slidenum">
              <a:rPr lang="fr-FR" smtClean="0"/>
              <a:t>‹N›</a:t>
            </a:fld>
            <a:endParaRPr lang="fr-FR"/>
          </a:p>
        </p:txBody>
      </p:sp>
    </p:spTree>
    <p:extLst>
      <p:ext uri="{BB962C8B-B14F-4D97-AF65-F5344CB8AC3E}">
        <p14:creationId xmlns:p14="http://schemas.microsoft.com/office/powerpoint/2010/main" val="10745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ogo onl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0632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able pag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467544" y="432000"/>
            <a:ext cx="8229600" cy="634082"/>
          </a:xfrm>
        </p:spPr>
        <p:txBody>
          <a:bodyPr>
            <a:noAutofit/>
          </a:bodyPr>
          <a:lstStyle>
            <a:lvl1pPr algn="l">
              <a:defRPr sz="4000"/>
            </a:lvl1pPr>
          </a:lstStyle>
          <a:p>
            <a:r>
              <a:rPr lang="en-US" dirty="0"/>
              <a:t>Click to edit title style</a:t>
            </a:r>
            <a:endParaRPr lang="en-GB" dirty="0"/>
          </a:p>
        </p:txBody>
      </p:sp>
      <p:sp>
        <p:nvSpPr>
          <p:cNvPr id="4" name="ZoneTexte 3"/>
          <p:cNvSpPr txBox="1"/>
          <p:nvPr userDrawn="1"/>
        </p:nvSpPr>
        <p:spPr>
          <a:xfrm>
            <a:off x="539552" y="1340768"/>
            <a:ext cx="8136904" cy="369332"/>
          </a:xfrm>
          <a:prstGeom prst="rect">
            <a:avLst/>
          </a:prstGeom>
          <a:noFill/>
        </p:spPr>
        <p:txBody>
          <a:bodyPr wrap="square" rtlCol="0">
            <a:spAutoFit/>
          </a:bodyPr>
          <a:lstStyle/>
          <a:p>
            <a:endParaRPr lang="en-GB" dirty="0"/>
          </a:p>
        </p:txBody>
      </p:sp>
      <p:sp>
        <p:nvSpPr>
          <p:cNvPr id="11" name="Espace réservé du tableau 10"/>
          <p:cNvSpPr>
            <a:spLocks noGrp="1"/>
          </p:cNvSpPr>
          <p:nvPr>
            <p:ph type="tbl" sz="quarter" idx="10"/>
          </p:nvPr>
        </p:nvSpPr>
        <p:spPr>
          <a:xfrm>
            <a:off x="467544" y="1196975"/>
            <a:ext cx="8208144" cy="3816350"/>
          </a:xfrm>
        </p:spPr>
        <p:txBody>
          <a:bodyPr/>
          <a:lstStyle/>
          <a:p>
            <a:endParaRPr lang="en-GB" dirty="0"/>
          </a:p>
        </p:txBody>
      </p:sp>
      <p:sp>
        <p:nvSpPr>
          <p:cNvPr id="3" name="Espace réservé du texte 2"/>
          <p:cNvSpPr>
            <a:spLocks noGrp="1"/>
          </p:cNvSpPr>
          <p:nvPr>
            <p:ph type="body" sz="quarter" idx="11" hasCustomPrompt="1"/>
          </p:nvPr>
        </p:nvSpPr>
        <p:spPr>
          <a:xfrm>
            <a:off x="467544" y="5157788"/>
            <a:ext cx="8208144" cy="1223540"/>
          </a:xfrm>
        </p:spPr>
        <p:txBody>
          <a:bodyPr>
            <a:normAutofit/>
          </a:bodyPr>
          <a:lstStyle>
            <a:lvl1pPr>
              <a:defRPr sz="1800" b="0">
                <a:solidFill>
                  <a:schemeClr val="tx1"/>
                </a:solidFill>
              </a:defRPr>
            </a:lvl1pPr>
          </a:lstStyle>
          <a:p>
            <a:pPr lvl="0"/>
            <a:r>
              <a:rPr lang="fr-FR" dirty="0" err="1"/>
              <a:t>Legend</a:t>
            </a:r>
            <a:endParaRPr lang="en-GB" dirty="0"/>
          </a:p>
        </p:txBody>
      </p:sp>
    </p:spTree>
    <p:extLst>
      <p:ext uri="{BB962C8B-B14F-4D97-AF65-F5344CB8AC3E}">
        <p14:creationId xmlns:p14="http://schemas.microsoft.com/office/powerpoint/2010/main" val="4178095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page +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196752"/>
            <a:ext cx="3008313" cy="1162050"/>
          </a:xfrm>
        </p:spPr>
        <p:txBody>
          <a:bodyPr anchor="b"/>
          <a:lstStyle>
            <a:lvl1pPr algn="l">
              <a:defRPr sz="2000" b="1"/>
            </a:lvl1pPr>
          </a:lstStyle>
          <a:p>
            <a:r>
              <a:rPr lang="en-US" dirty="0"/>
              <a:t>Click to edit title style</a:t>
            </a:r>
            <a:endParaRPr lang="en-GB" dirty="0"/>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6287856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page Light Green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4" cy="5648340"/>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34744930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page Yellow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4" cy="5648339"/>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5281565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page Blue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3" cy="5648339"/>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2500117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page Dark Green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3" cy="5648338"/>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37649993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CONTENTpage Image square +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title style</a:t>
            </a:r>
            <a:endParaRPr lang="en-GB"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3211126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 width title upon">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1"/>
            <a:ext cx="9144001" cy="6813376"/>
          </a:xfrm>
          <a:prstGeom prst="rect">
            <a:avLst/>
          </a:prstGeom>
        </p:spPr>
        <p:txBody>
          <a:bodyPr/>
          <a:lstStyle/>
          <a:p>
            <a:endParaRPr lang="en-GB"/>
          </a:p>
        </p:txBody>
      </p:sp>
      <p:sp>
        <p:nvSpPr>
          <p:cNvPr id="2" name="Titre 1"/>
          <p:cNvSpPr>
            <a:spLocks noGrp="1"/>
          </p:cNvSpPr>
          <p:nvPr>
            <p:ph type="title" hasCustomPrompt="1"/>
          </p:nvPr>
        </p:nvSpPr>
        <p:spPr>
          <a:xfrm>
            <a:off x="539552" y="4653136"/>
            <a:ext cx="8229600" cy="1143000"/>
          </a:xfrm>
        </p:spPr>
        <p:txBody>
          <a:bodyPr/>
          <a:lstStyle/>
          <a:p>
            <a:r>
              <a:rPr lang="en-US" dirty="0"/>
              <a:t>Click to edit title style</a:t>
            </a:r>
            <a:endParaRPr lang="en-GB" dirty="0"/>
          </a:p>
        </p:txBody>
      </p:sp>
    </p:spTree>
    <p:extLst>
      <p:ext uri="{BB962C8B-B14F-4D97-AF65-F5344CB8AC3E}">
        <p14:creationId xmlns:p14="http://schemas.microsoft.com/office/powerpoint/2010/main" val="1437340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full width title top">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1340769"/>
            <a:ext cx="9144001" cy="5472608"/>
          </a:xfrm>
          <a:prstGeom prst="rect">
            <a:avLst/>
          </a:prstGeom>
        </p:spPr>
        <p:txBody>
          <a:bodyPr/>
          <a:lstStyle/>
          <a:p>
            <a:endParaRPr lang="en-GB"/>
          </a:p>
        </p:txBody>
      </p:sp>
      <p:sp>
        <p:nvSpPr>
          <p:cNvPr id="2" name="Titre 1"/>
          <p:cNvSpPr>
            <a:spLocks noGrp="1"/>
          </p:cNvSpPr>
          <p:nvPr>
            <p:ph type="title" hasCustomPrompt="1"/>
          </p:nvPr>
        </p:nvSpPr>
        <p:spPr>
          <a:xfrm>
            <a:off x="539552" y="0"/>
            <a:ext cx="8229600" cy="1143000"/>
          </a:xfrm>
        </p:spPr>
        <p:txBody>
          <a:bodyPr/>
          <a:lstStyle/>
          <a:p>
            <a:r>
              <a:rPr lang="en-US" dirty="0"/>
              <a:t>Click to edit title style</a:t>
            </a:r>
            <a:endParaRPr lang="en-GB" dirty="0"/>
          </a:p>
        </p:txBody>
      </p:sp>
    </p:spTree>
    <p:extLst>
      <p:ext uri="{BB962C8B-B14F-4D97-AF65-F5344CB8AC3E}">
        <p14:creationId xmlns:p14="http://schemas.microsoft.com/office/powerpoint/2010/main" val="32225242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 page Yellow">
    <p:spTree>
      <p:nvGrpSpPr>
        <p:cNvPr id="1" name=""/>
        <p:cNvGrpSpPr/>
        <p:nvPr/>
      </p:nvGrpSpPr>
      <p:grpSpPr>
        <a:xfrm>
          <a:off x="0" y="0"/>
          <a:ext cx="0" cy="0"/>
          <a:chOff x="0" y="0"/>
          <a:chExt cx="0" cy="0"/>
        </a:xfrm>
      </p:grpSpPr>
      <p:sp>
        <p:nvSpPr>
          <p:cNvPr id="7" name="Rectangle 6"/>
          <p:cNvSpPr/>
          <p:nvPr userDrawn="1"/>
        </p:nvSpPr>
        <p:spPr>
          <a:xfrm>
            <a:off x="0" y="1556792"/>
            <a:ext cx="9144000" cy="525658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GB" dirty="0"/>
          </a:p>
        </p:txBody>
      </p:sp>
      <p:sp>
        <p:nvSpPr>
          <p:cNvPr id="8"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tx1">
                    <a:lumMod val="65000"/>
                    <a:lumOff val="35000"/>
                  </a:schemeClr>
                </a:solidFill>
              </a:defRPr>
            </a:lvl1pPr>
          </a:lstStyle>
          <a:p>
            <a:r>
              <a:rPr lang="en-US" dirty="0"/>
              <a:t>Click to edit title style</a:t>
            </a:r>
            <a:endParaRPr lang="fr-FR" dirty="0"/>
          </a:p>
        </p:txBody>
      </p:sp>
      <p:sp>
        <p:nvSpPr>
          <p:cNvPr id="9"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marL="2057400" indent="-228600">
              <a:buFont typeface="Courier New" panose="02070309020205020404" pitchFamily="49" charset="0"/>
              <a:buChar char="o"/>
              <a:defRPr>
                <a:solidFill>
                  <a:schemeClr val="tx1">
                    <a:lumMod val="65000"/>
                    <a:lumOff val="35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r>
              <a:rPr lang="en-US" sz="4000" kern="1200" dirty="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11"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‹N›</a:t>
            </a:fld>
            <a:endParaRPr lang="en-GB" dirty="0"/>
          </a:p>
        </p:txBody>
      </p:sp>
    </p:spTree>
    <p:extLst>
      <p:ext uri="{BB962C8B-B14F-4D97-AF65-F5344CB8AC3E}">
        <p14:creationId xmlns:p14="http://schemas.microsoft.com/office/powerpoint/2010/main" val="2203932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itle page + name">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239" y="276870"/>
            <a:ext cx="4959761" cy="3543545"/>
          </a:xfrm>
          <a:prstGeom prst="rect">
            <a:avLst/>
          </a:prstGeom>
        </p:spPr>
      </p:pic>
      <p:sp>
        <p:nvSpPr>
          <p:cNvPr id="3" name="Espace réservé du texte 2"/>
          <p:cNvSpPr>
            <a:spLocks noGrp="1"/>
          </p:cNvSpPr>
          <p:nvPr>
            <p:ph type="body" sz="quarter" idx="10" hasCustomPrompt="1"/>
          </p:nvPr>
        </p:nvSpPr>
        <p:spPr>
          <a:xfrm>
            <a:off x="933578" y="4725144"/>
            <a:ext cx="7272337" cy="216000"/>
          </a:xfrm>
          <a:prstGeom prst="rect">
            <a:avLst/>
          </a:prstGeom>
        </p:spPr>
        <p:txBody>
          <a:bodyPr tIns="0">
            <a:noAutofit/>
          </a:bodyPr>
          <a:lstStyle>
            <a:lvl1pPr marL="0" indent="0" algn="l">
              <a:buFont typeface="Arial" panose="020B0604020202020204" pitchFamily="34" charset="0"/>
              <a:buNone/>
              <a:defRPr sz="2000" b="1">
                <a:solidFill>
                  <a:schemeClr val="tx1"/>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Name, </a:t>
            </a:r>
            <a:r>
              <a:rPr lang="en-GB" dirty="0"/>
              <a:t>person</a:t>
            </a:r>
          </a:p>
        </p:txBody>
      </p:sp>
      <p:sp>
        <p:nvSpPr>
          <p:cNvPr id="16" name="Espace réservé du texte 2"/>
          <p:cNvSpPr>
            <a:spLocks noGrp="1"/>
          </p:cNvSpPr>
          <p:nvPr>
            <p:ph type="body" sz="quarter" idx="11" hasCustomPrompt="1"/>
          </p:nvPr>
        </p:nvSpPr>
        <p:spPr>
          <a:xfrm>
            <a:off x="933578" y="5157216"/>
            <a:ext cx="7272337" cy="216000"/>
          </a:xfrm>
          <a:prstGeom prst="rect">
            <a:avLst/>
          </a:prstGeom>
        </p:spPr>
        <p:txBody>
          <a:bodyPr tIns="0">
            <a:noAutofit/>
          </a:bodyPr>
          <a:lstStyle>
            <a:lvl1pPr marL="0" indent="0" algn="l">
              <a:buFont typeface="Arial" panose="020B0604020202020204" pitchFamily="34" charset="0"/>
              <a:buNone/>
              <a:defRPr sz="2000" b="0">
                <a:solidFill>
                  <a:schemeClr val="tx1"/>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Position</a:t>
            </a:r>
            <a:endParaRPr lang="en-GB" dirty="0"/>
          </a:p>
        </p:txBody>
      </p:sp>
      <p:sp>
        <p:nvSpPr>
          <p:cNvPr id="18" name="Espace réservé du texte 2"/>
          <p:cNvSpPr>
            <a:spLocks noGrp="1"/>
          </p:cNvSpPr>
          <p:nvPr>
            <p:ph type="body" sz="quarter" idx="12" hasCustomPrompt="1"/>
          </p:nvPr>
        </p:nvSpPr>
        <p:spPr>
          <a:xfrm>
            <a:off x="933578" y="5589264"/>
            <a:ext cx="7272337" cy="216000"/>
          </a:xfrm>
          <a:prstGeom prst="rect">
            <a:avLst/>
          </a:prstGeom>
        </p:spPr>
        <p:txBody>
          <a:bodyPr tIns="0">
            <a:noAutofit/>
          </a:bodyPr>
          <a:lstStyle>
            <a:lvl1pPr marL="0" indent="0" algn="l">
              <a:buFont typeface="Arial" panose="020B0604020202020204" pitchFamily="34" charset="0"/>
              <a:buNone/>
              <a:defRPr sz="2000" b="0">
                <a:solidFill>
                  <a:schemeClr val="tx1"/>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Institution</a:t>
            </a:r>
            <a:endParaRPr lang="en-GB" dirty="0"/>
          </a:p>
        </p:txBody>
      </p:sp>
      <p:sp>
        <p:nvSpPr>
          <p:cNvPr id="20" name="Titre 1"/>
          <p:cNvSpPr>
            <a:spLocks noGrp="1"/>
          </p:cNvSpPr>
          <p:nvPr>
            <p:ph type="ctrTitle"/>
          </p:nvPr>
        </p:nvSpPr>
        <p:spPr>
          <a:xfrm>
            <a:off x="685800" y="3501008"/>
            <a:ext cx="7772400" cy="794519"/>
          </a:xfrm>
          <a:prstGeom prst="rect">
            <a:avLst/>
          </a:prstGeom>
        </p:spPr>
        <p:txBody>
          <a:bodyPr>
            <a:normAutofit/>
          </a:bodyPr>
          <a:lstStyle>
            <a:lvl1pPr>
              <a:defRPr sz="4400">
                <a:solidFill>
                  <a:schemeClr val="tx2"/>
                </a:solidFill>
              </a:defRPr>
            </a:lvl1pPr>
          </a:lstStyle>
          <a:p>
            <a:r>
              <a:rPr lang="it-IT"/>
              <a:t>Fare clic per modificare lo stile del titolo</a:t>
            </a:r>
            <a:endParaRPr lang="en-GB" dirty="0"/>
          </a:p>
        </p:txBody>
      </p:sp>
      <p:sp>
        <p:nvSpPr>
          <p:cNvPr id="7" name="Espace réservé du texte 6"/>
          <p:cNvSpPr>
            <a:spLocks noGrp="1"/>
          </p:cNvSpPr>
          <p:nvPr>
            <p:ph type="body" sz="quarter" idx="14" hasCustomPrompt="1"/>
          </p:nvPr>
        </p:nvSpPr>
        <p:spPr>
          <a:xfrm>
            <a:off x="971600" y="6309320"/>
            <a:ext cx="7415683" cy="387424"/>
          </a:xfrm>
          <a:prstGeom prst="rect">
            <a:avLst/>
          </a:prstGeom>
        </p:spPr>
        <p:txBody>
          <a:bodyPr>
            <a:normAutofit/>
          </a:bodyPr>
          <a:lstStyle>
            <a:lvl1pPr algn="r">
              <a:defRPr sz="1800" b="0">
                <a:solidFill>
                  <a:schemeClr val="bg1">
                    <a:lumMod val="50000"/>
                  </a:schemeClr>
                </a:solidFill>
              </a:defRPr>
            </a:lvl1pPr>
          </a:lstStyle>
          <a:p>
            <a:pPr lvl="0"/>
            <a:r>
              <a:rPr lang="fr-FR" dirty="0"/>
              <a:t>Venue</a:t>
            </a:r>
            <a:r>
              <a:rPr lang="en-GB" b="0" dirty="0">
                <a:solidFill>
                  <a:schemeClr val="bg1">
                    <a:lumMod val="50000"/>
                  </a:schemeClr>
                </a:solidFill>
                <a:sym typeface="Webdings" panose="05030102010509060703" pitchFamily="18" charset="2"/>
              </a:rPr>
              <a:t> </a:t>
            </a:r>
            <a:r>
              <a:rPr lang="fr-FR" dirty="0"/>
              <a:t> date</a:t>
            </a:r>
            <a:endParaRPr lang="en-GB" dirty="0"/>
          </a:p>
        </p:txBody>
      </p:sp>
    </p:spTree>
    <p:extLst>
      <p:ext uri="{BB962C8B-B14F-4D97-AF65-F5344CB8AC3E}">
        <p14:creationId xmlns:p14="http://schemas.microsoft.com/office/powerpoint/2010/main" val="3451343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OCK page Blue">
    <p:spTree>
      <p:nvGrpSpPr>
        <p:cNvPr id="1" name=""/>
        <p:cNvGrpSpPr/>
        <p:nvPr/>
      </p:nvGrpSpPr>
      <p:grpSpPr>
        <a:xfrm>
          <a:off x="0" y="0"/>
          <a:ext cx="0" cy="0"/>
          <a:chOff x="0" y="0"/>
          <a:chExt cx="0" cy="0"/>
        </a:xfrm>
      </p:grpSpPr>
      <p:sp>
        <p:nvSpPr>
          <p:cNvPr id="2" name="Rectangle 1"/>
          <p:cNvSpPr/>
          <p:nvPr userDrawn="1"/>
        </p:nvSpPr>
        <p:spPr>
          <a:xfrm>
            <a:off x="0" y="1556792"/>
            <a:ext cx="9144000" cy="5256584"/>
          </a:xfrm>
          <a:prstGeom prst="rect">
            <a:avLst/>
          </a:prstGeom>
          <a:solidFill>
            <a:srgbClr val="1CB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GB" dirty="0"/>
          </a:p>
        </p:txBody>
      </p:sp>
      <p:sp>
        <p:nvSpPr>
          <p:cNvPr id="3"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bg1"/>
                </a:solidFill>
              </a:defRPr>
            </a:lvl1pPr>
          </a:lstStyle>
          <a:p>
            <a:r>
              <a:rPr lang="en-US" dirty="0"/>
              <a:t>Click to edit title style</a:t>
            </a:r>
            <a:endParaRPr lang="fr-FR" dirty="0"/>
          </a:p>
        </p:txBody>
      </p:sp>
      <p:sp>
        <p:nvSpPr>
          <p:cNvPr id="4"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057400" indent="-228600">
              <a:buFont typeface="Courier New" panose="02070309020205020404" pitchFamily="49" charset="0"/>
              <a:buChar char="o"/>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pPr marL="0" algn="l" defTabSz="914400" rtl="0" eaLnBrk="1" latinLnBrk="0" hangingPunct="1">
              <a:spcBef>
                <a:spcPct val="0"/>
              </a:spcBef>
              <a:buNone/>
            </a:pPr>
            <a:r>
              <a:rPr lang="en-US" sz="4000" kern="1200" dirty="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6"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‹N›</a:t>
            </a:fld>
            <a:endParaRPr lang="en-GB" dirty="0"/>
          </a:p>
        </p:txBody>
      </p:sp>
    </p:spTree>
    <p:extLst>
      <p:ext uri="{BB962C8B-B14F-4D97-AF65-F5344CB8AC3E}">
        <p14:creationId xmlns:p14="http://schemas.microsoft.com/office/powerpoint/2010/main" val="16934531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OCK page Light grren">
    <p:spTree>
      <p:nvGrpSpPr>
        <p:cNvPr id="1" name=""/>
        <p:cNvGrpSpPr/>
        <p:nvPr/>
      </p:nvGrpSpPr>
      <p:grpSpPr>
        <a:xfrm>
          <a:off x="0" y="0"/>
          <a:ext cx="0" cy="0"/>
          <a:chOff x="0" y="0"/>
          <a:chExt cx="0" cy="0"/>
        </a:xfrm>
      </p:grpSpPr>
      <p:sp>
        <p:nvSpPr>
          <p:cNvPr id="2" name="Rectangle 1"/>
          <p:cNvSpPr/>
          <p:nvPr userDrawn="1"/>
        </p:nvSpPr>
        <p:spPr>
          <a:xfrm>
            <a:off x="0" y="1556792"/>
            <a:ext cx="9144000" cy="5256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GB" dirty="0"/>
          </a:p>
        </p:txBody>
      </p:sp>
      <p:sp>
        <p:nvSpPr>
          <p:cNvPr id="3"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bg1"/>
                </a:solidFill>
              </a:defRPr>
            </a:lvl1pPr>
          </a:lstStyle>
          <a:p>
            <a:r>
              <a:rPr lang="en-US" dirty="0"/>
              <a:t>Click to edit title style</a:t>
            </a:r>
            <a:endParaRPr lang="fr-FR" dirty="0"/>
          </a:p>
        </p:txBody>
      </p:sp>
      <p:sp>
        <p:nvSpPr>
          <p:cNvPr id="4"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057400" indent="-228600">
              <a:buFont typeface="Courier New" panose="02070309020205020404" pitchFamily="49" charset="0"/>
              <a:buChar char="o"/>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r>
              <a:rPr lang="en-US" sz="4000" kern="1200" dirty="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6"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‹N›</a:t>
            </a:fld>
            <a:endParaRPr lang="en-GB" dirty="0"/>
          </a:p>
        </p:txBody>
      </p:sp>
    </p:spTree>
    <p:extLst>
      <p:ext uri="{BB962C8B-B14F-4D97-AF65-F5344CB8AC3E}">
        <p14:creationId xmlns:p14="http://schemas.microsoft.com/office/powerpoint/2010/main" val="4261356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OCK page Dark grren">
    <p:spTree>
      <p:nvGrpSpPr>
        <p:cNvPr id="1" name=""/>
        <p:cNvGrpSpPr/>
        <p:nvPr/>
      </p:nvGrpSpPr>
      <p:grpSpPr>
        <a:xfrm>
          <a:off x="0" y="0"/>
          <a:ext cx="0" cy="0"/>
          <a:chOff x="0" y="0"/>
          <a:chExt cx="0" cy="0"/>
        </a:xfrm>
      </p:grpSpPr>
      <p:sp>
        <p:nvSpPr>
          <p:cNvPr id="2" name="Rectangle 1"/>
          <p:cNvSpPr/>
          <p:nvPr userDrawn="1"/>
        </p:nvSpPr>
        <p:spPr>
          <a:xfrm>
            <a:off x="0" y="1556792"/>
            <a:ext cx="9144000" cy="5256584"/>
          </a:xfrm>
          <a:prstGeom prst="rect">
            <a:avLst/>
          </a:prstGeom>
          <a:solidFill>
            <a:srgbClr val="159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GB" dirty="0"/>
          </a:p>
        </p:txBody>
      </p:sp>
      <p:sp>
        <p:nvSpPr>
          <p:cNvPr id="3"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bg1"/>
                </a:solidFill>
              </a:defRPr>
            </a:lvl1pPr>
          </a:lstStyle>
          <a:p>
            <a:r>
              <a:rPr lang="en-US" dirty="0"/>
              <a:t>Click to edit title style</a:t>
            </a:r>
            <a:endParaRPr lang="fr-FR" dirty="0"/>
          </a:p>
        </p:txBody>
      </p:sp>
      <p:sp>
        <p:nvSpPr>
          <p:cNvPr id="4"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057400" indent="-228600">
              <a:buFont typeface="Courier New" panose="02070309020205020404" pitchFamily="49" charset="0"/>
              <a:buChar char="o"/>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r>
              <a:rPr lang="en-US" sz="4000" kern="1200" dirty="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6"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‹N›</a:t>
            </a:fld>
            <a:endParaRPr lang="en-GB" dirty="0"/>
          </a:p>
        </p:txBody>
      </p:sp>
    </p:spTree>
    <p:extLst>
      <p:ext uri="{BB962C8B-B14F-4D97-AF65-F5344CB8AC3E}">
        <p14:creationId xmlns:p14="http://schemas.microsoft.com/office/powerpoint/2010/main" val="29132791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hank you page">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239" y="276870"/>
            <a:ext cx="4959761" cy="3543545"/>
          </a:xfrm>
          <a:prstGeom prst="rect">
            <a:avLst/>
          </a:prstGeom>
        </p:spPr>
      </p:pic>
      <p:sp>
        <p:nvSpPr>
          <p:cNvPr id="9" name="Titre 1"/>
          <p:cNvSpPr>
            <a:spLocks noGrp="1"/>
          </p:cNvSpPr>
          <p:nvPr>
            <p:ph type="ctrTitle" hasCustomPrompt="1"/>
          </p:nvPr>
        </p:nvSpPr>
        <p:spPr>
          <a:xfrm>
            <a:off x="685800" y="3344385"/>
            <a:ext cx="7772400" cy="794519"/>
          </a:xfrm>
          <a:prstGeom prst="rect">
            <a:avLst/>
          </a:prstGeom>
        </p:spPr>
        <p:txBody>
          <a:bodyPr>
            <a:normAutofit/>
          </a:bodyPr>
          <a:lstStyle>
            <a:lvl1pPr>
              <a:defRPr sz="4400">
                <a:solidFill>
                  <a:schemeClr val="tx2"/>
                </a:solidFill>
              </a:defRPr>
            </a:lvl1pPr>
          </a:lstStyle>
          <a:p>
            <a:r>
              <a:rPr lang="fr-FR" dirty="0" err="1"/>
              <a:t>Thank</a:t>
            </a:r>
            <a:r>
              <a:rPr lang="fr-FR" dirty="0"/>
              <a:t> </a:t>
            </a:r>
            <a:r>
              <a:rPr lang="fr-FR" dirty="0" err="1"/>
              <a:t>you</a:t>
            </a:r>
            <a:r>
              <a:rPr lang="fr-FR" dirty="0"/>
              <a:t>!</a:t>
            </a:r>
            <a:endParaRPr lang="en-GB" dirty="0"/>
          </a:p>
        </p:txBody>
      </p:sp>
      <p:sp>
        <p:nvSpPr>
          <p:cNvPr id="10" name="Sous-titre 2"/>
          <p:cNvSpPr>
            <a:spLocks noGrp="1"/>
          </p:cNvSpPr>
          <p:nvPr>
            <p:ph type="subTitle" idx="1" hasCustomPrompt="1"/>
          </p:nvPr>
        </p:nvSpPr>
        <p:spPr>
          <a:xfrm>
            <a:off x="400916" y="6389739"/>
            <a:ext cx="4104456" cy="432048"/>
          </a:xfrm>
          <a:prstGeom prst="rect">
            <a:avLst/>
          </a:prstGeom>
        </p:spPr>
        <p:txBody>
          <a:bodyPr>
            <a:normAutofit/>
          </a:bodyPr>
          <a:lstStyle>
            <a:lvl1pPr marL="0" indent="0" algn="l">
              <a:buNone/>
              <a:defRPr sz="1600"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www.interregeurope.eu/crehub/</a:t>
            </a:r>
            <a:endParaRPr lang="en-GB" dirty="0"/>
          </a:p>
        </p:txBody>
      </p:sp>
      <p:sp>
        <p:nvSpPr>
          <p:cNvPr id="14" name="Sous-titre 2"/>
          <p:cNvSpPr txBox="1">
            <a:spLocks/>
          </p:cNvSpPr>
          <p:nvPr userDrawn="1"/>
        </p:nvSpPr>
        <p:spPr>
          <a:xfrm>
            <a:off x="5651394" y="6389739"/>
            <a:ext cx="2808312" cy="43204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1600" i="1" dirty="0"/>
              <a:t>Project media</a:t>
            </a:r>
            <a:endParaRPr lang="en-GB" sz="1600" i="1" dirty="0"/>
          </a:p>
        </p:txBody>
      </p:sp>
      <p:pic>
        <p:nvPicPr>
          <p:cNvPr id="17" name="Image 16"/>
          <p:cNvPicPr/>
          <p:nvPr userDrawn="1"/>
        </p:nvPicPr>
        <p:blipFill>
          <a:blip r:embed="rId3" cstate="print">
            <a:extLst>
              <a:ext uri="{28A0092B-C50C-407E-A947-70E740481C1C}">
                <a14:useLocalDpi xmlns:a14="http://schemas.microsoft.com/office/drawing/2010/main" val="0"/>
              </a:ext>
            </a:extLst>
          </a:blip>
          <a:stretch>
            <a:fillRect/>
          </a:stretch>
        </p:blipFill>
        <p:spPr>
          <a:xfrm>
            <a:off x="5508104" y="6424517"/>
            <a:ext cx="1312080" cy="345669"/>
          </a:xfrm>
          <a:prstGeom prst="rect">
            <a:avLst/>
          </a:prstGeom>
        </p:spPr>
      </p:pic>
      <p:pic>
        <p:nvPicPr>
          <p:cNvPr id="6" name="Immagine 5"/>
          <p:cNvPicPr>
            <a:picLocks noChangeAspect="1"/>
          </p:cNvPicPr>
          <p:nvPr userDrawn="1"/>
        </p:nvPicPr>
        <p:blipFill>
          <a:blip r:embed="rId4"/>
          <a:stretch>
            <a:fillRect/>
          </a:stretch>
        </p:blipFill>
        <p:spPr>
          <a:xfrm>
            <a:off x="1433275" y="4269186"/>
            <a:ext cx="6277450" cy="2239586"/>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47490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page">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239" y="276870"/>
            <a:ext cx="4959761" cy="3543545"/>
          </a:xfrm>
          <a:prstGeom prst="rect">
            <a:avLst/>
          </a:prstGeom>
        </p:spPr>
      </p:pic>
      <p:sp>
        <p:nvSpPr>
          <p:cNvPr id="2" name="Titre 1"/>
          <p:cNvSpPr>
            <a:spLocks noGrp="1"/>
          </p:cNvSpPr>
          <p:nvPr>
            <p:ph type="ctrTitle"/>
          </p:nvPr>
        </p:nvSpPr>
        <p:spPr>
          <a:xfrm>
            <a:off x="685800" y="3501008"/>
            <a:ext cx="7772400" cy="794519"/>
          </a:xfrm>
          <a:prstGeom prst="rect">
            <a:avLst/>
          </a:prstGeom>
        </p:spPr>
        <p:txBody>
          <a:bodyPr>
            <a:normAutofit/>
          </a:bodyPr>
          <a:lstStyle>
            <a:lvl1pPr>
              <a:defRPr sz="4400">
                <a:solidFill>
                  <a:schemeClr val="tx2"/>
                </a:solidFill>
              </a:defRPr>
            </a:lvl1pPr>
          </a:lstStyle>
          <a:p>
            <a:r>
              <a:rPr lang="it-IT"/>
              <a:t>Fare clic per modificare lo stile del titolo</a:t>
            </a:r>
            <a:endParaRPr lang="en-GB" dirty="0"/>
          </a:p>
        </p:txBody>
      </p:sp>
    </p:spTree>
    <p:extLst>
      <p:ext uri="{BB962C8B-B14F-4D97-AF65-F5344CB8AC3E}">
        <p14:creationId xmlns:p14="http://schemas.microsoft.com/office/powerpoint/2010/main" val="36357948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TENT title pag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Edit </a:t>
            </a:r>
            <a:r>
              <a:rPr lang="fr-FR" dirty="0" err="1"/>
              <a:t>subtitle</a:t>
            </a:r>
            <a:r>
              <a:rPr lang="fr-FR" dirty="0"/>
              <a:t> styles du masque</a:t>
            </a:r>
            <a:endParaRPr lang="en-GB" dirty="0"/>
          </a:p>
        </p:txBody>
      </p:sp>
    </p:spTree>
    <p:extLst>
      <p:ext uri="{BB962C8B-B14F-4D97-AF65-F5344CB8AC3E}">
        <p14:creationId xmlns:p14="http://schemas.microsoft.com/office/powerpoint/2010/main" val="26112276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ext page o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432000"/>
            <a:ext cx="8229600" cy="562074"/>
          </a:xfrm>
        </p:spPr>
        <p:txBody>
          <a:bodyPr/>
          <a:lstStyle/>
          <a:p>
            <a:r>
              <a:rPr lang="en-US" dirty="0"/>
              <a:t>Click to edit title style</a:t>
            </a:r>
            <a:endParaRPr lang="en-GB" dirty="0"/>
          </a:p>
        </p:txBody>
      </p:sp>
      <p:sp>
        <p:nvSpPr>
          <p:cNvPr id="5" name="Espace réservé du texte 4"/>
          <p:cNvSpPr>
            <a:spLocks noGrp="1"/>
          </p:cNvSpPr>
          <p:nvPr>
            <p:ph type="body" sz="quarter" idx="10"/>
          </p:nvPr>
        </p:nvSpPr>
        <p:spPr>
          <a:xfrm>
            <a:off x="457200" y="1368000"/>
            <a:ext cx="8207375" cy="5183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8214078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971164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2 columns">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457200" y="432000"/>
            <a:ext cx="8229600" cy="562074"/>
          </a:xfrm>
        </p:spPr>
        <p:txBody>
          <a:bodyPr/>
          <a:lstStyle>
            <a:lvl1pPr>
              <a:defRPr baseline="0"/>
            </a:lvl1pPr>
          </a:lstStyle>
          <a:p>
            <a:r>
              <a:rPr lang="fr-FR" dirty="0"/>
              <a:t>Edit </a:t>
            </a:r>
            <a:r>
              <a:rPr lang="fr-FR" dirty="0" err="1"/>
              <a:t>title</a:t>
            </a:r>
            <a:r>
              <a:rPr lang="fr-FR" dirty="0"/>
              <a:t> style</a:t>
            </a:r>
            <a:endParaRPr lang="en-GB" dirty="0"/>
          </a:p>
        </p:txBody>
      </p:sp>
      <p:sp>
        <p:nvSpPr>
          <p:cNvPr id="4" name="Espace réservé du texte 3"/>
          <p:cNvSpPr>
            <a:spLocks noGrp="1"/>
          </p:cNvSpPr>
          <p:nvPr>
            <p:ph type="body" sz="quarter" idx="10"/>
          </p:nvPr>
        </p:nvSpPr>
        <p:spPr>
          <a:xfrm>
            <a:off x="457200" y="1368000"/>
            <a:ext cx="4103687" cy="5040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9" name="Espace réservé du texte 8"/>
          <p:cNvSpPr>
            <a:spLocks noGrp="1"/>
          </p:cNvSpPr>
          <p:nvPr>
            <p:ph type="body" sz="quarter" idx="11"/>
          </p:nvPr>
        </p:nvSpPr>
        <p:spPr>
          <a:xfrm>
            <a:off x="4716016" y="1368000"/>
            <a:ext cx="4104000" cy="504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2597927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RANSITION p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Click to edit title style</a:t>
            </a:r>
            <a:endParaRPr lang="en-GB"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0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1203507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603964473"/>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bl>
          </a:graphicData>
        </a:graphic>
      </p:graphicFrame>
      <p:pic>
        <p:nvPicPr>
          <p:cNvPr id="4"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0728" y="1093028"/>
            <a:ext cx="6153683" cy="5648339"/>
          </a:xfrm>
          <a:prstGeom prst="rect">
            <a:avLst/>
          </a:prstGeom>
        </p:spPr>
      </p:pic>
    </p:spTree>
    <p:extLst>
      <p:ext uri="{BB962C8B-B14F-4D97-AF65-F5344CB8AC3E}">
        <p14:creationId xmlns:p14="http://schemas.microsoft.com/office/powerpoint/2010/main" val="2631177957"/>
      </p:ext>
    </p:extLst>
  </p:cSld>
  <p:clrMap bg1="lt1" tx1="dk1" bg2="lt2" tx2="dk2" accent1="accent1" accent2="accent2" accent3="accent3" accent4="accent4" accent5="accent5" accent6="accent6" hlink="hlink" folHlink="folHlink"/>
  <p:sldLayoutIdLst>
    <p:sldLayoutId id="2147483660" r:id="rId1"/>
    <p:sldLayoutId id="2147483685" r:id="rId2"/>
    <p:sldLayoutId id="2147483694" r:id="rId3"/>
    <p:sldLayoutId id="2147483683" r:id="rId4"/>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hf hdr="0" ftr="0" dt="0"/>
  <p:txStyles>
    <p:titleStyle>
      <a:lvl1pPr algn="ctr"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368000"/>
            <a:ext cx="8229600" cy="4525963"/>
          </a:xfrm>
          <a:prstGeom prst="rect">
            <a:avLst/>
          </a:prstGeom>
        </p:spPr>
        <p:txBody>
          <a:bodyPr vert="horz" lIns="91440" tIns="45720" rIns="91440" bIns="45720" rtlCol="0">
            <a:normAutofit/>
          </a:bodyPr>
          <a:lstStyle/>
          <a:p>
            <a:pPr lvl="0"/>
            <a:r>
              <a:rPr lang="fr-FR" dirty="0"/>
              <a:t>Edit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662699871"/>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bl>
          </a:graphicData>
        </a:graphic>
      </p:graphicFrame>
      <p:pic>
        <p:nvPicPr>
          <p:cNvPr id="10" name="Imag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9154" y="173697"/>
            <a:ext cx="715334" cy="663015"/>
          </a:xfrm>
          <a:prstGeom prst="rect">
            <a:avLst/>
          </a:prstGeom>
        </p:spPr>
      </p:pic>
      <p:sp>
        <p:nvSpPr>
          <p:cNvPr id="2" name="Espace réservé du titre 1"/>
          <p:cNvSpPr>
            <a:spLocks noGrp="1"/>
          </p:cNvSpPr>
          <p:nvPr>
            <p:ph type="title"/>
          </p:nvPr>
        </p:nvSpPr>
        <p:spPr>
          <a:xfrm>
            <a:off x="468000" y="432000"/>
            <a:ext cx="8229600" cy="562074"/>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8" name="Espace réservé du texte 2"/>
          <p:cNvSpPr txBox="1">
            <a:spLocks/>
          </p:cNvSpPr>
          <p:nvPr/>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‹N›</a:t>
            </a:fld>
            <a:endParaRPr lang="en-GB" dirty="0"/>
          </a:p>
        </p:txBody>
      </p:sp>
      <p:pic>
        <p:nvPicPr>
          <p:cNvPr id="5" name="Immagin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10256" y="95164"/>
            <a:ext cx="1512168" cy="755551"/>
          </a:xfrm>
          <a:prstGeom prst="rect">
            <a:avLst/>
          </a:prstGeom>
        </p:spPr>
      </p:pic>
    </p:spTree>
    <p:extLst>
      <p:ext uri="{BB962C8B-B14F-4D97-AF65-F5344CB8AC3E}">
        <p14:creationId xmlns:p14="http://schemas.microsoft.com/office/powerpoint/2010/main" val="1877882519"/>
      </p:ext>
    </p:extLst>
  </p:cSld>
  <p:clrMap bg1="lt1" tx1="dk1" bg2="lt2" tx2="dk2" accent1="accent1" accent2="accent2" accent3="accent3" accent4="accent4" accent5="accent5" accent6="accent6" hlink="hlink" folHlink="folHlink"/>
  <p:sldLayoutIdLst>
    <p:sldLayoutId id="2147483668" r:id="rId1"/>
    <p:sldLayoutId id="2147483703" r:id="rId2"/>
    <p:sldLayoutId id="2147483704" r:id="rId3"/>
    <p:sldLayoutId id="2147483671" r:id="rId4"/>
    <p:sldLayoutId id="2147483670" r:id="rId5"/>
    <p:sldLayoutId id="2147483684" r:id="rId6"/>
    <p:sldLayoutId id="2147483675" r:id="rId7"/>
    <p:sldLayoutId id="2147483686" r:id="rId8"/>
    <p:sldLayoutId id="2147483687" r:id="rId9"/>
    <p:sldLayoutId id="2147483688" r:id="rId10"/>
    <p:sldLayoutId id="2147483689" r:id="rId11"/>
    <p:sldLayoutId id="2147483676" r:id="rId1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endParaRPr lang="en-GB" noProof="0" dirty="0"/>
          </a:p>
        </p:txBody>
      </p:sp>
      <p:sp>
        <p:nvSpPr>
          <p:cNvPr id="7" name="Espace réservé du texte 2"/>
          <p:cNvSpPr txBox="1">
            <a:spLocks/>
          </p:cNvSpPr>
          <p:nvPr/>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‹N›</a:t>
            </a:fld>
            <a:endParaRPr lang="en-GB" dirty="0"/>
          </a:p>
        </p:txBody>
      </p:sp>
      <p:graphicFrame>
        <p:nvGraphicFramePr>
          <p:cNvPr id="8" name="Tableau 7"/>
          <p:cNvGraphicFramePr>
            <a:graphicFrameLocks noGrp="1"/>
          </p:cNvGraphicFramePr>
          <p:nvPr>
            <p:extLst>
              <p:ext uri="{D42A27DB-BD31-4B8C-83A1-F6EECF244321}">
                <p14:modId xmlns:p14="http://schemas.microsoft.com/office/powerpoint/2010/main" val="3529917540"/>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45381297"/>
      </p:ext>
    </p:extLst>
  </p:cSld>
  <p:clrMap bg1="lt1" tx1="dk1" bg2="lt2" tx2="dk2" accent1="accent1" accent2="accent2" accent3="accent3" accent4="accent4" accent5="accent5" accent6="accent6" hlink="hlink" folHlink="folHlink"/>
  <p:sldLayoutIdLst>
    <p:sldLayoutId id="2147483692" r:id="rId1"/>
    <p:sldLayoutId id="2147483693" r:id="rId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ctr" defTabSz="914400" rtl="0" eaLnBrk="1" latinLnBrk="0" hangingPunct="1">
        <a:spcBef>
          <a:spcPct val="0"/>
        </a:spcBef>
        <a:buNone/>
        <a:defRPr sz="4000"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ct val="20000"/>
        </a:spcBef>
        <a:spcAft>
          <a:spcPts val="0"/>
        </a:spcAft>
        <a:buClrTx/>
        <a:buSzTx/>
        <a:buFontTx/>
        <a:buNone/>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4264650181"/>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352" y="173697"/>
            <a:ext cx="1712136" cy="662400"/>
          </a:xfrm>
          <a:prstGeom prst="rect">
            <a:avLst/>
          </a:prstGeom>
        </p:spPr>
      </p:pic>
    </p:spTree>
    <p:extLst>
      <p:ext uri="{BB962C8B-B14F-4D97-AF65-F5344CB8AC3E}">
        <p14:creationId xmlns:p14="http://schemas.microsoft.com/office/powerpoint/2010/main" val="23249924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933578" y="4725144"/>
            <a:ext cx="7272337" cy="287984"/>
          </a:xfrm>
        </p:spPr>
        <p:txBody>
          <a:bodyPr/>
          <a:lstStyle/>
          <a:p>
            <a:r>
              <a:rPr lang="en-GB" dirty="0" smtClean="0"/>
              <a:t>INFORMEST</a:t>
            </a:r>
            <a:endParaRPr lang="en-GB" dirty="0"/>
          </a:p>
        </p:txBody>
      </p:sp>
      <p:sp>
        <p:nvSpPr>
          <p:cNvPr id="9" name="Espace réservé du texte 8"/>
          <p:cNvSpPr>
            <a:spLocks noGrp="1"/>
          </p:cNvSpPr>
          <p:nvPr>
            <p:ph type="body" sz="quarter" idx="11"/>
          </p:nvPr>
        </p:nvSpPr>
        <p:spPr>
          <a:xfrm>
            <a:off x="933578" y="5157216"/>
            <a:ext cx="8030910" cy="285529"/>
          </a:xfrm>
        </p:spPr>
        <p:txBody>
          <a:bodyPr/>
          <a:lstStyle/>
          <a:p>
            <a:r>
              <a:rPr lang="it-IT" dirty="0"/>
              <a:t>Friuli Venezia Giulia  AR  </a:t>
            </a:r>
            <a:r>
              <a:rPr lang="it-IT" dirty="0" smtClean="0"/>
              <a:t>– </a:t>
            </a:r>
            <a:r>
              <a:rPr lang="it-IT" dirty="0" err="1" smtClean="0"/>
              <a:t>Department</a:t>
            </a:r>
            <a:r>
              <a:rPr lang="it-IT" dirty="0" smtClean="0"/>
              <a:t> </a:t>
            </a:r>
            <a:r>
              <a:rPr lang="it-IT" dirty="0"/>
              <a:t>for Culture and </a:t>
            </a:r>
            <a:r>
              <a:rPr lang="it-IT" dirty="0" smtClean="0"/>
              <a:t>Sports</a:t>
            </a:r>
            <a:endParaRPr lang="en-GB" dirty="0"/>
          </a:p>
        </p:txBody>
      </p:sp>
      <p:sp>
        <p:nvSpPr>
          <p:cNvPr id="10" name="Espace réservé du texte 9"/>
          <p:cNvSpPr>
            <a:spLocks noGrp="1"/>
          </p:cNvSpPr>
          <p:nvPr>
            <p:ph type="body" sz="quarter" idx="12"/>
          </p:nvPr>
        </p:nvSpPr>
        <p:spPr>
          <a:xfrm>
            <a:off x="971600" y="5721994"/>
            <a:ext cx="7272337" cy="216000"/>
          </a:xfrm>
        </p:spPr>
        <p:txBody>
          <a:bodyPr/>
          <a:lstStyle/>
          <a:p>
            <a:r>
              <a:rPr lang="en-GB" dirty="0" smtClean="0">
                <a:solidFill>
                  <a:schemeClr val="tx2"/>
                </a:solidFill>
              </a:rPr>
              <a:t>crehub@informest.it</a:t>
            </a:r>
            <a:endParaRPr lang="en-GB" dirty="0">
              <a:solidFill>
                <a:schemeClr val="tx2"/>
              </a:solidFill>
            </a:endParaRPr>
          </a:p>
        </p:txBody>
      </p:sp>
      <p:sp>
        <p:nvSpPr>
          <p:cNvPr id="2" name="Titre 1"/>
          <p:cNvSpPr>
            <a:spLocks noGrp="1"/>
          </p:cNvSpPr>
          <p:nvPr>
            <p:ph type="ctrTitle"/>
          </p:nvPr>
        </p:nvSpPr>
        <p:spPr>
          <a:xfrm>
            <a:off x="323528" y="3501008"/>
            <a:ext cx="8640960" cy="794519"/>
          </a:xfrm>
        </p:spPr>
        <p:txBody>
          <a:bodyPr>
            <a:noAutofit/>
          </a:bodyPr>
          <a:lstStyle/>
          <a:p>
            <a:r>
              <a:rPr lang="fr-FR" sz="3800" b="1" dirty="0"/>
              <a:t>FVG AR Action Plan </a:t>
            </a:r>
            <a:r>
              <a:rPr lang="fr-FR" sz="3800" b="1" dirty="0" err="1"/>
              <a:t>Implementation</a:t>
            </a:r>
            <a:endParaRPr lang="fr-FR" sz="3800" b="1" dirty="0"/>
          </a:p>
        </p:txBody>
      </p:sp>
      <p:sp>
        <p:nvSpPr>
          <p:cNvPr id="5" name="Espace réservé du texte 4"/>
          <p:cNvSpPr>
            <a:spLocks noGrp="1"/>
          </p:cNvSpPr>
          <p:nvPr>
            <p:ph type="body" sz="quarter" idx="14"/>
          </p:nvPr>
        </p:nvSpPr>
        <p:spPr/>
        <p:txBody>
          <a:bodyPr>
            <a:normAutofit fontScale="55000" lnSpcReduction="20000"/>
          </a:bodyPr>
          <a:lstStyle/>
          <a:p>
            <a:r>
              <a:rPr lang="en-US" dirty="0" err="1"/>
              <a:t>Székesfehérvár</a:t>
            </a:r>
            <a:r>
              <a:rPr lang="fr-FR" dirty="0"/>
              <a:t>, 26</a:t>
            </a:r>
            <a:r>
              <a:rPr lang="fr-FR" baseline="30000" dirty="0"/>
              <a:t>th</a:t>
            </a:r>
            <a:r>
              <a:rPr lang="fr-FR" dirty="0"/>
              <a:t> July 2019 – 8</a:t>
            </a:r>
            <a:r>
              <a:rPr lang="fr-FR" baseline="30000" dirty="0"/>
              <a:t>th</a:t>
            </a:r>
            <a:r>
              <a:rPr lang="fr-FR" dirty="0"/>
              <a:t> CM and SC Meeting </a:t>
            </a:r>
          </a:p>
          <a:p>
            <a:r>
              <a:rPr lang="fr-FR" dirty="0" smtClean="0"/>
              <a:t>Event </a:t>
            </a:r>
            <a:r>
              <a:rPr lang="fr-FR" dirty="0"/>
              <a:t>Venue</a:t>
            </a:r>
            <a:r>
              <a:rPr lang="en-GB" dirty="0">
                <a:sym typeface="Webdings" panose="05030102010509060703" pitchFamily="18" charset="2"/>
              </a:rPr>
              <a:t>Date</a:t>
            </a:r>
            <a:endParaRPr lang="fr-FR" dirty="0"/>
          </a:p>
        </p:txBody>
      </p:sp>
    </p:spTree>
    <p:extLst>
      <p:ext uri="{BB962C8B-B14F-4D97-AF65-F5344CB8AC3E}">
        <p14:creationId xmlns:p14="http://schemas.microsoft.com/office/powerpoint/2010/main" val="285219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5000" r="-5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432000"/>
            <a:ext cx="8229600" cy="562074"/>
          </a:xfrm>
        </p:spPr>
        <p:txBody>
          <a:bodyPr/>
          <a:lstStyle/>
          <a:p>
            <a:r>
              <a:rPr lang="en-GB" sz="3200" dirty="0"/>
              <a:t> </a:t>
            </a:r>
          </a:p>
        </p:txBody>
      </p:sp>
      <p:sp>
        <p:nvSpPr>
          <p:cNvPr id="8" name="Espace réservé du texte 7"/>
          <p:cNvSpPr>
            <a:spLocks noGrp="1"/>
          </p:cNvSpPr>
          <p:nvPr>
            <p:ph type="body" sz="quarter" idx="10"/>
          </p:nvPr>
        </p:nvSpPr>
        <p:spPr>
          <a:xfrm>
            <a:off x="107504" y="692696"/>
            <a:ext cx="8928992" cy="5858491"/>
          </a:xfrm>
        </p:spPr>
        <p:txBody>
          <a:bodyPr>
            <a:normAutofit/>
          </a:bodyPr>
          <a:lstStyle/>
          <a:p>
            <a:pPr lvl="0" algn="just"/>
            <a:r>
              <a:rPr lang="fr-FR" dirty="0"/>
              <a:t>Action 1 - </a:t>
            </a:r>
            <a:r>
              <a:rPr lang="en-US" dirty="0"/>
              <a:t>Coordination activities aimed at creating synergies among EU funding and regional support to CCIs </a:t>
            </a:r>
            <a:endParaRPr lang="fr-FR" dirty="0">
              <a:solidFill>
                <a:srgbClr val="1F497D"/>
              </a:solidFill>
            </a:endParaRPr>
          </a:p>
          <a:p>
            <a:pPr lvl="1" algn="just"/>
            <a:r>
              <a:rPr lang="fr-FR" b="1" i="1" dirty="0" err="1">
                <a:solidFill>
                  <a:schemeClr val="accent3">
                    <a:lumMod val="50000"/>
                  </a:schemeClr>
                </a:solidFill>
              </a:rPr>
              <a:t>Activities</a:t>
            </a:r>
            <a:r>
              <a:rPr lang="fr-FR" b="1" i="1" dirty="0">
                <a:solidFill>
                  <a:schemeClr val="accent3">
                    <a:lumMod val="50000"/>
                  </a:schemeClr>
                </a:solidFill>
              </a:rPr>
              <a:t> </a:t>
            </a:r>
            <a:r>
              <a:rPr lang="fr-FR" b="1" i="1" dirty="0" err="1">
                <a:solidFill>
                  <a:schemeClr val="accent3">
                    <a:lumMod val="50000"/>
                  </a:schemeClr>
                </a:solidFill>
              </a:rPr>
              <a:t>Implemented</a:t>
            </a:r>
            <a:r>
              <a:rPr lang="fr-FR" b="1" i="1" dirty="0">
                <a:solidFill>
                  <a:schemeClr val="accent3">
                    <a:lumMod val="50000"/>
                  </a:schemeClr>
                </a:solidFill>
              </a:rPr>
              <a:t> </a:t>
            </a:r>
            <a:r>
              <a:rPr lang="fr-FR" dirty="0">
                <a:solidFill>
                  <a:schemeClr val="accent3">
                    <a:lumMod val="50000"/>
                  </a:schemeClr>
                </a:solidFill>
              </a:rPr>
              <a:t>- W</a:t>
            </a:r>
            <a:r>
              <a:rPr lang="en-US" dirty="0" err="1">
                <a:solidFill>
                  <a:schemeClr val="accent3">
                    <a:lumMod val="50000"/>
                  </a:schemeClr>
                </a:solidFill>
              </a:rPr>
              <a:t>orking</a:t>
            </a:r>
            <a:r>
              <a:rPr lang="en-US" dirty="0">
                <a:solidFill>
                  <a:schemeClr val="accent3">
                    <a:lumMod val="50000"/>
                  </a:schemeClr>
                </a:solidFill>
              </a:rPr>
              <a:t> group to coordinate the remaining actions and calls of ROPs on the 2014-2020 programming period </a:t>
            </a:r>
          </a:p>
          <a:p>
            <a:pPr marL="1257300" lvl="2" indent="-342900" algn="just">
              <a:buFont typeface="Wingdings" panose="05000000000000000000" pitchFamily="2" charset="2"/>
              <a:buChar char="ü"/>
            </a:pPr>
            <a:r>
              <a:rPr lang="fr-FR" dirty="0">
                <a:solidFill>
                  <a:schemeClr val="accent3">
                    <a:lumMod val="50000"/>
                  </a:schemeClr>
                </a:solidFill>
              </a:rPr>
              <a:t>Coordination meeting </a:t>
            </a:r>
            <a:r>
              <a:rPr lang="en-GB" dirty="0">
                <a:solidFill>
                  <a:schemeClr val="accent3">
                    <a:lumMod val="50000"/>
                  </a:schemeClr>
                </a:solidFill>
              </a:rPr>
              <a:t>(November 2018) with  </a:t>
            </a:r>
            <a:r>
              <a:rPr lang="fr-FR" dirty="0">
                <a:solidFill>
                  <a:schemeClr val="accent3">
                    <a:lumMod val="50000"/>
                  </a:schemeClr>
                </a:solidFill>
              </a:rPr>
              <a:t>the Dpt. </a:t>
            </a:r>
            <a:r>
              <a:rPr lang="en-US" dirty="0">
                <a:solidFill>
                  <a:schemeClr val="accent3">
                    <a:lumMod val="50000"/>
                  </a:schemeClr>
                </a:solidFill>
              </a:rPr>
              <a:t>for productive activities and Dpt. of Work, Training, Education and Family </a:t>
            </a:r>
            <a:r>
              <a:rPr lang="fr-FR" dirty="0">
                <a:solidFill>
                  <a:schemeClr val="accent3">
                    <a:lumMod val="50000"/>
                  </a:schemeClr>
                </a:solidFill>
              </a:rPr>
              <a:t>on </a:t>
            </a:r>
            <a:r>
              <a:rPr lang="en-GB" dirty="0">
                <a:solidFill>
                  <a:schemeClr val="accent3">
                    <a:lumMod val="50000"/>
                  </a:schemeClr>
                </a:solidFill>
              </a:rPr>
              <a:t>availability of tools to be used in ERDF ROP to coordinate </a:t>
            </a:r>
            <a:r>
              <a:rPr lang="fr-FR" dirty="0">
                <a:solidFill>
                  <a:schemeClr val="accent3">
                    <a:lumMod val="50000"/>
                  </a:schemeClr>
                </a:solidFill>
              </a:rPr>
              <a:t>the </a:t>
            </a:r>
            <a:r>
              <a:rPr lang="en-GB" dirty="0">
                <a:solidFill>
                  <a:schemeClr val="accent3">
                    <a:lumMod val="50000"/>
                  </a:schemeClr>
                </a:solidFill>
              </a:rPr>
              <a:t>measures</a:t>
            </a:r>
            <a:r>
              <a:rPr lang="fr-FR" dirty="0">
                <a:solidFill>
                  <a:schemeClr val="accent3">
                    <a:lumMod val="50000"/>
                  </a:schemeClr>
                </a:solidFill>
              </a:rPr>
              <a:t> in support of </a:t>
            </a:r>
            <a:r>
              <a:rPr lang="fr-FR" dirty="0" err="1">
                <a:solidFill>
                  <a:schemeClr val="accent3">
                    <a:lumMod val="50000"/>
                  </a:schemeClr>
                </a:solidFill>
              </a:rPr>
              <a:t>CCIs</a:t>
            </a:r>
            <a:r>
              <a:rPr lang="fr-FR" dirty="0">
                <a:solidFill>
                  <a:schemeClr val="accent3">
                    <a:lumMod val="50000"/>
                  </a:schemeClr>
                </a:solidFill>
              </a:rPr>
              <a:t>. </a:t>
            </a:r>
          </a:p>
          <a:p>
            <a:pPr marL="1257300" lvl="2" indent="-342900" algn="just">
              <a:buFont typeface="Wingdings" panose="05000000000000000000" pitchFamily="2" charset="2"/>
              <a:buChar char="ü"/>
            </a:pPr>
            <a:r>
              <a:rPr lang="fr-FR" dirty="0">
                <a:solidFill>
                  <a:schemeClr val="accent3">
                    <a:lumMod val="50000"/>
                  </a:schemeClr>
                </a:solidFill>
              </a:rPr>
              <a:t>Meeting (</a:t>
            </a:r>
            <a:r>
              <a:rPr lang="en-US" dirty="0">
                <a:solidFill>
                  <a:schemeClr val="accent3">
                    <a:lumMod val="50000"/>
                  </a:schemeClr>
                </a:solidFill>
              </a:rPr>
              <a:t>January 2019) </a:t>
            </a:r>
            <a:r>
              <a:rPr lang="fr-FR" dirty="0">
                <a:solidFill>
                  <a:schemeClr val="accent3">
                    <a:lumMod val="50000"/>
                  </a:schemeClr>
                </a:solidFill>
              </a:rPr>
              <a:t>with </a:t>
            </a:r>
            <a:r>
              <a:rPr lang="en-US" dirty="0">
                <a:solidFill>
                  <a:schemeClr val="accent3">
                    <a:lumMod val="50000"/>
                  </a:schemeClr>
                </a:solidFill>
              </a:rPr>
              <a:t>the Dpt. of Work, Training, Education and </a:t>
            </a:r>
            <a:r>
              <a:rPr lang="en-GB" dirty="0">
                <a:solidFill>
                  <a:schemeClr val="accent3">
                    <a:lumMod val="50000"/>
                  </a:schemeClr>
                </a:solidFill>
              </a:rPr>
              <a:t>Family</a:t>
            </a:r>
            <a:r>
              <a:rPr lang="en-US" dirty="0">
                <a:solidFill>
                  <a:schemeClr val="accent3">
                    <a:lumMod val="50000"/>
                  </a:schemeClr>
                </a:solidFill>
              </a:rPr>
              <a:t> on the possible synergies, between the ROPs and between the ROPs and regional funds. </a:t>
            </a:r>
            <a:endParaRPr lang="en-GB" dirty="0"/>
          </a:p>
        </p:txBody>
      </p:sp>
      <p:sp>
        <p:nvSpPr>
          <p:cNvPr id="7" name="Titre 3">
            <a:extLst>
              <a:ext uri="{FF2B5EF4-FFF2-40B4-BE49-F238E27FC236}">
                <a16:creationId xmlns:a16="http://schemas.microsoft.com/office/drawing/2014/main" xmlns="" id="{7E0F5C26-B8EA-4018-A2F7-C8C4576BFF7B}"/>
              </a:ext>
            </a:extLst>
          </p:cNvPr>
          <p:cNvSpPr txBox="1">
            <a:spLocks/>
          </p:cNvSpPr>
          <p:nvPr/>
        </p:nvSpPr>
        <p:spPr>
          <a:xfrm>
            <a:off x="484583" y="25776"/>
            <a:ext cx="8229600"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it-IT" sz="3000" b="1" dirty="0"/>
              <a:t>Friuli Venezia Giulia </a:t>
            </a:r>
            <a:r>
              <a:rPr lang="it-IT" sz="3000" b="1" dirty="0" err="1"/>
              <a:t>Autonomous</a:t>
            </a:r>
            <a:r>
              <a:rPr lang="it-IT" sz="3000" b="1" dirty="0"/>
              <a:t> </a:t>
            </a:r>
            <a:r>
              <a:rPr lang="it-IT" sz="3000" b="1" dirty="0" err="1"/>
              <a:t>Region</a:t>
            </a:r>
            <a:r>
              <a:rPr lang="it-IT" sz="3000" b="1" dirty="0"/>
              <a:t> </a:t>
            </a:r>
            <a:endParaRPr lang="en-GB" sz="3000" b="1" dirty="0"/>
          </a:p>
        </p:txBody>
      </p:sp>
    </p:spTree>
    <p:extLst>
      <p:ext uri="{BB962C8B-B14F-4D97-AF65-F5344CB8AC3E}">
        <p14:creationId xmlns:p14="http://schemas.microsoft.com/office/powerpoint/2010/main" val="38071851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5000" r="-5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16632"/>
            <a:ext cx="8229600" cy="562074"/>
          </a:xfrm>
        </p:spPr>
        <p:txBody>
          <a:bodyPr/>
          <a:lstStyle/>
          <a:p>
            <a:r>
              <a:rPr lang="en-GB" sz="3000" b="1" dirty="0"/>
              <a:t>Friuli Venezia Giulia </a:t>
            </a:r>
            <a:r>
              <a:rPr lang="it-IT" sz="3000" b="1" dirty="0" err="1"/>
              <a:t>Autonomous</a:t>
            </a:r>
            <a:r>
              <a:rPr lang="en-GB" sz="3000" b="1" dirty="0"/>
              <a:t> Region </a:t>
            </a:r>
          </a:p>
        </p:txBody>
      </p:sp>
      <p:sp>
        <p:nvSpPr>
          <p:cNvPr id="8" name="Espace réservé du texte 7"/>
          <p:cNvSpPr>
            <a:spLocks noGrp="1"/>
          </p:cNvSpPr>
          <p:nvPr>
            <p:ph type="body" sz="quarter" idx="10"/>
          </p:nvPr>
        </p:nvSpPr>
        <p:spPr>
          <a:xfrm>
            <a:off x="457200" y="836712"/>
            <a:ext cx="8363272" cy="5714475"/>
          </a:xfrm>
        </p:spPr>
        <p:txBody>
          <a:bodyPr>
            <a:normAutofit fontScale="92500" lnSpcReduction="10000"/>
          </a:bodyPr>
          <a:lstStyle/>
          <a:p>
            <a:pPr lvl="0"/>
            <a:r>
              <a:rPr lang="fr-FR" dirty="0"/>
              <a:t>Action 1 - </a:t>
            </a:r>
            <a:r>
              <a:rPr lang="en-US" dirty="0"/>
              <a:t>Coordination activities aimed at creating synergies among EU funding and regional support to CCIs </a:t>
            </a:r>
            <a:endParaRPr lang="fr-FR" dirty="0">
              <a:solidFill>
                <a:srgbClr val="1F497D"/>
              </a:solidFill>
            </a:endParaRPr>
          </a:p>
          <a:p>
            <a:pPr lvl="1" algn="just"/>
            <a:r>
              <a:rPr lang="fr-FR" b="1" i="1" dirty="0" smtClean="0">
                <a:solidFill>
                  <a:srgbClr val="C00000"/>
                </a:solidFill>
              </a:rPr>
              <a:t>   Positive </a:t>
            </a:r>
            <a:r>
              <a:rPr lang="fr-FR" b="1" i="1" dirty="0">
                <a:solidFill>
                  <a:srgbClr val="C00000"/>
                </a:solidFill>
              </a:rPr>
              <a:t>Aspects</a:t>
            </a:r>
          </a:p>
          <a:p>
            <a:pPr marL="893763" lvl="2" algn="just"/>
            <a:r>
              <a:rPr lang="en-US" dirty="0">
                <a:solidFill>
                  <a:srgbClr val="C00000"/>
                </a:solidFill>
              </a:rPr>
              <a:t>Thanks to </a:t>
            </a:r>
            <a:r>
              <a:rPr lang="en-US" dirty="0" smtClean="0">
                <a:solidFill>
                  <a:srgbClr val="C00000"/>
                </a:solidFill>
              </a:rPr>
              <a:t>CRE:HUB project</a:t>
            </a:r>
            <a:r>
              <a:rPr lang="en-US" dirty="0">
                <a:solidFill>
                  <a:srgbClr val="C00000"/>
                </a:solidFill>
              </a:rPr>
              <a:t>, integrated policies for ICCs were carried out and the regional Departments involved </a:t>
            </a:r>
            <a:r>
              <a:rPr lang="en-US" dirty="0" smtClean="0">
                <a:solidFill>
                  <a:srgbClr val="C00000"/>
                </a:solidFill>
              </a:rPr>
              <a:t>(Dpt. of Work, Training</a:t>
            </a:r>
            <a:r>
              <a:rPr lang="en-US" dirty="0">
                <a:solidFill>
                  <a:srgbClr val="C00000"/>
                </a:solidFill>
              </a:rPr>
              <a:t>, Education and </a:t>
            </a:r>
            <a:r>
              <a:rPr lang="en-US" dirty="0" smtClean="0">
                <a:solidFill>
                  <a:srgbClr val="C00000"/>
                </a:solidFill>
              </a:rPr>
              <a:t>Family; Dpt</a:t>
            </a:r>
            <a:r>
              <a:rPr lang="en-US" dirty="0">
                <a:solidFill>
                  <a:srgbClr val="C00000"/>
                </a:solidFill>
              </a:rPr>
              <a:t>. for productive </a:t>
            </a:r>
            <a:r>
              <a:rPr lang="en-US" dirty="0" smtClean="0">
                <a:solidFill>
                  <a:srgbClr val="C00000"/>
                </a:solidFill>
              </a:rPr>
              <a:t>activities; Dpt. for </a:t>
            </a:r>
            <a:r>
              <a:rPr lang="en-US" dirty="0">
                <a:solidFill>
                  <a:srgbClr val="C00000"/>
                </a:solidFill>
              </a:rPr>
              <a:t>Culture and </a:t>
            </a:r>
            <a:r>
              <a:rPr lang="en-US" dirty="0">
                <a:solidFill>
                  <a:srgbClr val="C00000"/>
                </a:solidFill>
              </a:rPr>
              <a:t>Sport)  </a:t>
            </a:r>
            <a:r>
              <a:rPr lang="en-US" dirty="0">
                <a:solidFill>
                  <a:srgbClr val="C00000"/>
                </a:solidFill>
              </a:rPr>
              <a:t>understood the need to start close collaboration and to coordinate their actions</a:t>
            </a:r>
            <a:r>
              <a:rPr lang="en-US" dirty="0"/>
              <a:t>.</a:t>
            </a:r>
            <a:endParaRPr lang="it-IT" dirty="0"/>
          </a:p>
          <a:p>
            <a:pPr marL="893763" lvl="2" algn="just"/>
            <a:r>
              <a:rPr lang="fr-FR" b="1" i="1" dirty="0" err="1" smtClean="0">
                <a:solidFill>
                  <a:schemeClr val="accent6">
                    <a:lumMod val="50000"/>
                  </a:schemeClr>
                </a:solidFill>
              </a:rPr>
              <a:t>Involvment</a:t>
            </a:r>
            <a:r>
              <a:rPr lang="fr-FR" b="1" i="1" dirty="0" smtClean="0">
                <a:solidFill>
                  <a:schemeClr val="accent6">
                    <a:lumMod val="50000"/>
                  </a:schemeClr>
                </a:solidFill>
              </a:rPr>
              <a:t> </a:t>
            </a:r>
            <a:r>
              <a:rPr lang="fr-FR" b="1" i="1" dirty="0">
                <a:solidFill>
                  <a:schemeClr val="accent6">
                    <a:lumMod val="50000"/>
                  </a:schemeClr>
                </a:solidFill>
              </a:rPr>
              <a:t>of Stakeholders</a:t>
            </a:r>
          </a:p>
          <a:p>
            <a:pPr lvl="2" algn="just"/>
            <a:r>
              <a:rPr lang="fr-FR" dirty="0">
                <a:solidFill>
                  <a:schemeClr val="accent6">
                    <a:lumMod val="50000"/>
                  </a:schemeClr>
                </a:solidFill>
              </a:rPr>
              <a:t>The Action </a:t>
            </a:r>
            <a:r>
              <a:rPr lang="en-US" dirty="0">
                <a:solidFill>
                  <a:schemeClr val="accent6">
                    <a:lumMod val="50000"/>
                  </a:schemeClr>
                </a:solidFill>
              </a:rPr>
              <a:t>is endogenous to the regional administration and nowadays 3 Regional Departments have been involved (Dpt.  of Work, Training, Education and Family;  Dpt. for productive activities; Dpt. For Culture and </a:t>
            </a:r>
            <a:r>
              <a:rPr lang="en-US" dirty="0" smtClean="0">
                <a:solidFill>
                  <a:schemeClr val="accent6">
                    <a:lumMod val="50000"/>
                  </a:schemeClr>
                </a:solidFill>
              </a:rPr>
              <a:t>Sports)</a:t>
            </a:r>
            <a:endParaRPr lang="fr-FR" dirty="0">
              <a:solidFill>
                <a:schemeClr val="accent6">
                  <a:lumMod val="50000"/>
                </a:schemeClr>
              </a:solidFill>
            </a:endParaRPr>
          </a:p>
          <a:p>
            <a:pPr lvl="1" algn="just"/>
            <a:r>
              <a:rPr lang="fr-FR" b="1" i="1" dirty="0">
                <a:solidFill>
                  <a:prstClr val="black"/>
                </a:solidFill>
              </a:rPr>
              <a:t>Deadlines </a:t>
            </a:r>
          </a:p>
          <a:p>
            <a:pPr marL="893763" lvl="2" algn="just"/>
            <a:r>
              <a:rPr lang="en-US" dirty="0">
                <a:solidFill>
                  <a:prstClr val="black"/>
                </a:solidFill>
              </a:rPr>
              <a:t>At the moment the action is in line with the deadlines and should respect the project deadline</a:t>
            </a:r>
            <a:endParaRPr lang="fr-FR" dirty="0">
              <a:solidFill>
                <a:prstClr val="black"/>
              </a:solidFill>
            </a:endParaRPr>
          </a:p>
          <a:p>
            <a:pPr lvl="3"/>
            <a:endParaRPr lang="fr-FR" dirty="0">
              <a:solidFill>
                <a:prstClr val="black">
                  <a:lumMod val="65000"/>
                  <a:lumOff val="35000"/>
                </a:prstClr>
              </a:solidFill>
            </a:endParaRPr>
          </a:p>
          <a:p>
            <a:pPr marL="1257300"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29181808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6000" r="-6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11560" y="116632"/>
            <a:ext cx="8229600" cy="562074"/>
          </a:xfrm>
        </p:spPr>
        <p:txBody>
          <a:bodyPr/>
          <a:lstStyle/>
          <a:p>
            <a:r>
              <a:rPr lang="it-IT" sz="2800" b="1" dirty="0"/>
              <a:t>Friuli Venezia Giulia </a:t>
            </a:r>
            <a:r>
              <a:rPr lang="it-IT" sz="2800" b="1" dirty="0" err="1"/>
              <a:t>Autonomous</a:t>
            </a:r>
            <a:r>
              <a:rPr lang="it-IT" sz="2800" b="1" dirty="0"/>
              <a:t> </a:t>
            </a:r>
            <a:r>
              <a:rPr lang="it-IT" sz="2800" b="1" dirty="0" err="1"/>
              <a:t>Region</a:t>
            </a:r>
            <a:r>
              <a:rPr lang="it-IT" sz="2800" b="1" dirty="0"/>
              <a:t> </a:t>
            </a:r>
            <a:endParaRPr lang="en-GB" sz="2800" b="1" dirty="0"/>
          </a:p>
        </p:txBody>
      </p:sp>
      <p:sp>
        <p:nvSpPr>
          <p:cNvPr id="8" name="Espace réservé du texte 7"/>
          <p:cNvSpPr>
            <a:spLocks noGrp="1"/>
          </p:cNvSpPr>
          <p:nvPr>
            <p:ph type="body" sz="quarter" idx="10"/>
          </p:nvPr>
        </p:nvSpPr>
        <p:spPr>
          <a:xfrm>
            <a:off x="457200" y="836712"/>
            <a:ext cx="8207375" cy="5714475"/>
          </a:xfrm>
        </p:spPr>
        <p:txBody>
          <a:bodyPr>
            <a:normAutofit fontScale="92500"/>
          </a:bodyPr>
          <a:lstStyle/>
          <a:p>
            <a:pPr lvl="0"/>
            <a:r>
              <a:rPr lang="fr-FR" dirty="0"/>
              <a:t>Action 2 - </a:t>
            </a:r>
            <a:r>
              <a:rPr lang="en-US" dirty="0"/>
              <a:t>CREATION OF A CCIs CLUSTER </a:t>
            </a:r>
            <a:endParaRPr lang="fr-FR" dirty="0">
              <a:solidFill>
                <a:srgbClr val="1F497D"/>
              </a:solidFill>
            </a:endParaRPr>
          </a:p>
          <a:p>
            <a:pPr lvl="1"/>
            <a:r>
              <a:rPr lang="fr-FR" b="1" dirty="0" err="1">
                <a:solidFill>
                  <a:schemeClr val="accent3">
                    <a:lumMod val="50000"/>
                  </a:schemeClr>
                </a:solidFill>
              </a:rPr>
              <a:t>Activities</a:t>
            </a:r>
            <a:r>
              <a:rPr lang="fr-FR" b="1" dirty="0">
                <a:solidFill>
                  <a:schemeClr val="accent3">
                    <a:lumMod val="50000"/>
                  </a:schemeClr>
                </a:solidFill>
              </a:rPr>
              <a:t> </a:t>
            </a:r>
            <a:r>
              <a:rPr lang="fr-FR" b="1" dirty="0" err="1">
                <a:solidFill>
                  <a:schemeClr val="accent3">
                    <a:lumMod val="50000"/>
                  </a:schemeClr>
                </a:solidFill>
              </a:rPr>
              <a:t>Implemented</a:t>
            </a:r>
            <a:r>
              <a:rPr lang="fr-FR" b="1" dirty="0">
                <a:solidFill>
                  <a:schemeClr val="accent3">
                    <a:lumMod val="50000"/>
                  </a:schemeClr>
                </a:solidFill>
              </a:rPr>
              <a:t> </a:t>
            </a:r>
          </a:p>
          <a:p>
            <a:pPr marL="1257300" lvl="2" indent="-342900" algn="just">
              <a:buFont typeface="Wingdings" panose="05000000000000000000" pitchFamily="2" charset="2"/>
              <a:buChar char="ü"/>
            </a:pPr>
            <a:r>
              <a:rPr lang="en-US" sz="2200" dirty="0">
                <a:solidFill>
                  <a:schemeClr val="accent3">
                    <a:lumMod val="50000"/>
                  </a:schemeClr>
                </a:solidFill>
              </a:rPr>
              <a:t>In the Coordination Meeting </a:t>
            </a:r>
            <a:r>
              <a:rPr lang="en-US" sz="2200" dirty="0" smtClean="0">
                <a:solidFill>
                  <a:schemeClr val="accent3">
                    <a:lumMod val="50000"/>
                  </a:schemeClr>
                </a:solidFill>
              </a:rPr>
              <a:t>(November 2018</a:t>
            </a:r>
            <a:r>
              <a:rPr lang="en-US" sz="2200" dirty="0">
                <a:solidFill>
                  <a:schemeClr val="accent3">
                    <a:lumMod val="50000"/>
                  </a:schemeClr>
                </a:solidFill>
              </a:rPr>
              <a:t>) participant </a:t>
            </a:r>
            <a:r>
              <a:rPr lang="en-US" sz="2200" dirty="0" smtClean="0">
                <a:solidFill>
                  <a:schemeClr val="accent3">
                    <a:lumMod val="50000"/>
                  </a:schemeClr>
                </a:solidFill>
              </a:rPr>
              <a:t>Departments </a:t>
            </a:r>
            <a:r>
              <a:rPr lang="en-US" sz="2200" dirty="0">
                <a:solidFill>
                  <a:schemeClr val="accent3">
                    <a:lumMod val="50000"/>
                  </a:schemeClr>
                </a:solidFill>
              </a:rPr>
              <a:t>discussed about </a:t>
            </a:r>
            <a:r>
              <a:rPr lang="en-US" sz="2200" dirty="0" err="1">
                <a:solidFill>
                  <a:schemeClr val="accent3">
                    <a:lumMod val="50000"/>
                  </a:schemeClr>
                </a:solidFill>
              </a:rPr>
              <a:t>Nace</a:t>
            </a:r>
            <a:r>
              <a:rPr lang="en-US" sz="2200" dirty="0">
                <a:solidFill>
                  <a:schemeClr val="accent3">
                    <a:lumMod val="50000"/>
                  </a:schemeClr>
                </a:solidFill>
              </a:rPr>
              <a:t> Rev.2  categories to be included in the CCIs Cluster and on the role of regional training institutions to support Cluster’ services</a:t>
            </a:r>
          </a:p>
          <a:p>
            <a:pPr marL="1257300" lvl="2" indent="-342900" algn="just">
              <a:buFont typeface="Wingdings" panose="05000000000000000000" pitchFamily="2" charset="2"/>
              <a:buChar char="ü"/>
            </a:pPr>
            <a:r>
              <a:rPr lang="en-US" sz="2200" dirty="0">
                <a:solidFill>
                  <a:schemeClr val="accent3">
                    <a:lumMod val="50000"/>
                  </a:schemeClr>
                </a:solidFill>
              </a:rPr>
              <a:t>In December 2018 the Regional Law 2018/29 was approved. At art.7, paragraph 19, the Law states the creation of the Regional Cluster </a:t>
            </a:r>
            <a:r>
              <a:rPr lang="en-US" sz="2200" dirty="0" smtClean="0">
                <a:solidFill>
                  <a:schemeClr val="accent3">
                    <a:lumMod val="50000"/>
                  </a:schemeClr>
                </a:solidFill>
              </a:rPr>
              <a:t>for Culture </a:t>
            </a:r>
            <a:r>
              <a:rPr lang="en-US" sz="2200" dirty="0">
                <a:solidFill>
                  <a:schemeClr val="accent3">
                    <a:lumMod val="50000"/>
                  </a:schemeClr>
                </a:solidFill>
              </a:rPr>
              <a:t>and Creativity and provides (art. 7, paragraph 20) for the publication of a Call to collect candidacies aimed at becoming </a:t>
            </a:r>
            <a:r>
              <a:rPr lang="en-US" sz="2200" dirty="0" smtClean="0">
                <a:solidFill>
                  <a:schemeClr val="accent3">
                    <a:lumMod val="50000"/>
                  </a:schemeClr>
                </a:solidFill>
              </a:rPr>
              <a:t>Cluster Managing Organization (CMO) </a:t>
            </a:r>
            <a:endParaRPr lang="en-US" sz="2200" dirty="0">
              <a:solidFill>
                <a:schemeClr val="accent3">
                  <a:lumMod val="50000"/>
                </a:schemeClr>
              </a:solidFill>
            </a:endParaRPr>
          </a:p>
          <a:p>
            <a:pPr marL="1257300" lvl="2" indent="-342900" algn="just">
              <a:buFont typeface="Wingdings" panose="05000000000000000000" pitchFamily="2" charset="2"/>
              <a:buChar char="ü"/>
            </a:pPr>
            <a:r>
              <a:rPr lang="en-US" sz="2200" dirty="0">
                <a:solidFill>
                  <a:schemeClr val="accent3">
                    <a:lumMod val="50000"/>
                  </a:schemeClr>
                </a:solidFill>
              </a:rPr>
              <a:t>The FVG A.R. Regional Government  approved on of </a:t>
            </a:r>
            <a:r>
              <a:rPr lang="en-US" sz="2200" dirty="0" smtClean="0">
                <a:solidFill>
                  <a:schemeClr val="accent3">
                    <a:lumMod val="50000"/>
                  </a:schemeClr>
                </a:solidFill>
              </a:rPr>
              <a:t>4th </a:t>
            </a:r>
            <a:r>
              <a:rPr lang="en-US" sz="2200" dirty="0">
                <a:solidFill>
                  <a:schemeClr val="accent3">
                    <a:lumMod val="50000"/>
                  </a:schemeClr>
                </a:solidFill>
              </a:rPr>
              <a:t>July 2019 the regional Call for applications aimed at becoming the CMO of the Regional Cluster Culture and Creativity (deadline for applications: 30</a:t>
            </a:r>
            <a:r>
              <a:rPr lang="en-US" sz="2200" baseline="30000" dirty="0">
                <a:solidFill>
                  <a:schemeClr val="accent3">
                    <a:lumMod val="50000"/>
                  </a:schemeClr>
                </a:solidFill>
              </a:rPr>
              <a:t>th</a:t>
            </a:r>
            <a:r>
              <a:rPr lang="en-US" sz="2200" dirty="0">
                <a:solidFill>
                  <a:schemeClr val="accent3">
                    <a:lumMod val="50000"/>
                  </a:schemeClr>
                </a:solidFill>
              </a:rPr>
              <a:t> of September 2019) </a:t>
            </a:r>
          </a:p>
          <a:p>
            <a:pPr marL="628650" lvl="2"/>
            <a:endParaRPr lang="fr-FR" dirty="0">
              <a:solidFill>
                <a:prstClr val="black"/>
              </a:solidFill>
            </a:endParaRPr>
          </a:p>
          <a:p>
            <a:pPr lvl="3"/>
            <a:endParaRPr lang="fr-FR" dirty="0">
              <a:solidFill>
                <a:prstClr val="black">
                  <a:lumMod val="65000"/>
                  <a:lumOff val="35000"/>
                </a:prstClr>
              </a:solidFill>
            </a:endParaRPr>
          </a:p>
          <a:p>
            <a:pPr marL="1257300"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3208477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6000" r="-6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39552" y="116632"/>
            <a:ext cx="8229600" cy="562074"/>
          </a:xfrm>
        </p:spPr>
        <p:txBody>
          <a:bodyPr/>
          <a:lstStyle/>
          <a:p>
            <a:r>
              <a:rPr lang="it-IT" sz="2800" b="1" dirty="0"/>
              <a:t>Friuli Venezia Giulia </a:t>
            </a:r>
            <a:r>
              <a:rPr lang="it-IT" sz="2800" b="1" dirty="0" err="1"/>
              <a:t>Autonomous</a:t>
            </a:r>
            <a:r>
              <a:rPr lang="it-IT" sz="2800" b="1" dirty="0"/>
              <a:t> </a:t>
            </a:r>
            <a:r>
              <a:rPr lang="it-IT" sz="2800" b="1" dirty="0" err="1"/>
              <a:t>Region</a:t>
            </a:r>
            <a:r>
              <a:rPr lang="it-IT" sz="2800" b="1" dirty="0"/>
              <a:t> </a:t>
            </a:r>
            <a:endParaRPr lang="en-GB" sz="2800" b="1" dirty="0"/>
          </a:p>
        </p:txBody>
      </p:sp>
      <p:sp>
        <p:nvSpPr>
          <p:cNvPr id="8" name="Espace réservé du texte 7"/>
          <p:cNvSpPr>
            <a:spLocks noGrp="1"/>
          </p:cNvSpPr>
          <p:nvPr>
            <p:ph type="body" sz="quarter" idx="10"/>
          </p:nvPr>
        </p:nvSpPr>
        <p:spPr>
          <a:xfrm>
            <a:off x="457200" y="764704"/>
            <a:ext cx="8207375" cy="5786483"/>
          </a:xfrm>
        </p:spPr>
        <p:txBody>
          <a:bodyPr>
            <a:normAutofit lnSpcReduction="10000"/>
          </a:bodyPr>
          <a:lstStyle/>
          <a:p>
            <a:pPr lvl="0"/>
            <a:r>
              <a:rPr lang="fr-FR" dirty="0"/>
              <a:t>Action 2 - </a:t>
            </a:r>
            <a:r>
              <a:rPr lang="en-US" dirty="0"/>
              <a:t>CREATION OF A CCIs CLUSTER </a:t>
            </a:r>
            <a:endParaRPr lang="fr-FR" dirty="0">
              <a:solidFill>
                <a:srgbClr val="1F497D"/>
              </a:solidFill>
            </a:endParaRPr>
          </a:p>
          <a:p>
            <a:pPr lvl="1"/>
            <a:r>
              <a:rPr lang="en-US" b="1" i="1" dirty="0" smtClean="0">
                <a:solidFill>
                  <a:srgbClr val="C00000"/>
                </a:solidFill>
              </a:rPr>
              <a:t>  Positive </a:t>
            </a:r>
            <a:r>
              <a:rPr lang="en-US" b="1" i="1" dirty="0">
                <a:solidFill>
                  <a:srgbClr val="C00000"/>
                </a:solidFill>
              </a:rPr>
              <a:t>Aspects</a:t>
            </a:r>
          </a:p>
          <a:p>
            <a:pPr marL="893763" lvl="1" indent="-436563" algn="just">
              <a:buNone/>
            </a:pPr>
            <a:r>
              <a:rPr lang="en-US" dirty="0">
                <a:solidFill>
                  <a:srgbClr val="C00000"/>
                </a:solidFill>
              </a:rPr>
              <a:t>	The creation of the Regional </a:t>
            </a:r>
            <a:r>
              <a:rPr lang="en-US" dirty="0" smtClean="0">
                <a:solidFill>
                  <a:srgbClr val="C00000"/>
                </a:solidFill>
              </a:rPr>
              <a:t>Cluster for </a:t>
            </a:r>
            <a:r>
              <a:rPr lang="en-US" dirty="0">
                <a:solidFill>
                  <a:srgbClr val="C00000"/>
                </a:solidFill>
              </a:rPr>
              <a:t>Culture and Creativity is perceived as an important moment for the FVG cultural and creative system. The Cluster’s services  portfolio meets the needs of the </a:t>
            </a:r>
            <a:r>
              <a:rPr lang="en-US" dirty="0" smtClean="0">
                <a:solidFill>
                  <a:srgbClr val="C00000"/>
                </a:solidFill>
              </a:rPr>
              <a:t>sector, </a:t>
            </a:r>
            <a:r>
              <a:rPr lang="en-US" dirty="0">
                <a:solidFill>
                  <a:srgbClr val="C00000"/>
                </a:solidFill>
              </a:rPr>
              <a:t>identified during the project. </a:t>
            </a:r>
            <a:endParaRPr lang="fr-FR" dirty="0">
              <a:solidFill>
                <a:srgbClr val="C00000"/>
              </a:solidFill>
            </a:endParaRPr>
          </a:p>
          <a:p>
            <a:pPr lvl="1"/>
            <a:r>
              <a:rPr lang="fr-FR" b="1" i="1" dirty="0" err="1" smtClean="0">
                <a:solidFill>
                  <a:schemeClr val="accent6">
                    <a:lumMod val="50000"/>
                  </a:schemeClr>
                </a:solidFill>
              </a:rPr>
              <a:t>Involvment</a:t>
            </a:r>
            <a:r>
              <a:rPr lang="fr-FR" b="1" i="1" dirty="0" smtClean="0">
                <a:solidFill>
                  <a:schemeClr val="accent6">
                    <a:lumMod val="50000"/>
                  </a:schemeClr>
                </a:solidFill>
              </a:rPr>
              <a:t> </a:t>
            </a:r>
            <a:r>
              <a:rPr lang="fr-FR" b="1" i="1" dirty="0">
                <a:solidFill>
                  <a:schemeClr val="accent6">
                    <a:lumMod val="50000"/>
                  </a:schemeClr>
                </a:solidFill>
              </a:rPr>
              <a:t>of Stakeholders</a:t>
            </a:r>
          </a:p>
          <a:p>
            <a:pPr lvl="2" algn="just"/>
            <a:r>
              <a:rPr lang="en-US" dirty="0">
                <a:solidFill>
                  <a:schemeClr val="accent6">
                    <a:lumMod val="50000"/>
                  </a:schemeClr>
                </a:solidFill>
              </a:rPr>
              <a:t>The Regional Stakeholders have been involved </a:t>
            </a:r>
            <a:r>
              <a:rPr lang="en-US" dirty="0" smtClean="0">
                <a:solidFill>
                  <a:schemeClr val="accent6">
                    <a:lumMod val="50000"/>
                  </a:schemeClr>
                </a:solidFill>
              </a:rPr>
              <a:t>during several activities, </a:t>
            </a:r>
            <a:r>
              <a:rPr lang="en-US" dirty="0">
                <a:solidFill>
                  <a:schemeClr val="accent6">
                    <a:lumMod val="50000"/>
                  </a:schemeClr>
                </a:solidFill>
              </a:rPr>
              <a:t>including a cycle of Living Labs, which led to the identification of the services that the cluster will provide. </a:t>
            </a:r>
            <a:endParaRPr lang="fr-FR" dirty="0">
              <a:solidFill>
                <a:schemeClr val="accent6">
                  <a:lumMod val="50000"/>
                </a:schemeClr>
              </a:solidFill>
            </a:endParaRPr>
          </a:p>
          <a:p>
            <a:pPr lvl="1"/>
            <a:r>
              <a:rPr lang="fr-FR" b="1" i="1" dirty="0">
                <a:solidFill>
                  <a:prstClr val="black"/>
                </a:solidFill>
              </a:rPr>
              <a:t>Deadlines</a:t>
            </a:r>
            <a:r>
              <a:rPr lang="fr-FR" dirty="0">
                <a:solidFill>
                  <a:prstClr val="black"/>
                </a:solidFill>
              </a:rPr>
              <a:t> </a:t>
            </a:r>
          </a:p>
          <a:p>
            <a:pPr marL="984250" lvl="1" indent="0" algn="just">
              <a:buNone/>
            </a:pPr>
            <a:r>
              <a:rPr lang="en-US" dirty="0">
                <a:solidFill>
                  <a:prstClr val="black"/>
                </a:solidFill>
              </a:rPr>
              <a:t>At the moment the action is in line with the deadlines and should respect the project deadline</a:t>
            </a:r>
            <a:endParaRPr lang="fr-FR" dirty="0">
              <a:solidFill>
                <a:prstClr val="black"/>
              </a:solidFill>
            </a:endParaRPr>
          </a:p>
          <a:p>
            <a:pPr lvl="1"/>
            <a:endParaRPr lang="fr-FR" dirty="0">
              <a:solidFill>
                <a:prstClr val="black"/>
              </a:solidFill>
            </a:endParaRPr>
          </a:p>
          <a:p>
            <a:pPr lvl="3"/>
            <a:endParaRPr lang="fr-FR" dirty="0">
              <a:solidFill>
                <a:prstClr val="black">
                  <a:lumMod val="65000"/>
                  <a:lumOff val="35000"/>
                </a:prstClr>
              </a:solidFill>
            </a:endParaRPr>
          </a:p>
          <a:p>
            <a:pPr marL="1257300"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24913210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6000" r="-6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23528" y="25776"/>
            <a:ext cx="8229600" cy="562074"/>
          </a:xfrm>
        </p:spPr>
        <p:txBody>
          <a:bodyPr/>
          <a:lstStyle/>
          <a:p>
            <a:r>
              <a:rPr lang="it-IT" sz="3200" dirty="0"/>
              <a:t>Friuli Venezia Giulia </a:t>
            </a:r>
            <a:r>
              <a:rPr lang="it-IT" sz="3200" dirty="0" err="1"/>
              <a:t>Autonomous</a:t>
            </a:r>
            <a:r>
              <a:rPr lang="it-IT" sz="3200" dirty="0"/>
              <a:t> </a:t>
            </a:r>
            <a:r>
              <a:rPr lang="it-IT" sz="3200" dirty="0" err="1"/>
              <a:t>Region</a:t>
            </a:r>
            <a:r>
              <a:rPr lang="it-IT" sz="3200" dirty="0"/>
              <a:t> </a:t>
            </a:r>
            <a:endParaRPr lang="en-GB" sz="3200" dirty="0"/>
          </a:p>
        </p:txBody>
      </p:sp>
      <p:sp>
        <p:nvSpPr>
          <p:cNvPr id="8" name="Espace réservé du texte 7"/>
          <p:cNvSpPr>
            <a:spLocks noGrp="1"/>
          </p:cNvSpPr>
          <p:nvPr>
            <p:ph type="body" sz="quarter" idx="10"/>
          </p:nvPr>
        </p:nvSpPr>
        <p:spPr>
          <a:xfrm>
            <a:off x="457200" y="764704"/>
            <a:ext cx="8207375" cy="5786483"/>
          </a:xfrm>
        </p:spPr>
        <p:txBody>
          <a:bodyPr>
            <a:normAutofit fontScale="92500" lnSpcReduction="10000"/>
          </a:bodyPr>
          <a:lstStyle/>
          <a:p>
            <a:pPr lvl="0"/>
            <a:r>
              <a:rPr lang="fr-FR" dirty="0"/>
              <a:t>Action 3 - </a:t>
            </a:r>
            <a:r>
              <a:rPr lang="en-US" dirty="0"/>
              <a:t>Creation of financial instruments to support CCIs access to credit. </a:t>
            </a:r>
            <a:endParaRPr lang="fr-FR" dirty="0">
              <a:solidFill>
                <a:srgbClr val="1F497D"/>
              </a:solidFill>
            </a:endParaRPr>
          </a:p>
          <a:p>
            <a:pPr lvl="1"/>
            <a:r>
              <a:rPr lang="fr-FR" b="1" i="1" dirty="0" err="1">
                <a:solidFill>
                  <a:schemeClr val="accent3">
                    <a:lumMod val="50000"/>
                  </a:schemeClr>
                </a:solidFill>
              </a:rPr>
              <a:t>Activities</a:t>
            </a:r>
            <a:r>
              <a:rPr lang="fr-FR" b="1" i="1" dirty="0">
                <a:solidFill>
                  <a:schemeClr val="accent3">
                    <a:lumMod val="50000"/>
                  </a:schemeClr>
                </a:solidFill>
              </a:rPr>
              <a:t> </a:t>
            </a:r>
            <a:r>
              <a:rPr lang="fr-FR" b="1" i="1" dirty="0" err="1">
                <a:solidFill>
                  <a:schemeClr val="accent3">
                    <a:lumMod val="50000"/>
                  </a:schemeClr>
                </a:solidFill>
              </a:rPr>
              <a:t>Implemented</a:t>
            </a:r>
            <a:r>
              <a:rPr lang="fr-FR" b="1" i="1" dirty="0">
                <a:solidFill>
                  <a:schemeClr val="accent3">
                    <a:lumMod val="50000"/>
                  </a:schemeClr>
                </a:solidFill>
              </a:rPr>
              <a:t> </a:t>
            </a:r>
          </a:p>
          <a:p>
            <a:pPr marL="1257300" lvl="2" indent="-342900" algn="just">
              <a:buFont typeface="Wingdings" panose="05000000000000000000" pitchFamily="2" charset="2"/>
              <a:buChar char="ü"/>
            </a:pPr>
            <a:r>
              <a:rPr lang="en-US" dirty="0">
                <a:solidFill>
                  <a:schemeClr val="accent3">
                    <a:lumMod val="50000"/>
                  </a:schemeClr>
                </a:solidFill>
              </a:rPr>
              <a:t>Meeting </a:t>
            </a:r>
            <a:r>
              <a:rPr lang="en-US" dirty="0" smtClean="0">
                <a:solidFill>
                  <a:schemeClr val="accent3">
                    <a:lumMod val="50000"/>
                  </a:schemeClr>
                </a:solidFill>
              </a:rPr>
              <a:t>(January 2019</a:t>
            </a:r>
            <a:r>
              <a:rPr lang="en-US" dirty="0">
                <a:solidFill>
                  <a:schemeClr val="accent3">
                    <a:lumMod val="50000"/>
                  </a:schemeClr>
                </a:solidFill>
              </a:rPr>
              <a:t>) with the </a:t>
            </a:r>
            <a:r>
              <a:rPr lang="en-US" dirty="0" smtClean="0">
                <a:solidFill>
                  <a:schemeClr val="accent3">
                    <a:lumMod val="50000"/>
                  </a:schemeClr>
                </a:solidFill>
              </a:rPr>
              <a:t>Regional Office </a:t>
            </a:r>
            <a:r>
              <a:rPr lang="en-US" dirty="0">
                <a:solidFill>
                  <a:schemeClr val="accent3">
                    <a:lumMod val="50000"/>
                  </a:schemeClr>
                </a:solidFill>
              </a:rPr>
              <a:t>for business access to credit in order to verify the financial tools existing at regional/national level and the feasibility to adapt them to FVG CCIs sector</a:t>
            </a:r>
          </a:p>
          <a:p>
            <a:pPr marL="1257300" lvl="2" indent="-342900" algn="just">
              <a:buFont typeface="Wingdings" panose="05000000000000000000" pitchFamily="2" charset="2"/>
              <a:buChar char="ü"/>
            </a:pPr>
            <a:r>
              <a:rPr lang="en-US" dirty="0">
                <a:solidFill>
                  <a:schemeClr val="accent3">
                    <a:lumMod val="50000"/>
                  </a:schemeClr>
                </a:solidFill>
              </a:rPr>
              <a:t>Meeting </a:t>
            </a:r>
            <a:r>
              <a:rPr lang="en-US" dirty="0" smtClean="0">
                <a:solidFill>
                  <a:schemeClr val="accent3">
                    <a:lumMod val="50000"/>
                  </a:schemeClr>
                </a:solidFill>
              </a:rPr>
              <a:t>(June 2019) </a:t>
            </a:r>
            <a:r>
              <a:rPr lang="en-US" dirty="0">
                <a:solidFill>
                  <a:schemeClr val="accent3">
                    <a:lumMod val="50000"/>
                  </a:schemeClr>
                </a:solidFill>
              </a:rPr>
              <a:t>with </a:t>
            </a:r>
            <a:r>
              <a:rPr lang="en-US" dirty="0" smtClean="0">
                <a:solidFill>
                  <a:schemeClr val="accent3">
                    <a:lumMod val="50000"/>
                  </a:schemeClr>
                </a:solidFill>
              </a:rPr>
              <a:t>Bank </a:t>
            </a:r>
            <a:r>
              <a:rPr lang="en-US" dirty="0" err="1" smtClean="0">
                <a:solidFill>
                  <a:schemeClr val="accent3">
                    <a:lumMod val="50000"/>
                  </a:schemeClr>
                </a:solidFill>
              </a:rPr>
              <a:t>Mediocredito</a:t>
            </a:r>
            <a:r>
              <a:rPr lang="en-US" dirty="0" smtClean="0">
                <a:solidFill>
                  <a:schemeClr val="accent3">
                    <a:lumMod val="50000"/>
                  </a:schemeClr>
                </a:solidFill>
              </a:rPr>
              <a:t> </a:t>
            </a:r>
            <a:r>
              <a:rPr lang="en-US" dirty="0">
                <a:solidFill>
                  <a:schemeClr val="accent3">
                    <a:lumMod val="50000"/>
                  </a:schemeClr>
                </a:solidFill>
              </a:rPr>
              <a:t>FVG in order to find </a:t>
            </a:r>
            <a:r>
              <a:rPr lang="en-US" dirty="0" smtClean="0">
                <a:solidFill>
                  <a:schemeClr val="accent3">
                    <a:lumMod val="50000"/>
                  </a:schemeClr>
                </a:solidFill>
              </a:rPr>
              <a:t>ways </a:t>
            </a:r>
            <a:r>
              <a:rPr lang="en-US" dirty="0">
                <a:solidFill>
                  <a:schemeClr val="accent3">
                    <a:lumMod val="50000"/>
                  </a:schemeClr>
                </a:solidFill>
              </a:rPr>
              <a:t>to improve CCIs credit access by identifying new financial assessment procedures that could help bank in their asset's evaluation</a:t>
            </a:r>
            <a:r>
              <a:rPr lang="en-US" dirty="0">
                <a:solidFill>
                  <a:prstClr val="black"/>
                </a:solidFill>
              </a:rPr>
              <a:t>.</a:t>
            </a:r>
          </a:p>
          <a:p>
            <a:pPr lvl="2" algn="just"/>
            <a:endParaRPr lang="en-US" dirty="0">
              <a:solidFill>
                <a:prstClr val="black"/>
              </a:solidFill>
            </a:endParaRPr>
          </a:p>
          <a:p>
            <a:pPr marL="715963" lvl="1" indent="-268288"/>
            <a:r>
              <a:rPr lang="fr-FR" b="1" i="1" dirty="0" err="1" smtClean="0">
                <a:solidFill>
                  <a:srgbClr val="C00000"/>
                </a:solidFill>
              </a:rPr>
              <a:t>Problems</a:t>
            </a:r>
            <a:endParaRPr lang="fr-FR" b="1" i="1" dirty="0">
              <a:solidFill>
                <a:srgbClr val="C00000"/>
              </a:solidFill>
            </a:endParaRPr>
          </a:p>
          <a:p>
            <a:pPr marL="893763" lvl="2" algn="just"/>
            <a:r>
              <a:rPr lang="en-US" dirty="0" smtClean="0">
                <a:solidFill>
                  <a:srgbClr val="FF0000"/>
                </a:solidFill>
              </a:rPr>
              <a:t>Bank </a:t>
            </a:r>
            <a:r>
              <a:rPr lang="en-US" dirty="0" err="1" smtClean="0">
                <a:solidFill>
                  <a:srgbClr val="FF0000"/>
                </a:solidFill>
              </a:rPr>
              <a:t>Mediocredito</a:t>
            </a:r>
            <a:r>
              <a:rPr lang="en-US" dirty="0" smtClean="0">
                <a:solidFill>
                  <a:srgbClr val="FF0000"/>
                </a:solidFill>
              </a:rPr>
              <a:t> </a:t>
            </a:r>
            <a:r>
              <a:rPr lang="en-US" dirty="0">
                <a:solidFill>
                  <a:srgbClr val="FF0000"/>
                </a:solidFill>
              </a:rPr>
              <a:t>FVG has pointed out that </a:t>
            </a:r>
            <a:r>
              <a:rPr lang="en-US" dirty="0" smtClean="0">
                <a:solidFill>
                  <a:srgbClr val="FF0000"/>
                </a:solidFill>
              </a:rPr>
              <a:t>the greatest </a:t>
            </a:r>
            <a:r>
              <a:rPr lang="en-US" dirty="0">
                <a:solidFill>
                  <a:srgbClr val="FF0000"/>
                </a:solidFill>
              </a:rPr>
              <a:t>difficulty in accessing credit to ICCs is the lack of know-how on the part of credit institutions to evaluate applications (intangible assets; etc.)</a:t>
            </a:r>
            <a:endParaRPr lang="fr-FR" dirty="0">
              <a:solidFill>
                <a:srgbClr val="FF0000"/>
              </a:solidFill>
            </a:endParaRPr>
          </a:p>
          <a:p>
            <a:pPr lvl="3"/>
            <a:endParaRPr lang="fr-FR" dirty="0">
              <a:solidFill>
                <a:prstClr val="black">
                  <a:lumMod val="65000"/>
                  <a:lumOff val="35000"/>
                </a:prstClr>
              </a:solidFill>
            </a:endParaRPr>
          </a:p>
          <a:p>
            <a:pPr marL="1257300"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12731551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6000" r="-6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251520" y="116632"/>
            <a:ext cx="8229600" cy="562074"/>
          </a:xfrm>
        </p:spPr>
        <p:txBody>
          <a:bodyPr/>
          <a:lstStyle/>
          <a:p>
            <a:r>
              <a:rPr lang="it-IT" sz="3200" dirty="0"/>
              <a:t>Friuli Venezia Giulia </a:t>
            </a:r>
            <a:r>
              <a:rPr lang="it-IT" sz="3200" dirty="0" err="1"/>
              <a:t>Autonomous</a:t>
            </a:r>
            <a:r>
              <a:rPr lang="it-IT" sz="3200" dirty="0"/>
              <a:t> </a:t>
            </a:r>
            <a:r>
              <a:rPr lang="it-IT" sz="3200" dirty="0" err="1"/>
              <a:t>Region</a:t>
            </a:r>
            <a:r>
              <a:rPr lang="it-IT" sz="3200" dirty="0"/>
              <a:t> </a:t>
            </a:r>
            <a:endParaRPr lang="en-GB" sz="3200" dirty="0"/>
          </a:p>
        </p:txBody>
      </p:sp>
      <p:sp>
        <p:nvSpPr>
          <p:cNvPr id="8" name="Espace réservé du texte 7"/>
          <p:cNvSpPr>
            <a:spLocks noGrp="1"/>
          </p:cNvSpPr>
          <p:nvPr>
            <p:ph type="body" sz="quarter" idx="10"/>
          </p:nvPr>
        </p:nvSpPr>
        <p:spPr>
          <a:xfrm>
            <a:off x="457200" y="1052736"/>
            <a:ext cx="8207375" cy="5498451"/>
          </a:xfrm>
        </p:spPr>
        <p:txBody>
          <a:bodyPr>
            <a:normAutofit lnSpcReduction="10000"/>
          </a:bodyPr>
          <a:lstStyle/>
          <a:p>
            <a:pPr lvl="0"/>
            <a:r>
              <a:rPr lang="fr-FR" dirty="0"/>
              <a:t>Action 3 - </a:t>
            </a:r>
            <a:r>
              <a:rPr lang="en-US" dirty="0"/>
              <a:t>Creation of financial instruments to support CCIs access to credit. </a:t>
            </a:r>
            <a:endParaRPr lang="fr-FR" dirty="0">
              <a:solidFill>
                <a:srgbClr val="1F497D"/>
              </a:solidFill>
            </a:endParaRPr>
          </a:p>
          <a:p>
            <a:pPr lvl="1"/>
            <a:r>
              <a:rPr lang="fr-FR" b="1" i="1" dirty="0" err="1" smtClean="0">
                <a:solidFill>
                  <a:schemeClr val="accent6">
                    <a:lumMod val="50000"/>
                  </a:schemeClr>
                </a:solidFill>
              </a:rPr>
              <a:t>Involvment</a:t>
            </a:r>
            <a:r>
              <a:rPr lang="fr-FR" b="1" i="1" dirty="0" smtClean="0">
                <a:solidFill>
                  <a:schemeClr val="accent6">
                    <a:lumMod val="50000"/>
                  </a:schemeClr>
                </a:solidFill>
              </a:rPr>
              <a:t> </a:t>
            </a:r>
            <a:r>
              <a:rPr lang="fr-FR" b="1" i="1" dirty="0">
                <a:solidFill>
                  <a:schemeClr val="accent6">
                    <a:lumMod val="50000"/>
                  </a:schemeClr>
                </a:solidFill>
              </a:rPr>
              <a:t>of Stakeholders</a:t>
            </a:r>
          </a:p>
          <a:p>
            <a:pPr lvl="2" algn="just"/>
            <a:r>
              <a:rPr lang="it-IT" dirty="0">
                <a:solidFill>
                  <a:schemeClr val="accent6">
                    <a:lumMod val="50000"/>
                  </a:schemeClr>
                </a:solidFill>
              </a:rPr>
              <a:t>Friuli Venezia Giulia </a:t>
            </a:r>
            <a:r>
              <a:rPr lang="it-IT" dirty="0" err="1">
                <a:solidFill>
                  <a:schemeClr val="accent6">
                    <a:lumMod val="50000"/>
                  </a:schemeClr>
                </a:solidFill>
              </a:rPr>
              <a:t>Autonomous</a:t>
            </a:r>
            <a:r>
              <a:rPr lang="it-IT" dirty="0">
                <a:solidFill>
                  <a:schemeClr val="accent6">
                    <a:lumMod val="50000"/>
                  </a:schemeClr>
                </a:solidFill>
              </a:rPr>
              <a:t> </a:t>
            </a:r>
            <a:r>
              <a:rPr lang="it-IT" dirty="0" err="1">
                <a:solidFill>
                  <a:schemeClr val="accent6">
                    <a:lumMod val="50000"/>
                  </a:schemeClr>
                </a:solidFill>
              </a:rPr>
              <a:t>Region</a:t>
            </a:r>
            <a:r>
              <a:rPr lang="it-IT" dirty="0">
                <a:solidFill>
                  <a:schemeClr val="accent6">
                    <a:lumMod val="50000"/>
                  </a:schemeClr>
                </a:solidFill>
              </a:rPr>
              <a:t>; </a:t>
            </a:r>
            <a:r>
              <a:rPr lang="it-IT" dirty="0" err="1" smtClean="0">
                <a:solidFill>
                  <a:schemeClr val="accent6">
                    <a:lumMod val="50000"/>
                  </a:schemeClr>
                </a:solidFill>
              </a:rPr>
              <a:t>Bank</a:t>
            </a:r>
            <a:r>
              <a:rPr lang="it-IT" dirty="0" smtClean="0">
                <a:solidFill>
                  <a:schemeClr val="accent6">
                    <a:lumMod val="50000"/>
                  </a:schemeClr>
                </a:solidFill>
              </a:rPr>
              <a:t> Mediocredito </a:t>
            </a:r>
            <a:r>
              <a:rPr lang="it-IT" dirty="0">
                <a:solidFill>
                  <a:schemeClr val="accent6">
                    <a:lumMod val="50000"/>
                  </a:schemeClr>
                </a:solidFill>
              </a:rPr>
              <a:t>FVG (</a:t>
            </a:r>
            <a:r>
              <a:rPr lang="en-US" dirty="0">
                <a:solidFill>
                  <a:schemeClr val="accent6">
                    <a:lumMod val="50000"/>
                  </a:schemeClr>
                </a:solidFill>
              </a:rPr>
              <a:t>regional body managing a Guarantee Fund);</a:t>
            </a:r>
            <a:r>
              <a:rPr lang="fr-FR" dirty="0">
                <a:solidFill>
                  <a:schemeClr val="accent6">
                    <a:lumMod val="50000"/>
                  </a:schemeClr>
                </a:solidFill>
              </a:rPr>
              <a:t> </a:t>
            </a:r>
            <a:r>
              <a:rPr lang="fr-FR" dirty="0" err="1">
                <a:solidFill>
                  <a:schemeClr val="accent6">
                    <a:lumMod val="50000"/>
                  </a:schemeClr>
                </a:solidFill>
              </a:rPr>
              <a:t>Department</a:t>
            </a:r>
            <a:r>
              <a:rPr lang="fr-FR" dirty="0">
                <a:solidFill>
                  <a:schemeClr val="accent6">
                    <a:lumMod val="50000"/>
                  </a:schemeClr>
                </a:solidFill>
              </a:rPr>
              <a:t> for Production </a:t>
            </a:r>
            <a:r>
              <a:rPr lang="fr-FR" dirty="0" err="1">
                <a:solidFill>
                  <a:schemeClr val="accent6">
                    <a:lumMod val="50000"/>
                  </a:schemeClr>
                </a:solidFill>
              </a:rPr>
              <a:t>Activities</a:t>
            </a:r>
            <a:r>
              <a:rPr lang="fr-FR" dirty="0">
                <a:solidFill>
                  <a:schemeClr val="accent6">
                    <a:lumMod val="50000"/>
                  </a:schemeClr>
                </a:solidFill>
              </a:rPr>
              <a:t> – </a:t>
            </a:r>
            <a:r>
              <a:rPr lang="en-US" dirty="0">
                <a:solidFill>
                  <a:schemeClr val="accent6">
                    <a:lumMod val="50000"/>
                  </a:schemeClr>
                </a:solidFill>
              </a:rPr>
              <a:t>Regional Office for business access to credit </a:t>
            </a:r>
          </a:p>
          <a:p>
            <a:pPr lvl="2" algn="just"/>
            <a:endParaRPr lang="fr-FR" dirty="0">
              <a:solidFill>
                <a:prstClr val="black"/>
              </a:solidFill>
            </a:endParaRPr>
          </a:p>
          <a:p>
            <a:pPr lvl="1"/>
            <a:r>
              <a:rPr lang="fr-FR" b="1" i="1" dirty="0">
                <a:solidFill>
                  <a:prstClr val="black"/>
                </a:solidFill>
              </a:rPr>
              <a:t>Deadlines </a:t>
            </a:r>
          </a:p>
          <a:p>
            <a:pPr marL="893763" lvl="2" algn="just"/>
            <a:r>
              <a:rPr lang="en-US" dirty="0">
                <a:solidFill>
                  <a:prstClr val="black"/>
                </a:solidFill>
              </a:rPr>
              <a:t>The activities related to the first phase (Regional Dept. consultations)  have been concluded and the second phase of consultation with the regional Chambers of Commerce system and the business associations must be opened.</a:t>
            </a:r>
            <a:endParaRPr lang="fr-FR" dirty="0">
              <a:solidFill>
                <a:prstClr val="black"/>
              </a:solidFill>
            </a:endParaRPr>
          </a:p>
          <a:p>
            <a:pPr lvl="3"/>
            <a:endParaRPr lang="fr-FR" dirty="0">
              <a:solidFill>
                <a:prstClr val="black">
                  <a:lumMod val="65000"/>
                  <a:lumOff val="35000"/>
                </a:prstClr>
              </a:solidFill>
            </a:endParaRPr>
          </a:p>
          <a:p>
            <a:pPr marL="1257300"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42918382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err="1"/>
              <a:t>Thank</a:t>
            </a:r>
            <a:r>
              <a:rPr lang="fr-FR" dirty="0"/>
              <a:t> </a:t>
            </a:r>
            <a:r>
              <a:rPr lang="fr-FR" dirty="0" err="1"/>
              <a:t>you</a:t>
            </a:r>
            <a:r>
              <a:rPr lang="fr-FR" dirty="0"/>
              <a:t>! </a:t>
            </a:r>
          </a:p>
        </p:txBody>
      </p:sp>
      <p:sp>
        <p:nvSpPr>
          <p:cNvPr id="4" name="Sous-titre 2"/>
          <p:cNvSpPr txBox="1">
            <a:spLocks/>
          </p:cNvSpPr>
          <p:nvPr/>
        </p:nvSpPr>
        <p:spPr>
          <a:xfrm>
            <a:off x="452151" y="6421115"/>
            <a:ext cx="4104456" cy="432048"/>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600" b="1" i="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dirty="0"/>
              <a:t>www.interregeurope.eu/crehub/</a:t>
            </a:r>
            <a:endParaRPr lang="en-GB" dirty="0"/>
          </a:p>
        </p:txBody>
      </p:sp>
    </p:spTree>
    <p:extLst>
      <p:ext uri="{BB962C8B-B14F-4D97-AF65-F5344CB8AC3E}">
        <p14:creationId xmlns:p14="http://schemas.microsoft.com/office/powerpoint/2010/main" val="16487211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SME_project_templat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ME_project_template.potx" id="{7385C0B8-5533-4F49-93E6-58C02EB55F7E}" vid="{A11A586D-8809-4209-A4FB-E871A9418B37}"/>
    </a:ext>
  </a:extLst>
</a:theme>
</file>

<file path=ppt/theme/theme2.xml><?xml version="1.0" encoding="utf-8"?>
<a:theme xmlns:a="http://schemas.openxmlformats.org/drawingml/2006/main" name="CONTENT pag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ME_project_template.potx" id="{7385C0B8-5533-4F49-93E6-58C02EB55F7E}" vid="{2DE4087A-9345-4BE0-A12D-707F2703048D}"/>
    </a:ext>
  </a:extLst>
</a:theme>
</file>

<file path=ppt/theme/theme3.xml><?xml version="1.0" encoding="utf-8"?>
<a:theme xmlns:a="http://schemas.openxmlformats.org/drawingml/2006/main" name="IMAG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ME_project_template.potx" id="{7385C0B8-5533-4F49-93E6-58C02EB55F7E}" vid="{640133AD-5EF4-4F91-9099-3900EB1EC8D0}"/>
    </a:ext>
  </a:extLst>
</a:theme>
</file>

<file path=ppt/theme/theme4.xml><?xml version="1.0" encoding="utf-8"?>
<a:theme xmlns:a="http://schemas.openxmlformats.org/drawingml/2006/main" name="BLOCK page ">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ME_project_template.potx" id="{7385C0B8-5533-4F49-93E6-58C02EB55F7E}" vid="{F01BCD86-44D6-48DA-8BBE-4A68FC761116}"/>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F1692CD8034D2478F0679BEC67E023F" ma:contentTypeVersion="10" ma:contentTypeDescription="Creare un nuovo documento." ma:contentTypeScope="" ma:versionID="6b1d496030457b746ca58d9748accc81">
  <xsd:schema xmlns:xsd="http://www.w3.org/2001/XMLSchema" xmlns:xs="http://www.w3.org/2001/XMLSchema" xmlns:p="http://schemas.microsoft.com/office/2006/metadata/properties" xmlns:ns2="bb21ddb3-2c6a-4574-9d2c-48b372b2b3de" xmlns:ns3="be288cff-a629-415c-be04-0c1885cb9aea" targetNamespace="http://schemas.microsoft.com/office/2006/metadata/properties" ma:root="true" ma:fieldsID="c82e57db5f4501841f9bc4c9fc74ff77" ns2:_="" ns3:_="">
    <xsd:import namespace="bb21ddb3-2c6a-4574-9d2c-48b372b2b3de"/>
    <xsd:import namespace="be288cff-a629-415c-be04-0c1885cb9a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1ddb3-2c6a-4574-9d2c-48b372b2b3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288cff-a629-415c-be04-0c1885cb9aea"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B2A32-3EBA-4909-8DE1-3170E60B220C}">
  <ds:schemaRefs>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bb21ddb3-2c6a-4574-9d2c-48b372b2b3de"/>
    <ds:schemaRef ds:uri="http://purl.org/dc/dcmitype/"/>
    <ds:schemaRef ds:uri="http://schemas.openxmlformats.org/package/2006/metadata/core-properties"/>
    <ds:schemaRef ds:uri="be288cff-a629-415c-be04-0c1885cb9aea"/>
    <ds:schemaRef ds:uri="http://schemas.microsoft.com/office/2006/metadata/properties"/>
  </ds:schemaRefs>
</ds:datastoreItem>
</file>

<file path=customXml/itemProps2.xml><?xml version="1.0" encoding="utf-8"?>
<ds:datastoreItem xmlns:ds="http://schemas.openxmlformats.org/officeDocument/2006/customXml" ds:itemID="{B724F2E8-75D9-453D-80C9-34D131C3D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21ddb3-2c6a-4574-9d2c-48b372b2b3de"/>
    <ds:schemaRef ds:uri="be288cff-a629-415c-be04-0c1885cb9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70851C-51D1-4303-B0E3-7E70174D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SME_project_template</Template>
  <TotalTime>577</TotalTime>
  <Words>675</Words>
  <Application>Microsoft Office PowerPoint</Application>
  <PresentationFormat>Presentazione su schermo (4:3)</PresentationFormat>
  <Paragraphs>53</Paragraphs>
  <Slides>8</Slides>
  <Notes>0</Notes>
  <HiddenSlides>0</HiddenSlides>
  <MMClips>0</MMClips>
  <ScaleCrop>false</ScaleCrop>
  <HeadingPairs>
    <vt:vector size="4" baseType="variant">
      <vt:variant>
        <vt:lpstr>Tema</vt:lpstr>
      </vt:variant>
      <vt:variant>
        <vt:i4>4</vt:i4>
      </vt:variant>
      <vt:variant>
        <vt:lpstr>Titoli diapositive</vt:lpstr>
      </vt:variant>
      <vt:variant>
        <vt:i4>8</vt:i4>
      </vt:variant>
    </vt:vector>
  </HeadingPairs>
  <TitlesOfParts>
    <vt:vector size="12" baseType="lpstr">
      <vt:lpstr>SME_project_template</vt:lpstr>
      <vt:lpstr>CONTENT page</vt:lpstr>
      <vt:lpstr>IMAGE</vt:lpstr>
      <vt:lpstr>BLOCK page </vt:lpstr>
      <vt:lpstr>FVG AR Action Plan Implementation</vt:lpstr>
      <vt:lpstr> </vt:lpstr>
      <vt:lpstr>Friuli Venezia Giulia Autonomous Region </vt:lpstr>
      <vt:lpstr>Friuli Venezia Giulia Autonomous Region </vt:lpstr>
      <vt:lpstr>Friuli Venezia Giulia Autonomous Region </vt:lpstr>
      <vt:lpstr>Friuli Venezia Giulia Autonomous Region </vt:lpstr>
      <vt:lpstr>Friuli Venezia Giulia Autonomous Region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Giovanna MGL. Lecce</dc:creator>
  <cp:lastModifiedBy>Iurin Irene</cp:lastModifiedBy>
  <cp:revision>48</cp:revision>
  <dcterms:created xsi:type="dcterms:W3CDTF">2016-09-08T08:31:22Z</dcterms:created>
  <dcterms:modified xsi:type="dcterms:W3CDTF">2019-07-24T13:59:48Z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0x0101003F1692CD8034D2478F0679BEC67E023F</vt:lpwstr>
  </property>
</Properties>
</file>