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51" r:id="rId4"/>
  </p:sldMasterIdLst>
  <p:notesMasterIdLst>
    <p:notesMasterId r:id="rId16"/>
  </p:notesMasterIdLst>
  <p:handoutMasterIdLst>
    <p:handoutMasterId r:id="rId17"/>
  </p:handoutMasterIdLst>
  <p:sldIdLst>
    <p:sldId id="259" r:id="rId5"/>
    <p:sldId id="288" r:id="rId6"/>
    <p:sldId id="292" r:id="rId7"/>
    <p:sldId id="293" r:id="rId8"/>
    <p:sldId id="294" r:id="rId9"/>
    <p:sldId id="295" r:id="rId10"/>
    <p:sldId id="296" r:id="rId11"/>
    <p:sldId id="297" r:id="rId12"/>
    <p:sldId id="298" r:id="rId13"/>
    <p:sldId id="299" r:id="rId14"/>
    <p:sldId id="287" r:id="rId15"/>
  </p:sldIdLst>
  <p:sldSz cx="12192000" cy="6858000"/>
  <p:notesSz cx="6794500" cy="9906000"/>
  <p:embeddedFontLst>
    <p:embeddedFont>
      <p:font typeface="Trebuchet MS" panose="020B0603020202020204" pitchFamily="34" charset="0"/>
      <p:regular r:id="rId18"/>
      <p:bold r:id="rId19"/>
      <p:italic r:id="rId20"/>
      <p:boldItalic r:id="rId21"/>
    </p:embeddedFont>
    <p:embeddedFont>
      <p:font typeface="Verdana" panose="020B0604030504040204" pitchFamily="34" charset="0"/>
      <p:regular r:id="rId22"/>
      <p:bold r:id="rId23"/>
      <p:italic r:id="rId24"/>
      <p:boldItalic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47" userDrawn="1">
          <p15:clr>
            <a:srgbClr val="A4A3A4"/>
          </p15:clr>
        </p15:guide>
        <p15:guide id="3" pos="7333" userDrawn="1">
          <p15:clr>
            <a:srgbClr val="A4A3A4"/>
          </p15:clr>
        </p15:guide>
        <p15:guide id="4" orient="horz" pos="39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a Murovec" initials="M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2DFF8C"/>
    <a:srgbClr val="00E266"/>
    <a:srgbClr val="00FF65"/>
    <a:srgbClr val="FEE3A1"/>
    <a:srgbClr val="FF5050"/>
    <a:srgbClr val="DA5050"/>
    <a:srgbClr val="00E668"/>
    <a:srgbClr val="EA7116"/>
    <a:srgbClr val="FBE4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0" autoAdjust="0"/>
    <p:restoredTop sz="94717" autoAdjust="0"/>
  </p:normalViewPr>
  <p:slideViewPr>
    <p:cSldViewPr snapToGrid="0" snapToObjects="1" showGuides="1">
      <p:cViewPr varScale="1">
        <p:scale>
          <a:sx n="107" d="100"/>
          <a:sy n="107" d="100"/>
        </p:scale>
        <p:origin x="774" y="96"/>
      </p:cViewPr>
      <p:guideLst>
        <p:guide orient="horz" pos="323"/>
        <p:guide pos="347"/>
        <p:guide pos="7333"/>
        <p:guide orient="horz" pos="397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5300"/>
          </a:xfrm>
          <a:prstGeom prst="rect">
            <a:avLst/>
          </a:prstGeom>
        </p:spPr>
        <p:txBody>
          <a:bodyPr vert="horz" lIns="91440" tIns="45720" rIns="91440" bIns="45720" rtlCol="0"/>
          <a:lstStyle>
            <a:lvl1pPr algn="r">
              <a:defRPr sz="1200"/>
            </a:lvl1pPr>
          </a:lstStyle>
          <a:p>
            <a:fld id="{AEE6057C-8CEC-4446-98D8-2A07D60C60EB}" type="datetimeFigureOut">
              <a:rPr lang="it-IT"/>
              <a:pPr/>
              <a:t>18/11/2024</a:t>
            </a:fld>
            <a:endParaRPr lang="en-US"/>
          </a:p>
        </p:txBody>
      </p:sp>
      <p:sp>
        <p:nvSpPr>
          <p:cNvPr id="4" name="Footer Placeholder 3"/>
          <p:cNvSpPr>
            <a:spLocks noGrp="1"/>
          </p:cNvSpPr>
          <p:nvPr>
            <p:ph type="ftr" sz="quarter" idx="2"/>
          </p:nvPr>
        </p:nvSpPr>
        <p:spPr>
          <a:xfrm>
            <a:off x="0" y="9408981"/>
            <a:ext cx="2944283" cy="4953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08981"/>
            <a:ext cx="2944283" cy="495300"/>
          </a:xfrm>
          <a:prstGeom prst="rect">
            <a:avLst/>
          </a:prstGeom>
        </p:spPr>
        <p:txBody>
          <a:bodyPr vert="horz" lIns="91440" tIns="45720" rIns="91440" bIns="45720" rtlCol="0" anchor="b"/>
          <a:lstStyle>
            <a:lvl1pPr algn="r">
              <a:defRPr sz="1200"/>
            </a:lvl1pPr>
          </a:lstStyle>
          <a:p>
            <a:fld id="{1F7F3FF4-5E08-DE4D-B923-6FF453A9FFE6}" type="slidenum">
              <a:rPr/>
              <a:pPr/>
              <a:t>‹N›</a:t>
            </a:fld>
            <a:endParaRPr lang="en-US"/>
          </a:p>
        </p:txBody>
      </p:sp>
    </p:spTree>
    <p:extLst>
      <p:ext uri="{BB962C8B-B14F-4D97-AF65-F5344CB8AC3E}">
        <p14:creationId xmlns:p14="http://schemas.microsoft.com/office/powerpoint/2010/main" val="37920961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7198F82C-5BD3-2E40-BD4B-8257262AA71E}" type="datetimeFigureOut">
              <a:rPr lang="it-IT"/>
              <a:pPr/>
              <a:t>18/11/2024</a:t>
            </a:fld>
            <a:endParaRPr lang="en-US"/>
          </a:p>
        </p:txBody>
      </p:sp>
      <p:sp>
        <p:nvSpPr>
          <p:cNvPr id="4" name="Slide Image Placeholder 3"/>
          <p:cNvSpPr>
            <a:spLocks noGrp="1" noRot="1" noChangeAspect="1"/>
          </p:cNvSpPr>
          <p:nvPr>
            <p:ph type="sldImg" idx="2"/>
          </p:nvPr>
        </p:nvSpPr>
        <p:spPr>
          <a:xfrm>
            <a:off x="95250" y="742950"/>
            <a:ext cx="6604000" cy="3714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43C4EEF9-8B0F-D542-A06D-2E8CBED689D6}" type="slidenum">
              <a:rPr/>
              <a:pPr/>
              <a:t>‹N›</a:t>
            </a:fld>
            <a:endParaRPr lang="en-US"/>
          </a:p>
        </p:txBody>
      </p:sp>
    </p:spTree>
    <p:extLst>
      <p:ext uri="{BB962C8B-B14F-4D97-AF65-F5344CB8AC3E}">
        <p14:creationId xmlns:p14="http://schemas.microsoft.com/office/powerpoint/2010/main" val="1439214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43C4EEF9-8B0F-D542-A06D-2E8CBED689D6}" type="slidenum">
              <a:rPr lang="sl-SI" smtClean="0"/>
              <a:pPr/>
              <a:t>1</a:t>
            </a:fld>
            <a:endParaRPr lang="sl-SI"/>
          </a:p>
        </p:txBody>
      </p:sp>
    </p:spTree>
    <p:extLst>
      <p:ext uri="{BB962C8B-B14F-4D97-AF65-F5344CB8AC3E}">
        <p14:creationId xmlns:p14="http://schemas.microsoft.com/office/powerpoint/2010/main" val="7848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43C4EEF9-8B0F-D542-A06D-2E8CBED689D6}" type="slidenum">
              <a:rPr lang="sl-SI" smtClean="0"/>
              <a:pPr/>
              <a:t>11</a:t>
            </a:fld>
            <a:endParaRPr lang="sl-SI"/>
          </a:p>
        </p:txBody>
      </p:sp>
    </p:spTree>
    <p:extLst>
      <p:ext uri="{BB962C8B-B14F-4D97-AF65-F5344CB8AC3E}">
        <p14:creationId xmlns:p14="http://schemas.microsoft.com/office/powerpoint/2010/main" val="3849214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60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10" name="Diagram poteka: zakasnitev 9">
            <a:extLst>
              <a:ext uri="{FF2B5EF4-FFF2-40B4-BE49-F238E27FC236}">
                <a16:creationId xmlns:a16="http://schemas.microsoft.com/office/drawing/2014/main" id="{35D9C49F-1F2A-4263-9787-5D411C073C47}"/>
              </a:ext>
            </a:extLst>
          </p:cNvPr>
          <p:cNvSpPr/>
          <p:nvPr userDrawn="1"/>
        </p:nvSpPr>
        <p:spPr>
          <a:xfrm rot="16200000">
            <a:off x="5638800" y="304800"/>
            <a:ext cx="914400" cy="12192000"/>
          </a:xfrm>
          <a:prstGeom prst="flowChartDelay">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l-SI"/>
          </a:p>
        </p:txBody>
      </p:sp>
      <p:sp>
        <p:nvSpPr>
          <p:cNvPr id="11" name="TextBox 6">
            <a:extLst>
              <a:ext uri="{FF2B5EF4-FFF2-40B4-BE49-F238E27FC236}">
                <a16:creationId xmlns:a16="http://schemas.microsoft.com/office/drawing/2014/main" id="{0307371D-709E-4CC4-AFE8-FA14A27F858C}"/>
              </a:ext>
            </a:extLst>
          </p:cNvPr>
          <p:cNvSpPr txBox="1"/>
          <p:nvPr userDrawn="1"/>
        </p:nvSpPr>
        <p:spPr>
          <a:xfrm>
            <a:off x="10840277" y="6376025"/>
            <a:ext cx="742123" cy="246221"/>
          </a:xfrm>
          <a:prstGeom prst="rect">
            <a:avLst/>
          </a:prstGeom>
          <a:noFill/>
        </p:spPr>
        <p:txBody>
          <a:bodyPr wrap="square" rtlCol="0">
            <a:spAutoFit/>
          </a:bodyPr>
          <a:lstStyle/>
          <a:p>
            <a:pPr algn="r"/>
            <a:fld id="{4962B57C-9EB6-46E6-A35F-EFD6DBA17D5E}" type="slidenum">
              <a:rPr lang="de-DE" sz="1000" smtClean="0">
                <a:latin typeface="Trebuchet MS" panose="020B0603020202020204" pitchFamily="34" charset="0"/>
              </a:rPr>
              <a:pPr algn="r"/>
              <a:t>‹N›</a:t>
            </a:fld>
            <a:endParaRPr lang="de-DE" sz="1000" dirty="0">
              <a:latin typeface="Trebuchet MS" panose="020B0603020202020204" pitchFamily="34" charset="0"/>
            </a:endParaRPr>
          </a:p>
        </p:txBody>
      </p:sp>
      <p:pic>
        <p:nvPicPr>
          <p:cNvPr id="3" name="Immagine 2">
            <a:extLst>
              <a:ext uri="{FF2B5EF4-FFF2-40B4-BE49-F238E27FC236}">
                <a16:creationId xmlns:a16="http://schemas.microsoft.com/office/drawing/2014/main" id="{4A1144CE-C608-4905-B256-D75FD1BED579}"/>
              </a:ext>
            </a:extLst>
          </p:cNvPr>
          <p:cNvPicPr>
            <a:picLocks noChangeAspect="1"/>
          </p:cNvPicPr>
          <p:nvPr userDrawn="1"/>
        </p:nvPicPr>
        <p:blipFill>
          <a:blip r:embed="rId2"/>
          <a:stretch>
            <a:fillRect/>
          </a:stretch>
        </p:blipFill>
        <p:spPr>
          <a:xfrm>
            <a:off x="121919" y="121919"/>
            <a:ext cx="2995243" cy="1472820"/>
          </a:xfrm>
          <a:prstGeom prst="rect">
            <a:avLst/>
          </a:prstGeom>
        </p:spPr>
      </p:pic>
    </p:spTree>
    <p:extLst>
      <p:ext uri="{BB962C8B-B14F-4D97-AF65-F5344CB8AC3E}">
        <p14:creationId xmlns:p14="http://schemas.microsoft.com/office/powerpoint/2010/main" val="98677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642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856537"/>
      </p:ext>
    </p:extLst>
  </p:cSld>
  <p:clrMap bg1="lt1" tx1="dk1" bg2="lt2" tx2="dk2" accent1="accent1" accent2="accent2" accent3="accent3" accent4="accent4" accent5="accent5" accent6="accent6" hlink="hlink" folHlink="folHlink"/>
  <p:sldLayoutIdLst>
    <p:sldLayoutId id="2147483652" r:id="rId1"/>
    <p:sldLayoutId id="2147483683" r:id="rId2"/>
    <p:sldLayoutId id="2147483684" r:id="rId3"/>
  </p:sldLayoutIdLst>
  <p:hf hdr="0" ftr="0"/>
  <p:txStyles>
    <p:titleStyle>
      <a:lvl1pPr algn="l" defTabSz="457200" rtl="0" eaLnBrk="1" latinLnBrk="0" hangingPunct="1">
        <a:spcBef>
          <a:spcPct val="0"/>
        </a:spcBef>
        <a:buNone/>
        <a:defRPr sz="3200" kern="1200" baseline="0">
          <a:solidFill>
            <a:schemeClr val="accent1"/>
          </a:solidFill>
          <a:latin typeface="Verdana"/>
          <a:ea typeface="+mj-ea"/>
          <a:cs typeface="Verdan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Verdana"/>
          <a:ea typeface="+mn-ea"/>
          <a:cs typeface="Verdana"/>
        </a:defRPr>
      </a:lvl1pPr>
      <a:lvl2pPr marL="742950" indent="-285750" algn="l" defTabSz="457200" rtl="0" eaLnBrk="1" latinLnBrk="0" hangingPunct="1">
        <a:spcBef>
          <a:spcPct val="20000"/>
        </a:spcBef>
        <a:buFont typeface="Courier New" panose="02070309020205020404" pitchFamily="49" charset="0"/>
        <a:buChar char="o"/>
        <a:defRPr sz="24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panose="05000000000000000000" pitchFamily="2" charset="2"/>
        <a:buChar char="Ø"/>
        <a:defRPr sz="1800" kern="1200">
          <a:solidFill>
            <a:schemeClr val="tx1"/>
          </a:solidFill>
          <a:latin typeface="Verdana"/>
          <a:ea typeface="+mn-ea"/>
          <a:cs typeface="Verdana"/>
        </a:defRPr>
      </a:lvl3pPr>
      <a:lvl4pPr marL="1600200" indent="-228600" algn="l" defTabSz="457200" rtl="0" eaLnBrk="1" latinLnBrk="0" hangingPunct="1">
        <a:spcBef>
          <a:spcPct val="20000"/>
        </a:spcBef>
        <a:buFont typeface="Symbol" panose="05050102010706020507" pitchFamily="18" charset="2"/>
        <a:buChar char="-"/>
        <a:defRPr sz="14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6.tif"/></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22000" b="-22000"/>
          </a:stretch>
        </a:blipFill>
        <a:effectLst/>
      </p:bgPr>
    </p:bg>
    <p:spTree>
      <p:nvGrpSpPr>
        <p:cNvPr id="1" name=""/>
        <p:cNvGrpSpPr/>
        <p:nvPr/>
      </p:nvGrpSpPr>
      <p:grpSpPr>
        <a:xfrm>
          <a:off x="0" y="0"/>
          <a:ext cx="0" cy="0"/>
          <a:chOff x="0" y="0"/>
          <a:chExt cx="0" cy="0"/>
        </a:xfrm>
      </p:grpSpPr>
      <p:sp>
        <p:nvSpPr>
          <p:cNvPr id="23" name="PoljeZBesedilom 22">
            <a:extLst>
              <a:ext uri="{FF2B5EF4-FFF2-40B4-BE49-F238E27FC236}">
                <a16:creationId xmlns:a16="http://schemas.microsoft.com/office/drawing/2014/main" id="{FBFD9D4F-A8D1-453E-90A8-4B5119DBFA65}"/>
              </a:ext>
            </a:extLst>
          </p:cNvPr>
          <p:cNvSpPr txBox="1"/>
          <p:nvPr/>
        </p:nvSpPr>
        <p:spPr>
          <a:xfrm>
            <a:off x="923365" y="2667934"/>
            <a:ext cx="5249306" cy="646331"/>
          </a:xfrm>
          <a:prstGeom prst="rect">
            <a:avLst/>
          </a:prstGeom>
          <a:solidFill>
            <a:schemeClr val="bg1">
              <a:alpha val="84000"/>
            </a:schemeClr>
          </a:solidFill>
        </p:spPr>
        <p:txBody>
          <a:bodyPr wrap="square" rtlCol="0">
            <a:spAutoFit/>
          </a:bodyPr>
          <a:lstStyle/>
          <a:p>
            <a:pPr algn="ctr"/>
            <a:r>
              <a:rPr lang="it-IT" sz="3600" b="1" dirty="0">
                <a:latin typeface="Trebuchet MS" panose="020B0603020202020204" pitchFamily="34" charset="0"/>
              </a:rPr>
              <a:t>MOGGIO ELEVA</a:t>
            </a:r>
          </a:p>
        </p:txBody>
      </p:sp>
      <p:sp>
        <p:nvSpPr>
          <p:cNvPr id="24" name="PoljeZBesedilom 23">
            <a:extLst>
              <a:ext uri="{FF2B5EF4-FFF2-40B4-BE49-F238E27FC236}">
                <a16:creationId xmlns:a16="http://schemas.microsoft.com/office/drawing/2014/main" id="{9C2F6873-510C-480A-AB4B-0948DEE9D79F}"/>
              </a:ext>
            </a:extLst>
          </p:cNvPr>
          <p:cNvSpPr txBox="1"/>
          <p:nvPr/>
        </p:nvSpPr>
        <p:spPr>
          <a:xfrm>
            <a:off x="550861" y="4784752"/>
            <a:ext cx="4182504" cy="1200329"/>
          </a:xfrm>
          <a:prstGeom prst="rect">
            <a:avLst/>
          </a:prstGeom>
          <a:solidFill>
            <a:schemeClr val="bg1">
              <a:alpha val="84000"/>
            </a:schemeClr>
          </a:solidFill>
        </p:spPr>
        <p:txBody>
          <a:bodyPr wrap="square" rtlCol="0">
            <a:spAutoFit/>
          </a:bodyPr>
          <a:lstStyle/>
          <a:p>
            <a:r>
              <a:rPr lang="sl-SI" sz="2400" dirty="0">
                <a:latin typeface="Trebuchet MS" panose="020B0603020202020204" pitchFamily="34" charset="0"/>
              </a:rPr>
              <a:t>Speaker references</a:t>
            </a:r>
            <a:endParaRPr lang="it-IT" sz="2400" dirty="0">
              <a:latin typeface="Trebuchet MS" panose="020B0603020202020204" pitchFamily="34" charset="0"/>
            </a:endParaRPr>
          </a:p>
          <a:p>
            <a:r>
              <a:rPr lang="it-IT" sz="2400" dirty="0">
                <a:latin typeface="Trebuchet MS" panose="020B0603020202020204" pitchFamily="34" charset="0"/>
              </a:rPr>
              <a:t>Giuliana Pugnetti</a:t>
            </a:r>
          </a:p>
          <a:p>
            <a:r>
              <a:rPr lang="it-IT" sz="2400" dirty="0">
                <a:latin typeface="Trebuchet MS" panose="020B0603020202020204" pitchFamily="34" charset="0"/>
              </a:rPr>
              <a:t>proloco@moggioudinese.info</a:t>
            </a:r>
            <a:endParaRPr lang="sl-SI" sz="2400" dirty="0">
              <a:latin typeface="Trebuchet MS" panose="020B0603020202020204" pitchFamily="34" charset="0"/>
            </a:endParaRPr>
          </a:p>
        </p:txBody>
      </p:sp>
      <p:sp>
        <p:nvSpPr>
          <p:cNvPr id="25" name="PoljeZBesedilom 24">
            <a:extLst>
              <a:ext uri="{FF2B5EF4-FFF2-40B4-BE49-F238E27FC236}">
                <a16:creationId xmlns:a16="http://schemas.microsoft.com/office/drawing/2014/main" id="{B37BBA3B-237C-47AB-AAFD-A064895D46D3}"/>
              </a:ext>
            </a:extLst>
          </p:cNvPr>
          <p:cNvSpPr txBox="1"/>
          <p:nvPr/>
        </p:nvSpPr>
        <p:spPr>
          <a:xfrm>
            <a:off x="-4" y="6273225"/>
            <a:ext cx="12192000" cy="584775"/>
          </a:xfrm>
          <a:prstGeom prst="rect">
            <a:avLst/>
          </a:prstGeom>
          <a:solidFill>
            <a:schemeClr val="bg1">
              <a:alpha val="84000"/>
            </a:schemeClr>
          </a:solidFill>
        </p:spPr>
        <p:txBody>
          <a:bodyPr wrap="square" rtlCol="0">
            <a:spAutoFit/>
          </a:bodyPr>
          <a:lstStyle/>
          <a:p>
            <a:pPr algn="ctr"/>
            <a:r>
              <a:rPr lang="it-IT" sz="1600" b="1" dirty="0">
                <a:solidFill>
                  <a:srgbClr val="003399"/>
                </a:solidFill>
                <a:latin typeface="Trebuchet MS" panose="020B0603020202020204" pitchFamily="34" charset="0"/>
              </a:rPr>
              <a:t>Evento di sensibilizzazione della lingua e cultura friulana in FVG e Veneto</a:t>
            </a:r>
          </a:p>
          <a:p>
            <a:pPr algn="ctr"/>
            <a:r>
              <a:rPr lang="it-IT" sz="1600" b="1" dirty="0">
                <a:solidFill>
                  <a:srgbClr val="003399"/>
                </a:solidFill>
                <a:latin typeface="Trebuchet MS" panose="020B0603020202020204" pitchFamily="34" charset="0"/>
              </a:rPr>
              <a:t>Udine 18.11.2024</a:t>
            </a:r>
            <a:endParaRPr lang="sl-SI" sz="1600" b="1" dirty="0">
              <a:solidFill>
                <a:srgbClr val="003399"/>
              </a:solidFill>
              <a:latin typeface="Trebuchet MS" panose="020B0603020202020204" pitchFamily="34" charset="0"/>
            </a:endParaRP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8" y="74282"/>
            <a:ext cx="4328812" cy="1546004"/>
          </a:xfrm>
          <a:prstGeom prst="rect">
            <a:avLst/>
          </a:prstGeom>
        </p:spPr>
      </p:pic>
      <p:cxnSp>
        <p:nvCxnSpPr>
          <p:cNvPr id="5" name="Connettore diritto 4"/>
          <p:cNvCxnSpPr/>
          <p:nvPr/>
        </p:nvCxnSpPr>
        <p:spPr>
          <a:xfrm>
            <a:off x="0" y="6260529"/>
            <a:ext cx="12192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817F7D28-057D-4D31-0CF9-6181CC3CD77E}"/>
              </a:ext>
            </a:extLst>
          </p:cNvPr>
          <p:cNvPicPr>
            <a:picLocks noChangeAspect="1"/>
          </p:cNvPicPr>
          <p:nvPr/>
        </p:nvPicPr>
        <p:blipFill>
          <a:blip r:embed="rId5"/>
          <a:stretch>
            <a:fillRect/>
          </a:stretch>
        </p:blipFill>
        <p:spPr>
          <a:xfrm>
            <a:off x="7320996" y="268940"/>
            <a:ext cx="3947639" cy="5585179"/>
          </a:xfrm>
          <a:prstGeom prst="rect">
            <a:avLst/>
          </a:prstGeom>
        </p:spPr>
      </p:pic>
    </p:spTree>
    <p:extLst>
      <p:ext uri="{BB962C8B-B14F-4D97-AF65-F5344CB8AC3E}">
        <p14:creationId xmlns:p14="http://schemas.microsoft.com/office/powerpoint/2010/main" val="3913157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165F67-31B2-7B91-7974-6B6A5972BABC}"/>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13E498F9-10EB-0969-F849-8C9C675B9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 y="74282"/>
            <a:ext cx="4328812" cy="1546004"/>
          </a:xfrm>
          <a:prstGeom prst="rect">
            <a:avLst/>
          </a:prstGeom>
        </p:spPr>
      </p:pic>
      <p:sp>
        <p:nvSpPr>
          <p:cNvPr id="6" name="PoljeZBesedilom 7">
            <a:extLst>
              <a:ext uri="{FF2B5EF4-FFF2-40B4-BE49-F238E27FC236}">
                <a16:creationId xmlns:a16="http://schemas.microsoft.com/office/drawing/2014/main" id="{73EB055A-7D0A-1BFC-13C0-E886629C9929}"/>
              </a:ext>
            </a:extLst>
          </p:cNvPr>
          <p:cNvSpPr txBox="1"/>
          <p:nvPr/>
        </p:nvSpPr>
        <p:spPr>
          <a:xfrm>
            <a:off x="4399150" y="380879"/>
            <a:ext cx="7646312" cy="830997"/>
          </a:xfrm>
          <a:prstGeom prst="rect">
            <a:avLst/>
          </a:prstGeom>
          <a:noFill/>
        </p:spPr>
        <p:txBody>
          <a:bodyPr wrap="square" rtlCol="0">
            <a:spAutoFit/>
          </a:bodyPr>
          <a:lstStyle/>
          <a:p>
            <a:r>
              <a:rPr lang="it-IT" sz="2400" dirty="0">
                <a:solidFill>
                  <a:srgbClr val="003399"/>
                </a:solidFill>
                <a:latin typeface="Trebuchet MS" panose="020B0603020202020204" pitchFamily="34" charset="0"/>
              </a:rPr>
              <a:t>Lingua friulana: attraverso quali aspetti si è svolta la valorizzazione della lingua?</a:t>
            </a:r>
            <a:endParaRPr lang="sl-SI" sz="2400" dirty="0">
              <a:solidFill>
                <a:srgbClr val="003399"/>
              </a:solidFill>
              <a:latin typeface="Trebuchet MS" panose="020B0603020202020204" pitchFamily="34" charset="0"/>
            </a:endParaRPr>
          </a:p>
        </p:txBody>
      </p:sp>
      <p:sp>
        <p:nvSpPr>
          <p:cNvPr id="7" name="PoljeZBesedilom 12">
            <a:extLst>
              <a:ext uri="{FF2B5EF4-FFF2-40B4-BE49-F238E27FC236}">
                <a16:creationId xmlns:a16="http://schemas.microsoft.com/office/drawing/2014/main" id="{CB50101C-1766-9C72-C197-27545EA9B4FE}"/>
              </a:ext>
            </a:extLst>
          </p:cNvPr>
          <p:cNvSpPr txBox="1"/>
          <p:nvPr/>
        </p:nvSpPr>
        <p:spPr>
          <a:xfrm>
            <a:off x="546859" y="6170659"/>
            <a:ext cx="11090275" cy="523220"/>
          </a:xfrm>
          <a:prstGeom prst="rect">
            <a:avLst/>
          </a:prstGeom>
          <a:noFill/>
        </p:spPr>
        <p:txBody>
          <a:bodyPr wrap="square" rtlCol="0">
            <a:spAutoFit/>
          </a:bodyPr>
          <a:lstStyle/>
          <a:p>
            <a:pPr algn="ctr"/>
            <a:r>
              <a:rPr lang="it-IT" sz="1400" b="1" dirty="0">
                <a:solidFill>
                  <a:srgbClr val="003399"/>
                </a:solidFill>
                <a:latin typeface="Trebuchet MS" panose="020B0603020202020204" pitchFamily="34" charset="0"/>
              </a:rPr>
              <a:t>Evento di sensibilizzazione della lingua e cultura friulana in FVG e Veneto</a:t>
            </a:r>
          </a:p>
          <a:p>
            <a:pPr algn="ctr"/>
            <a:r>
              <a:rPr lang="it-IT" sz="1400" b="1" dirty="0">
                <a:solidFill>
                  <a:srgbClr val="003399"/>
                </a:solidFill>
                <a:latin typeface="Trebuchet MS" panose="020B0603020202020204" pitchFamily="34" charset="0"/>
              </a:rPr>
              <a:t>Udine 18.11.2024</a:t>
            </a:r>
            <a:endParaRPr lang="sl-SI" sz="1400" b="1" dirty="0">
              <a:solidFill>
                <a:srgbClr val="003399"/>
              </a:solidFill>
              <a:latin typeface="Trebuchet MS" panose="020B0603020202020204" pitchFamily="34" charset="0"/>
            </a:endParaRPr>
          </a:p>
        </p:txBody>
      </p:sp>
      <p:pic>
        <p:nvPicPr>
          <p:cNvPr id="10" name="Immagine 9">
            <a:extLst>
              <a:ext uri="{FF2B5EF4-FFF2-40B4-BE49-F238E27FC236}">
                <a16:creationId xmlns:a16="http://schemas.microsoft.com/office/drawing/2014/main" id="{E0AC0099-653B-73EF-E421-86AC53DC5E5C}"/>
              </a:ext>
            </a:extLst>
          </p:cNvPr>
          <p:cNvPicPr>
            <a:picLocks noChangeAspect="1"/>
          </p:cNvPicPr>
          <p:nvPr/>
        </p:nvPicPr>
        <p:blipFill rotWithShape="1">
          <a:blip r:embed="rId3">
            <a:extLst>
              <a:ext uri="{28A0092B-C50C-407E-A947-70E740481C1C}">
                <a14:useLocalDpi xmlns:a14="http://schemas.microsoft.com/office/drawing/2010/main" val="0"/>
              </a:ext>
            </a:extLst>
          </a:blip>
          <a:srcRect l="69" t="7401" r="173" b="88753"/>
          <a:stretch/>
        </p:blipFill>
        <p:spPr>
          <a:xfrm>
            <a:off x="8005" y="6699234"/>
            <a:ext cx="12183995" cy="360990"/>
          </a:xfrm>
          <a:prstGeom prst="rect">
            <a:avLst/>
          </a:prstGeom>
          <a:effectLst>
            <a:outerShdw blurRad="50800" dist="50800" dir="5400000" algn="ctr" rotWithShape="0">
              <a:srgbClr val="000000">
                <a:alpha val="1000"/>
              </a:srgbClr>
            </a:outerShdw>
          </a:effectLst>
        </p:spPr>
      </p:pic>
      <p:cxnSp>
        <p:nvCxnSpPr>
          <p:cNvPr id="11" name="Connettore diritto 10">
            <a:extLst>
              <a:ext uri="{FF2B5EF4-FFF2-40B4-BE49-F238E27FC236}">
                <a16:creationId xmlns:a16="http://schemas.microsoft.com/office/drawing/2014/main" id="{26919032-F8E2-4ED7-A7E4-53D0A2F9BC40}"/>
              </a:ext>
            </a:extLst>
          </p:cNvPr>
          <p:cNvCxnSpPr/>
          <p:nvPr/>
        </p:nvCxnSpPr>
        <p:spPr>
          <a:xfrm>
            <a:off x="8005" y="6160294"/>
            <a:ext cx="12183995" cy="20730"/>
          </a:xfrm>
          <a:prstGeom prst="line">
            <a:avLst/>
          </a:prstGeom>
        </p:spPr>
        <p:style>
          <a:lnRef idx="2">
            <a:schemeClr val="accent1"/>
          </a:lnRef>
          <a:fillRef idx="0">
            <a:schemeClr val="accent1"/>
          </a:fillRef>
          <a:effectRef idx="1">
            <a:schemeClr val="accent1"/>
          </a:effectRef>
          <a:fontRef idx="minor">
            <a:schemeClr val="tx1"/>
          </a:fontRef>
        </p:style>
      </p:cxnSp>
      <p:sp>
        <p:nvSpPr>
          <p:cNvPr id="2" name="CasellaDiTesto 1">
            <a:extLst>
              <a:ext uri="{FF2B5EF4-FFF2-40B4-BE49-F238E27FC236}">
                <a16:creationId xmlns:a16="http://schemas.microsoft.com/office/drawing/2014/main" id="{22534704-16BD-42A1-DDEE-0946F0573A77}"/>
              </a:ext>
            </a:extLst>
          </p:cNvPr>
          <p:cNvSpPr txBox="1"/>
          <p:nvPr/>
        </p:nvSpPr>
        <p:spPr>
          <a:xfrm>
            <a:off x="1586753" y="2680446"/>
            <a:ext cx="3836894" cy="1789208"/>
          </a:xfrm>
          <a:prstGeom prst="rect">
            <a:avLst/>
          </a:prstGeom>
          <a:noFill/>
        </p:spPr>
        <p:txBody>
          <a:bodyPr wrap="square" rtlCol="0">
            <a:spAutoFit/>
          </a:bodyPr>
          <a:lstStyle/>
          <a:p>
            <a:pPr algn="just">
              <a:lnSpc>
                <a:spcPct val="107000"/>
              </a:lnSpc>
              <a:spcAft>
                <a:spcPts val="800"/>
              </a:spcAft>
            </a:pPr>
            <a:r>
              <a:rPr lang="it-IT" sz="2000" kern="100" dirty="0">
                <a:effectLst/>
                <a:latin typeface="Trebuchet MS" panose="020B0603020202020204" pitchFamily="34" charset="0"/>
                <a:ea typeface="Calibri" panose="020F0502020204030204" pitchFamily="34" charset="0"/>
                <a:cs typeface="Calibri" panose="020F0502020204030204" pitchFamily="34" charset="0"/>
              </a:rPr>
              <a:t>Il progetto vuole evidenziare il ruolo dell’Abbazia e del Friuli e di quel piccolo grande Universo che era la Patrie dal </a:t>
            </a:r>
            <a:r>
              <a:rPr lang="it-IT" sz="2000" kern="100" dirty="0" err="1">
                <a:effectLst/>
                <a:latin typeface="Trebuchet MS" panose="020B0603020202020204" pitchFamily="34" charset="0"/>
                <a:ea typeface="Calibri" panose="020F0502020204030204" pitchFamily="34" charset="0"/>
                <a:cs typeface="Calibri" panose="020F0502020204030204" pitchFamily="34" charset="0"/>
              </a:rPr>
              <a:t>Friûl</a:t>
            </a:r>
            <a:r>
              <a:rPr lang="it-IT" sz="2000" kern="100" dirty="0">
                <a:effectLst/>
                <a:latin typeface="Trebuchet MS" panose="020B0603020202020204" pitchFamily="34" charset="0"/>
                <a:ea typeface="Calibri" panose="020F0502020204030204" pitchFamily="34" charset="0"/>
                <a:cs typeface="Calibri" panose="020F0502020204030204" pitchFamily="34" charset="0"/>
              </a:rPr>
              <a:t>.</a:t>
            </a:r>
            <a:endParaRPr lang="it-IT" sz="20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it-IT" dirty="0"/>
          </a:p>
        </p:txBody>
      </p:sp>
      <p:pic>
        <p:nvPicPr>
          <p:cNvPr id="4" name="Immagine 3">
            <a:extLst>
              <a:ext uri="{FF2B5EF4-FFF2-40B4-BE49-F238E27FC236}">
                <a16:creationId xmlns:a16="http://schemas.microsoft.com/office/drawing/2014/main" id="{97FAC5D9-B71B-6076-41C3-EDE28A65E391}"/>
              </a:ext>
            </a:extLst>
          </p:cNvPr>
          <p:cNvPicPr>
            <a:picLocks noChangeAspect="1"/>
          </p:cNvPicPr>
          <p:nvPr/>
        </p:nvPicPr>
        <p:blipFill>
          <a:blip r:embed="rId4"/>
          <a:stretch>
            <a:fillRect/>
          </a:stretch>
        </p:blipFill>
        <p:spPr>
          <a:xfrm>
            <a:off x="7489637" y="1620285"/>
            <a:ext cx="3115610" cy="4050249"/>
          </a:xfrm>
          <a:prstGeom prst="rect">
            <a:avLst/>
          </a:prstGeom>
        </p:spPr>
      </p:pic>
    </p:spTree>
    <p:extLst>
      <p:ext uri="{BB962C8B-B14F-4D97-AF65-F5344CB8AC3E}">
        <p14:creationId xmlns:p14="http://schemas.microsoft.com/office/powerpoint/2010/main" val="3310061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3B9FDE27-81E2-4983-AD9C-BBF50CC9B7C0}"/>
              </a:ext>
            </a:extLst>
          </p:cNvPr>
          <p:cNvSpPr txBox="1"/>
          <p:nvPr/>
        </p:nvSpPr>
        <p:spPr>
          <a:xfrm>
            <a:off x="546859" y="2449597"/>
            <a:ext cx="11090275" cy="830997"/>
          </a:xfrm>
          <a:prstGeom prst="rect">
            <a:avLst/>
          </a:prstGeom>
          <a:noFill/>
        </p:spPr>
        <p:txBody>
          <a:bodyPr wrap="square" rtlCol="0">
            <a:spAutoFit/>
          </a:bodyPr>
          <a:lstStyle/>
          <a:p>
            <a:pPr algn="ctr"/>
            <a:r>
              <a:rPr lang="sl-SI" sz="2400" dirty="0">
                <a:solidFill>
                  <a:srgbClr val="003399"/>
                </a:solidFill>
                <a:latin typeface="Trebuchet MS" panose="020B0603020202020204" pitchFamily="34" charset="0"/>
              </a:rPr>
              <a:t>Grazie per l</a:t>
            </a:r>
            <a:r>
              <a:rPr lang="it-IT" sz="2400" dirty="0">
                <a:solidFill>
                  <a:srgbClr val="003399"/>
                </a:solidFill>
                <a:latin typeface="Trebuchet MS" panose="020B0603020202020204" pitchFamily="34" charset="0"/>
              </a:rPr>
              <a:t>’</a:t>
            </a:r>
            <a:r>
              <a:rPr lang="sl-SI" sz="2400" dirty="0">
                <a:solidFill>
                  <a:srgbClr val="003399"/>
                </a:solidFill>
                <a:latin typeface="Trebuchet MS" panose="020B0603020202020204" pitchFamily="34" charset="0"/>
              </a:rPr>
              <a:t>attenzione!</a:t>
            </a:r>
          </a:p>
          <a:p>
            <a:pPr algn="ctr"/>
            <a:r>
              <a:rPr lang="sl-SI" sz="2400" dirty="0">
                <a:solidFill>
                  <a:srgbClr val="003399"/>
                </a:solidFill>
                <a:latin typeface="Trebuchet MS" panose="020B0603020202020204" pitchFamily="34" charset="0"/>
              </a:rPr>
              <a:t>Hvala za pozornost!</a:t>
            </a:r>
          </a:p>
        </p:txBody>
      </p:sp>
      <p:sp>
        <p:nvSpPr>
          <p:cNvPr id="8" name="PoljeZBesedilom 7">
            <a:extLst>
              <a:ext uri="{FF2B5EF4-FFF2-40B4-BE49-F238E27FC236}">
                <a16:creationId xmlns:a16="http://schemas.microsoft.com/office/drawing/2014/main" id="{C0156971-E4E2-4569-A2F3-6B1E896D71E7}"/>
              </a:ext>
            </a:extLst>
          </p:cNvPr>
          <p:cNvSpPr txBox="1"/>
          <p:nvPr/>
        </p:nvSpPr>
        <p:spPr>
          <a:xfrm>
            <a:off x="550863" y="4506622"/>
            <a:ext cx="11090275" cy="1200329"/>
          </a:xfrm>
          <a:prstGeom prst="rect">
            <a:avLst/>
          </a:prstGeom>
          <a:noFill/>
        </p:spPr>
        <p:txBody>
          <a:bodyPr wrap="square" rtlCol="0">
            <a:spAutoFit/>
          </a:bodyPr>
          <a:lstStyle/>
          <a:p>
            <a:r>
              <a:rPr lang="it-IT" sz="2400" dirty="0">
                <a:solidFill>
                  <a:srgbClr val="003399"/>
                </a:solidFill>
                <a:latin typeface="Trebuchet MS" panose="020B0603020202020204" pitchFamily="34" charset="0"/>
              </a:rPr>
              <a:t>MOGGIO ELEVA</a:t>
            </a:r>
            <a:endParaRPr lang="sl-SI" sz="2400" dirty="0">
              <a:solidFill>
                <a:srgbClr val="003399"/>
              </a:solidFill>
              <a:latin typeface="Trebuchet MS" panose="020B0603020202020204" pitchFamily="34" charset="0"/>
            </a:endParaRPr>
          </a:p>
          <a:p>
            <a:r>
              <a:rPr lang="it-IT" sz="2400" dirty="0">
                <a:solidFill>
                  <a:srgbClr val="003399"/>
                </a:solidFill>
                <a:latin typeface="Trebuchet MS" panose="020B0603020202020204" pitchFamily="34" charset="0"/>
              </a:rPr>
              <a:t>Giuliana Pugnetti</a:t>
            </a:r>
          </a:p>
          <a:p>
            <a:r>
              <a:rPr lang="it-IT" sz="2400" dirty="0">
                <a:solidFill>
                  <a:srgbClr val="003399"/>
                </a:solidFill>
                <a:latin typeface="Trebuchet MS" panose="020B0603020202020204" pitchFamily="34" charset="0"/>
              </a:rPr>
              <a:t>proloco@moggioudinese.info</a:t>
            </a:r>
          </a:p>
        </p:txBody>
      </p:sp>
      <p:sp>
        <p:nvSpPr>
          <p:cNvPr id="10" name="PoljeZBesedilom 9">
            <a:extLst>
              <a:ext uri="{FF2B5EF4-FFF2-40B4-BE49-F238E27FC236}">
                <a16:creationId xmlns:a16="http://schemas.microsoft.com/office/drawing/2014/main" id="{1E6A2AA4-BDA5-4609-9D09-AE5195D8E55B}"/>
              </a:ext>
            </a:extLst>
          </p:cNvPr>
          <p:cNvSpPr txBox="1"/>
          <p:nvPr/>
        </p:nvSpPr>
        <p:spPr>
          <a:xfrm>
            <a:off x="203388" y="6107306"/>
            <a:ext cx="11090275" cy="369332"/>
          </a:xfrm>
          <a:prstGeom prst="rect">
            <a:avLst/>
          </a:prstGeom>
          <a:noFill/>
        </p:spPr>
        <p:txBody>
          <a:bodyPr wrap="square" rtlCol="0">
            <a:spAutoFit/>
          </a:bodyPr>
          <a:lstStyle/>
          <a:p>
            <a:pPr algn="ctr"/>
            <a:r>
              <a:rPr lang="sl-SI" dirty="0">
                <a:solidFill>
                  <a:srgbClr val="FF0000"/>
                </a:solidFill>
                <a:latin typeface="Trebuchet MS" panose="020B0603020202020204" pitchFamily="34" charset="0"/>
              </a:rPr>
              <a:t>www.ita-slo.eu/</a:t>
            </a:r>
            <a:r>
              <a:rPr lang="it-IT" dirty="0">
                <a:solidFill>
                  <a:srgbClr val="FF0000"/>
                </a:solidFill>
                <a:latin typeface="Trebuchet MS" panose="020B0603020202020204" pitchFamily="34" charset="0"/>
              </a:rPr>
              <a:t>primis</a:t>
            </a:r>
            <a:endParaRPr lang="sl-SI" dirty="0">
              <a:solidFill>
                <a:srgbClr val="FF0000"/>
              </a:solidFill>
              <a:latin typeface="Trebuchet MS" panose="020B0603020202020204" pitchFamily="34" charset="0"/>
            </a:endParaRP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8" y="74282"/>
            <a:ext cx="4328812" cy="1546004"/>
          </a:xfrm>
          <a:prstGeom prst="rect">
            <a:avLst/>
          </a:prstGeom>
        </p:spPr>
      </p:pic>
      <p:pic>
        <p:nvPicPr>
          <p:cNvPr id="2" name="Immagine 1"/>
          <p:cNvPicPr>
            <a:picLocks noChangeAspect="1"/>
          </p:cNvPicPr>
          <p:nvPr/>
        </p:nvPicPr>
        <p:blipFill>
          <a:blip r:embed="rId4"/>
          <a:stretch>
            <a:fillRect/>
          </a:stretch>
        </p:blipFill>
        <p:spPr>
          <a:xfrm>
            <a:off x="-52349" y="6492149"/>
            <a:ext cx="12296698" cy="466451"/>
          </a:xfrm>
          <a:prstGeom prst="rect">
            <a:avLst/>
          </a:prstGeom>
        </p:spPr>
      </p:pic>
      <p:cxnSp>
        <p:nvCxnSpPr>
          <p:cNvPr id="12" name="Connettore diritto 11"/>
          <p:cNvCxnSpPr/>
          <p:nvPr/>
        </p:nvCxnSpPr>
        <p:spPr>
          <a:xfrm>
            <a:off x="0" y="6091794"/>
            <a:ext cx="1218399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608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 y="74282"/>
            <a:ext cx="4328812" cy="1546004"/>
          </a:xfrm>
          <a:prstGeom prst="rect">
            <a:avLst/>
          </a:prstGeom>
        </p:spPr>
      </p:pic>
      <p:sp>
        <p:nvSpPr>
          <p:cNvPr id="6" name="PoljeZBesedilom 7">
            <a:extLst>
              <a:ext uri="{FF2B5EF4-FFF2-40B4-BE49-F238E27FC236}">
                <a16:creationId xmlns:a16="http://schemas.microsoft.com/office/drawing/2014/main" id="{C9DF1E6A-1F65-40C1-B557-A7DFBA256DDC}"/>
              </a:ext>
            </a:extLst>
          </p:cNvPr>
          <p:cNvSpPr txBox="1"/>
          <p:nvPr/>
        </p:nvSpPr>
        <p:spPr>
          <a:xfrm>
            <a:off x="4399150" y="380879"/>
            <a:ext cx="7646312" cy="830997"/>
          </a:xfrm>
          <a:prstGeom prst="rect">
            <a:avLst/>
          </a:prstGeom>
          <a:noFill/>
        </p:spPr>
        <p:txBody>
          <a:bodyPr wrap="square" rtlCol="0">
            <a:spAutoFit/>
          </a:bodyPr>
          <a:lstStyle/>
          <a:p>
            <a:r>
              <a:rPr lang="it-IT" sz="2400" dirty="0">
                <a:solidFill>
                  <a:srgbClr val="003399"/>
                </a:solidFill>
                <a:latin typeface="Trebuchet MS" panose="020B0603020202020204" pitchFamily="34" charset="0"/>
              </a:rPr>
              <a:t>Luogo della cultura: attraverso quali aspetti si è svolta la valorizzazione del luogo?</a:t>
            </a:r>
            <a:endParaRPr lang="sl-SI" sz="2400" dirty="0">
              <a:solidFill>
                <a:srgbClr val="003399"/>
              </a:solidFill>
              <a:latin typeface="Trebuchet MS" panose="020B0603020202020204" pitchFamily="34" charset="0"/>
            </a:endParaRPr>
          </a:p>
        </p:txBody>
      </p:sp>
      <p:sp>
        <p:nvSpPr>
          <p:cNvPr id="7" name="PoljeZBesedilom 12">
            <a:extLst>
              <a:ext uri="{FF2B5EF4-FFF2-40B4-BE49-F238E27FC236}">
                <a16:creationId xmlns:a16="http://schemas.microsoft.com/office/drawing/2014/main" id="{20D6F53D-BD67-4D29-84BF-3BD613FFACB2}"/>
              </a:ext>
            </a:extLst>
          </p:cNvPr>
          <p:cNvSpPr txBox="1"/>
          <p:nvPr/>
        </p:nvSpPr>
        <p:spPr>
          <a:xfrm>
            <a:off x="546859" y="6170659"/>
            <a:ext cx="11090275" cy="523220"/>
          </a:xfrm>
          <a:prstGeom prst="rect">
            <a:avLst/>
          </a:prstGeom>
          <a:noFill/>
        </p:spPr>
        <p:txBody>
          <a:bodyPr wrap="square" rtlCol="0">
            <a:spAutoFit/>
          </a:bodyPr>
          <a:lstStyle/>
          <a:p>
            <a:pPr algn="ctr"/>
            <a:r>
              <a:rPr lang="it-IT" sz="1400" b="1" dirty="0">
                <a:solidFill>
                  <a:srgbClr val="003399"/>
                </a:solidFill>
                <a:latin typeface="Trebuchet MS" panose="020B0603020202020204" pitchFamily="34" charset="0"/>
              </a:rPr>
              <a:t>Evento di sensibilizzazione della lingua e cultura friulana in FVG e Veneto</a:t>
            </a:r>
          </a:p>
          <a:p>
            <a:pPr algn="ctr"/>
            <a:r>
              <a:rPr lang="it-IT" sz="1400" b="1" dirty="0">
                <a:solidFill>
                  <a:srgbClr val="003399"/>
                </a:solidFill>
                <a:latin typeface="Trebuchet MS" panose="020B0603020202020204" pitchFamily="34" charset="0"/>
              </a:rPr>
              <a:t>Udine 18.11.2024</a:t>
            </a:r>
            <a:endParaRPr lang="sl-SI" sz="1400" b="1" dirty="0">
              <a:solidFill>
                <a:srgbClr val="003399"/>
              </a:solidFill>
              <a:latin typeface="Trebuchet MS" panose="020B0603020202020204" pitchFamily="34" charset="0"/>
            </a:endParaRPr>
          </a:p>
        </p:txBody>
      </p:sp>
      <p:sp>
        <p:nvSpPr>
          <p:cNvPr id="8" name="PoljeZBesedilom 10">
            <a:extLst>
              <a:ext uri="{FF2B5EF4-FFF2-40B4-BE49-F238E27FC236}">
                <a16:creationId xmlns:a16="http://schemas.microsoft.com/office/drawing/2014/main" id="{72C47E63-3F6B-41BD-88F4-05EB2DC0ED92}"/>
              </a:ext>
            </a:extLst>
          </p:cNvPr>
          <p:cNvSpPr txBox="1"/>
          <p:nvPr/>
        </p:nvSpPr>
        <p:spPr>
          <a:xfrm>
            <a:off x="667404" y="2805082"/>
            <a:ext cx="5240337" cy="1644937"/>
          </a:xfrm>
          <a:prstGeom prst="rect">
            <a:avLst/>
          </a:prstGeom>
          <a:noFill/>
        </p:spPr>
        <p:txBody>
          <a:bodyPr wrap="square" rtlCol="0">
            <a:spAutoFit/>
          </a:bodyPr>
          <a:lstStyle/>
          <a:p>
            <a:pPr algn="just">
              <a:lnSpc>
                <a:spcPct val="107000"/>
              </a:lnSpc>
              <a:spcAft>
                <a:spcPts val="800"/>
              </a:spcAft>
            </a:pPr>
            <a:r>
              <a:rPr lang="it-IT" sz="2400" kern="100" dirty="0">
                <a:effectLst/>
                <a:latin typeface="Trebuchet MS" panose="020B0603020202020204" pitchFamily="34" charset="0"/>
                <a:ea typeface="Calibri" panose="020F0502020204030204" pitchFamily="34" charset="0"/>
                <a:cs typeface="Times New Roman" panose="02020603050405020304" pitchFamily="18" charset="0"/>
              </a:rPr>
              <a:t>La storia di Moggio si identifica con quella della sua Abbazia che nel 2019 ha celebrato i  900 anni di fondazione. </a:t>
            </a:r>
          </a:p>
        </p:txBody>
      </p:sp>
      <p:pic>
        <p:nvPicPr>
          <p:cNvPr id="10" name="Immagine 9"/>
          <p:cNvPicPr>
            <a:picLocks noChangeAspect="1"/>
          </p:cNvPicPr>
          <p:nvPr/>
        </p:nvPicPr>
        <p:blipFill rotWithShape="1">
          <a:blip r:embed="rId3">
            <a:extLst>
              <a:ext uri="{28A0092B-C50C-407E-A947-70E740481C1C}">
                <a14:useLocalDpi xmlns:a14="http://schemas.microsoft.com/office/drawing/2010/main" val="0"/>
              </a:ext>
            </a:extLst>
          </a:blip>
          <a:srcRect l="69" t="7401" r="173" b="88753"/>
          <a:stretch/>
        </p:blipFill>
        <p:spPr>
          <a:xfrm>
            <a:off x="8005" y="6699234"/>
            <a:ext cx="12183995" cy="360990"/>
          </a:xfrm>
          <a:prstGeom prst="rect">
            <a:avLst/>
          </a:prstGeom>
          <a:effectLst>
            <a:outerShdw blurRad="50800" dist="50800" dir="5400000" algn="ctr" rotWithShape="0">
              <a:srgbClr val="000000">
                <a:alpha val="1000"/>
              </a:srgbClr>
            </a:outerShdw>
          </a:effectLst>
        </p:spPr>
      </p:pic>
      <p:cxnSp>
        <p:nvCxnSpPr>
          <p:cNvPr id="11" name="Connettore diritto 10"/>
          <p:cNvCxnSpPr/>
          <p:nvPr/>
        </p:nvCxnSpPr>
        <p:spPr>
          <a:xfrm>
            <a:off x="8005" y="6160294"/>
            <a:ext cx="12183995" cy="2073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FFD1C12E-7E80-9ACE-C4B3-827C032EF0A9}"/>
              </a:ext>
            </a:extLst>
          </p:cNvPr>
          <p:cNvPicPr>
            <a:picLocks noChangeAspect="1"/>
          </p:cNvPicPr>
          <p:nvPr/>
        </p:nvPicPr>
        <p:blipFill>
          <a:blip r:embed="rId4"/>
          <a:stretch>
            <a:fillRect/>
          </a:stretch>
        </p:blipFill>
        <p:spPr>
          <a:xfrm>
            <a:off x="6517341" y="1801060"/>
            <a:ext cx="5313701" cy="3542468"/>
          </a:xfrm>
          <a:prstGeom prst="rect">
            <a:avLst/>
          </a:prstGeom>
        </p:spPr>
      </p:pic>
    </p:spTree>
    <p:extLst>
      <p:ext uri="{BB962C8B-B14F-4D97-AF65-F5344CB8AC3E}">
        <p14:creationId xmlns:p14="http://schemas.microsoft.com/office/powerpoint/2010/main" val="3996818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 y="74282"/>
            <a:ext cx="4328812" cy="1546004"/>
          </a:xfrm>
          <a:prstGeom prst="rect">
            <a:avLst/>
          </a:prstGeom>
        </p:spPr>
      </p:pic>
      <p:sp>
        <p:nvSpPr>
          <p:cNvPr id="6" name="PoljeZBesedilom 7">
            <a:extLst>
              <a:ext uri="{FF2B5EF4-FFF2-40B4-BE49-F238E27FC236}">
                <a16:creationId xmlns:a16="http://schemas.microsoft.com/office/drawing/2014/main" id="{C9DF1E6A-1F65-40C1-B557-A7DFBA256DDC}"/>
              </a:ext>
            </a:extLst>
          </p:cNvPr>
          <p:cNvSpPr txBox="1"/>
          <p:nvPr/>
        </p:nvSpPr>
        <p:spPr>
          <a:xfrm>
            <a:off x="4399150" y="380879"/>
            <a:ext cx="7646312" cy="830997"/>
          </a:xfrm>
          <a:prstGeom prst="rect">
            <a:avLst/>
          </a:prstGeom>
          <a:noFill/>
        </p:spPr>
        <p:txBody>
          <a:bodyPr wrap="square" rtlCol="0">
            <a:spAutoFit/>
          </a:bodyPr>
          <a:lstStyle/>
          <a:p>
            <a:r>
              <a:rPr lang="it-IT" sz="2400" dirty="0">
                <a:solidFill>
                  <a:srgbClr val="003399"/>
                </a:solidFill>
                <a:latin typeface="Trebuchet MS" panose="020B0603020202020204" pitchFamily="34" charset="0"/>
              </a:rPr>
              <a:t>Lingua friulana: attraverso quali aspetti si è svolta la valorizzazione della lingua?</a:t>
            </a:r>
            <a:endParaRPr lang="sl-SI" sz="2400" dirty="0">
              <a:solidFill>
                <a:srgbClr val="003399"/>
              </a:solidFill>
              <a:latin typeface="Trebuchet MS" panose="020B0603020202020204" pitchFamily="34" charset="0"/>
            </a:endParaRPr>
          </a:p>
        </p:txBody>
      </p:sp>
      <p:sp>
        <p:nvSpPr>
          <p:cNvPr id="7" name="PoljeZBesedilom 12">
            <a:extLst>
              <a:ext uri="{FF2B5EF4-FFF2-40B4-BE49-F238E27FC236}">
                <a16:creationId xmlns:a16="http://schemas.microsoft.com/office/drawing/2014/main" id="{20D6F53D-BD67-4D29-84BF-3BD613FFACB2}"/>
              </a:ext>
            </a:extLst>
          </p:cNvPr>
          <p:cNvSpPr txBox="1"/>
          <p:nvPr/>
        </p:nvSpPr>
        <p:spPr>
          <a:xfrm>
            <a:off x="546859" y="6170659"/>
            <a:ext cx="11090275" cy="523220"/>
          </a:xfrm>
          <a:prstGeom prst="rect">
            <a:avLst/>
          </a:prstGeom>
          <a:noFill/>
        </p:spPr>
        <p:txBody>
          <a:bodyPr wrap="square" rtlCol="0">
            <a:spAutoFit/>
          </a:bodyPr>
          <a:lstStyle/>
          <a:p>
            <a:pPr algn="ctr"/>
            <a:r>
              <a:rPr lang="it-IT" sz="1400" b="1" dirty="0">
                <a:solidFill>
                  <a:srgbClr val="003399"/>
                </a:solidFill>
                <a:latin typeface="Trebuchet MS" panose="020B0603020202020204" pitchFamily="34" charset="0"/>
              </a:rPr>
              <a:t>Evento di sensibilizzazione della lingua e cultura friulana in FVG e Veneto</a:t>
            </a:r>
          </a:p>
          <a:p>
            <a:pPr algn="ctr"/>
            <a:r>
              <a:rPr lang="it-IT" sz="1400" b="1" dirty="0">
                <a:solidFill>
                  <a:srgbClr val="003399"/>
                </a:solidFill>
                <a:latin typeface="Trebuchet MS" panose="020B0603020202020204" pitchFamily="34" charset="0"/>
              </a:rPr>
              <a:t>Udine 18.11.2024</a:t>
            </a:r>
            <a:endParaRPr lang="sl-SI" sz="1400" b="1" dirty="0">
              <a:solidFill>
                <a:srgbClr val="003399"/>
              </a:solidFill>
              <a:latin typeface="Trebuchet MS" panose="020B0603020202020204" pitchFamily="34" charset="0"/>
            </a:endParaRPr>
          </a:p>
        </p:txBody>
      </p:sp>
      <p:sp>
        <p:nvSpPr>
          <p:cNvPr id="8" name="PoljeZBesedilom 10">
            <a:extLst>
              <a:ext uri="{FF2B5EF4-FFF2-40B4-BE49-F238E27FC236}">
                <a16:creationId xmlns:a16="http://schemas.microsoft.com/office/drawing/2014/main" id="{72C47E63-3F6B-41BD-88F4-05EB2DC0ED92}"/>
              </a:ext>
            </a:extLst>
          </p:cNvPr>
          <p:cNvSpPr txBox="1"/>
          <p:nvPr/>
        </p:nvSpPr>
        <p:spPr>
          <a:xfrm>
            <a:off x="801875" y="2379089"/>
            <a:ext cx="6154738" cy="3430811"/>
          </a:xfrm>
          <a:prstGeom prst="rect">
            <a:avLst/>
          </a:prstGeom>
          <a:noFill/>
        </p:spPr>
        <p:txBody>
          <a:bodyPr wrap="square" rtlCol="0">
            <a:spAutoFit/>
          </a:bodyPr>
          <a:lstStyle/>
          <a:p>
            <a:pPr algn="just">
              <a:lnSpc>
                <a:spcPct val="107000"/>
              </a:lnSpc>
              <a:spcAft>
                <a:spcPts val="800"/>
              </a:spcAft>
            </a:pPr>
            <a:r>
              <a:rPr lang="it-IT" sz="2400" kern="100" dirty="0">
                <a:effectLst/>
                <a:latin typeface="Trebuchet MS" panose="020B0603020202020204" pitchFamily="34" charset="0"/>
                <a:ea typeface="Calibri" panose="020F0502020204030204" pitchFamily="34" charset="0"/>
                <a:cs typeface="Times New Roman" panose="02020603050405020304" pitchFamily="18" charset="0"/>
              </a:rPr>
              <a:t>Ma la storia è ancora più antica ed inizia con il 1084 con l’atto di donazione del Conte </a:t>
            </a:r>
            <a:r>
              <a:rPr lang="it-IT" sz="2400" kern="100" dirty="0" err="1">
                <a:effectLst/>
                <a:latin typeface="Trebuchet MS" panose="020B0603020202020204" pitchFamily="34" charset="0"/>
                <a:ea typeface="Calibri" panose="020F0502020204030204" pitchFamily="34" charset="0"/>
                <a:cs typeface="Times New Roman" panose="02020603050405020304" pitchFamily="18" charset="0"/>
              </a:rPr>
              <a:t>Cacellino</a:t>
            </a:r>
            <a:r>
              <a:rPr lang="it-IT" sz="2400" kern="100" dirty="0">
                <a:effectLst/>
                <a:latin typeface="Trebuchet MS" panose="020B0603020202020204" pitchFamily="34" charset="0"/>
                <a:ea typeface="Calibri" panose="020F0502020204030204" pitchFamily="34" charset="0"/>
                <a:cs typeface="Times New Roman" panose="02020603050405020304" pitchFamily="18" charset="0"/>
              </a:rPr>
              <a:t> al Patriarca di Aquileia Federico von </a:t>
            </a:r>
            <a:r>
              <a:rPr lang="it-IT" sz="2400" kern="100" dirty="0" err="1">
                <a:effectLst/>
                <a:latin typeface="Trebuchet MS" panose="020B0603020202020204" pitchFamily="34" charset="0"/>
                <a:ea typeface="Calibri" panose="020F0502020204030204" pitchFamily="34" charset="0"/>
                <a:cs typeface="Times New Roman" panose="02020603050405020304" pitchFamily="18" charset="0"/>
              </a:rPr>
              <a:t>Eppenstein</a:t>
            </a:r>
            <a:r>
              <a:rPr lang="it-IT" sz="2400" kern="100" dirty="0">
                <a:effectLst/>
                <a:latin typeface="Trebuchet MS" panose="020B060302020202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it-IT" sz="2400" kern="100" dirty="0">
                <a:effectLst/>
                <a:latin typeface="Trebuchet MS" panose="020B0603020202020204" pitchFamily="34" charset="0"/>
                <a:ea typeface="Calibri" panose="020F0502020204030204" pitchFamily="34" charset="0"/>
                <a:cs typeface="Times New Roman" panose="02020603050405020304" pitchFamily="18" charset="0"/>
              </a:rPr>
              <a:t>Il documento cita: “Al posto di questo mio Castrum edificherai una chiesa dedicata alla Beata Vergine Maria”.</a:t>
            </a:r>
          </a:p>
          <a:p>
            <a:pPr>
              <a:lnSpc>
                <a:spcPct val="107000"/>
              </a:lnSpc>
              <a:spcAft>
                <a:spcPts val="800"/>
              </a:spcAft>
            </a:pPr>
            <a:endParaRPr lang="it-IT" sz="24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10" name="Immagine 9"/>
          <p:cNvPicPr>
            <a:picLocks noChangeAspect="1"/>
          </p:cNvPicPr>
          <p:nvPr/>
        </p:nvPicPr>
        <p:blipFill rotWithShape="1">
          <a:blip r:embed="rId3">
            <a:extLst>
              <a:ext uri="{28A0092B-C50C-407E-A947-70E740481C1C}">
                <a14:useLocalDpi xmlns:a14="http://schemas.microsoft.com/office/drawing/2010/main" val="0"/>
              </a:ext>
            </a:extLst>
          </a:blip>
          <a:srcRect l="69" t="7401" r="173" b="88753"/>
          <a:stretch/>
        </p:blipFill>
        <p:spPr>
          <a:xfrm>
            <a:off x="8005" y="6699234"/>
            <a:ext cx="12183995" cy="360990"/>
          </a:xfrm>
          <a:prstGeom prst="rect">
            <a:avLst/>
          </a:prstGeom>
          <a:effectLst>
            <a:outerShdw blurRad="50800" dist="50800" dir="5400000" algn="ctr" rotWithShape="0">
              <a:srgbClr val="000000">
                <a:alpha val="1000"/>
              </a:srgbClr>
            </a:outerShdw>
          </a:effectLst>
        </p:spPr>
      </p:pic>
      <p:cxnSp>
        <p:nvCxnSpPr>
          <p:cNvPr id="11" name="Connettore diritto 10"/>
          <p:cNvCxnSpPr/>
          <p:nvPr/>
        </p:nvCxnSpPr>
        <p:spPr>
          <a:xfrm>
            <a:off x="8005" y="6160294"/>
            <a:ext cx="12183995" cy="2073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CB497864-5657-E63A-5BF1-48FCFED1D252}"/>
              </a:ext>
            </a:extLst>
          </p:cNvPr>
          <p:cNvPicPr>
            <a:picLocks noChangeAspect="1"/>
          </p:cNvPicPr>
          <p:nvPr/>
        </p:nvPicPr>
        <p:blipFill>
          <a:blip r:embed="rId4"/>
          <a:stretch>
            <a:fillRect/>
          </a:stretch>
        </p:blipFill>
        <p:spPr>
          <a:xfrm>
            <a:off x="7909393" y="1407445"/>
            <a:ext cx="3251666" cy="4503610"/>
          </a:xfrm>
          <a:prstGeom prst="rect">
            <a:avLst/>
          </a:prstGeom>
        </p:spPr>
      </p:pic>
    </p:spTree>
    <p:extLst>
      <p:ext uri="{BB962C8B-B14F-4D97-AF65-F5344CB8AC3E}">
        <p14:creationId xmlns:p14="http://schemas.microsoft.com/office/powerpoint/2010/main" val="188191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03AC2-4811-D4A7-2D8B-162781186C96}"/>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5AB6F618-3698-9B99-ACC1-65ECD0EBB465}"/>
              </a:ext>
            </a:extLst>
          </p:cNvPr>
          <p:cNvPicPr>
            <a:picLocks noChangeAspect="1"/>
          </p:cNvPicPr>
          <p:nvPr/>
        </p:nvPicPr>
        <p:blipFill>
          <a:blip r:embed="rId2"/>
          <a:stretch>
            <a:fillRect/>
          </a:stretch>
        </p:blipFill>
        <p:spPr>
          <a:xfrm>
            <a:off x="672353" y="1585904"/>
            <a:ext cx="10972785" cy="4532531"/>
          </a:xfrm>
          <a:prstGeom prst="rect">
            <a:avLst/>
          </a:prstGeom>
        </p:spPr>
      </p:pic>
      <p:pic>
        <p:nvPicPr>
          <p:cNvPr id="5" name="Immagine 4">
            <a:extLst>
              <a:ext uri="{FF2B5EF4-FFF2-40B4-BE49-F238E27FC236}">
                <a16:creationId xmlns:a16="http://schemas.microsoft.com/office/drawing/2014/main" id="{EA035AF7-759E-2E42-B5E3-78848A3B1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8" y="74282"/>
            <a:ext cx="4328812" cy="1546004"/>
          </a:xfrm>
          <a:prstGeom prst="rect">
            <a:avLst/>
          </a:prstGeom>
        </p:spPr>
      </p:pic>
      <p:sp>
        <p:nvSpPr>
          <p:cNvPr id="6" name="PoljeZBesedilom 7">
            <a:extLst>
              <a:ext uri="{FF2B5EF4-FFF2-40B4-BE49-F238E27FC236}">
                <a16:creationId xmlns:a16="http://schemas.microsoft.com/office/drawing/2014/main" id="{530ADEFA-3631-7AA0-82C2-539212A62212}"/>
              </a:ext>
            </a:extLst>
          </p:cNvPr>
          <p:cNvSpPr txBox="1"/>
          <p:nvPr/>
        </p:nvSpPr>
        <p:spPr>
          <a:xfrm>
            <a:off x="4399150" y="380879"/>
            <a:ext cx="7646312" cy="830997"/>
          </a:xfrm>
          <a:prstGeom prst="rect">
            <a:avLst/>
          </a:prstGeom>
          <a:noFill/>
        </p:spPr>
        <p:txBody>
          <a:bodyPr wrap="square" rtlCol="0">
            <a:spAutoFit/>
          </a:bodyPr>
          <a:lstStyle/>
          <a:p>
            <a:r>
              <a:rPr lang="it-IT" sz="2400" dirty="0">
                <a:solidFill>
                  <a:srgbClr val="003399"/>
                </a:solidFill>
                <a:latin typeface="Trebuchet MS" panose="020B0603020202020204" pitchFamily="34" charset="0"/>
              </a:rPr>
              <a:t>Lingua friulana: attraverso quali aspetti si è svolta la valorizzazione della lingua?</a:t>
            </a:r>
            <a:endParaRPr lang="sl-SI" sz="2400" dirty="0">
              <a:solidFill>
                <a:srgbClr val="003399"/>
              </a:solidFill>
              <a:latin typeface="Trebuchet MS" panose="020B0603020202020204" pitchFamily="34" charset="0"/>
            </a:endParaRPr>
          </a:p>
        </p:txBody>
      </p:sp>
      <p:sp>
        <p:nvSpPr>
          <p:cNvPr id="7" name="PoljeZBesedilom 12">
            <a:extLst>
              <a:ext uri="{FF2B5EF4-FFF2-40B4-BE49-F238E27FC236}">
                <a16:creationId xmlns:a16="http://schemas.microsoft.com/office/drawing/2014/main" id="{396C14B4-8952-41FF-8D78-448DCC015147}"/>
              </a:ext>
            </a:extLst>
          </p:cNvPr>
          <p:cNvSpPr txBox="1"/>
          <p:nvPr/>
        </p:nvSpPr>
        <p:spPr>
          <a:xfrm>
            <a:off x="546859" y="6170659"/>
            <a:ext cx="11090275" cy="523220"/>
          </a:xfrm>
          <a:prstGeom prst="rect">
            <a:avLst/>
          </a:prstGeom>
          <a:noFill/>
        </p:spPr>
        <p:txBody>
          <a:bodyPr wrap="square" rtlCol="0">
            <a:spAutoFit/>
          </a:bodyPr>
          <a:lstStyle/>
          <a:p>
            <a:pPr algn="ctr"/>
            <a:r>
              <a:rPr lang="it-IT" sz="1400" b="1" dirty="0">
                <a:solidFill>
                  <a:srgbClr val="003399"/>
                </a:solidFill>
                <a:latin typeface="Trebuchet MS" panose="020B0603020202020204" pitchFamily="34" charset="0"/>
              </a:rPr>
              <a:t>Evento di sensibilizzazione della lingua e cultura friulana in FVG e Veneto</a:t>
            </a:r>
          </a:p>
          <a:p>
            <a:pPr algn="ctr"/>
            <a:r>
              <a:rPr lang="it-IT" sz="1400" b="1" dirty="0">
                <a:solidFill>
                  <a:srgbClr val="003399"/>
                </a:solidFill>
                <a:latin typeface="Trebuchet MS" panose="020B0603020202020204" pitchFamily="34" charset="0"/>
              </a:rPr>
              <a:t>Udine 18.11.2024</a:t>
            </a:r>
            <a:endParaRPr lang="sl-SI" sz="1400" b="1" dirty="0">
              <a:solidFill>
                <a:srgbClr val="003399"/>
              </a:solidFill>
              <a:latin typeface="Trebuchet MS" panose="020B0603020202020204" pitchFamily="34" charset="0"/>
            </a:endParaRPr>
          </a:p>
        </p:txBody>
      </p:sp>
      <p:sp>
        <p:nvSpPr>
          <p:cNvPr id="8" name="PoljeZBesedilom 10">
            <a:extLst>
              <a:ext uri="{FF2B5EF4-FFF2-40B4-BE49-F238E27FC236}">
                <a16:creationId xmlns:a16="http://schemas.microsoft.com/office/drawing/2014/main" id="{1D96E4F3-4D28-E3D3-483B-1AEEADED22DC}"/>
              </a:ext>
            </a:extLst>
          </p:cNvPr>
          <p:cNvSpPr txBox="1"/>
          <p:nvPr/>
        </p:nvSpPr>
        <p:spPr>
          <a:xfrm>
            <a:off x="1057835" y="1757412"/>
            <a:ext cx="10130118" cy="2152064"/>
          </a:xfrm>
          <a:prstGeom prst="rect">
            <a:avLst/>
          </a:prstGeom>
          <a:noFill/>
        </p:spPr>
        <p:txBody>
          <a:bodyPr wrap="square" rtlCol="0">
            <a:spAutoFit/>
          </a:bodyPr>
          <a:lstStyle/>
          <a:p>
            <a:pPr algn="just">
              <a:lnSpc>
                <a:spcPct val="107000"/>
              </a:lnSpc>
              <a:spcAft>
                <a:spcPts val="800"/>
              </a:spcAft>
            </a:pPr>
            <a:r>
              <a:rPr lang="it-IT" sz="1800" kern="100" dirty="0">
                <a:solidFill>
                  <a:schemeClr val="bg1"/>
                </a:solidFill>
                <a:effectLst/>
                <a:latin typeface="Trebuchet MS" panose="020B0603020202020204" pitchFamily="34" charset="0"/>
                <a:ea typeface="Calibri" panose="020F0502020204030204" pitchFamily="34" charset="0"/>
                <a:cs typeface="Calibri" panose="020F0502020204030204" pitchFamily="34" charset="0"/>
              </a:rPr>
              <a:t>Il conte </a:t>
            </a:r>
            <a:r>
              <a:rPr lang="it-IT" sz="1800" kern="100" dirty="0" err="1">
                <a:solidFill>
                  <a:schemeClr val="bg1"/>
                </a:solidFill>
                <a:effectLst/>
                <a:latin typeface="Trebuchet MS" panose="020B0603020202020204" pitchFamily="34" charset="0"/>
                <a:ea typeface="Calibri" panose="020F0502020204030204" pitchFamily="34" charset="0"/>
                <a:cs typeface="Calibri" panose="020F0502020204030204" pitchFamily="34" charset="0"/>
              </a:rPr>
              <a:t>Cacellino</a:t>
            </a:r>
            <a:r>
              <a:rPr lang="it-IT" sz="1800" kern="100" dirty="0">
                <a:solidFill>
                  <a:schemeClr val="bg1"/>
                </a:solidFill>
                <a:effectLst/>
                <a:latin typeface="Trebuchet MS" panose="020B0603020202020204" pitchFamily="34" charset="0"/>
                <a:ea typeface="Calibri" panose="020F0502020204030204" pitchFamily="34" charset="0"/>
                <a:cs typeface="Calibri" panose="020F0502020204030204" pitchFamily="34" charset="0"/>
              </a:rPr>
              <a:t> era cavaliere della potente famiglia bavarese degli </a:t>
            </a:r>
            <a:r>
              <a:rPr lang="it-IT" sz="1800" kern="100" dirty="0" err="1">
                <a:solidFill>
                  <a:schemeClr val="bg1"/>
                </a:solidFill>
                <a:effectLst/>
                <a:latin typeface="Trebuchet MS" panose="020B0603020202020204" pitchFamily="34" charset="0"/>
                <a:ea typeface="Calibri" panose="020F0502020204030204" pitchFamily="34" charset="0"/>
                <a:cs typeface="Calibri" panose="020F0502020204030204" pitchFamily="34" charset="0"/>
              </a:rPr>
              <a:t>Ariboni</a:t>
            </a:r>
            <a:r>
              <a:rPr lang="it-IT" sz="1800" kern="100" dirty="0">
                <a:solidFill>
                  <a:schemeClr val="bg1"/>
                </a:solidFill>
                <a:effectLst/>
                <a:latin typeface="Trebuchet MS" panose="020B0603020202020204" pitchFamily="34" charset="0"/>
                <a:ea typeface="Calibri" panose="020F0502020204030204" pitchFamily="34" charset="0"/>
                <a:cs typeface="Calibri" panose="020F0502020204030204" pitchFamily="34" charset="0"/>
              </a:rPr>
              <a:t>, che nel 1072, a </a:t>
            </a:r>
            <a:r>
              <a:rPr lang="it-IT" sz="1800" kern="100" dirty="0" err="1">
                <a:solidFill>
                  <a:schemeClr val="bg1"/>
                </a:solidFill>
                <a:effectLst/>
                <a:latin typeface="Trebuchet MS" panose="020B0603020202020204" pitchFamily="34" charset="0"/>
                <a:ea typeface="Calibri" panose="020F0502020204030204" pitchFamily="34" charset="0"/>
                <a:cs typeface="Calibri" panose="020F0502020204030204" pitchFamily="34" charset="0"/>
              </a:rPr>
              <a:t>Michaelbeuern</a:t>
            </a:r>
            <a:r>
              <a:rPr lang="it-IT" sz="1800" kern="100" dirty="0">
                <a:solidFill>
                  <a:schemeClr val="bg1"/>
                </a:solidFill>
                <a:effectLst/>
                <a:latin typeface="Trebuchet MS" panose="020B0603020202020204" pitchFamily="34" charset="0"/>
                <a:ea typeface="Calibri" panose="020F0502020204030204" pitchFamily="34" charset="0"/>
                <a:cs typeface="Calibri" panose="020F0502020204030204" pitchFamily="34" charset="0"/>
              </a:rPr>
              <a:t>, vicino a Salisburgo, compare fra i “</a:t>
            </a:r>
            <a:r>
              <a:rPr lang="it-IT" sz="1800" i="1" kern="100" dirty="0" err="1">
                <a:solidFill>
                  <a:schemeClr val="bg1"/>
                </a:solidFill>
                <a:effectLst/>
                <a:latin typeface="Trebuchet MS" panose="020B0603020202020204" pitchFamily="34" charset="0"/>
                <a:ea typeface="Calibri" panose="020F0502020204030204" pitchFamily="34" charset="0"/>
                <a:cs typeface="Calibri" panose="020F0502020204030204" pitchFamily="34" charset="0"/>
              </a:rPr>
              <a:t>milites</a:t>
            </a:r>
            <a:r>
              <a:rPr lang="it-IT" sz="1800" kern="100" dirty="0">
                <a:solidFill>
                  <a:schemeClr val="bg1"/>
                </a:solidFill>
                <a:effectLst/>
                <a:latin typeface="Trebuchet MS" panose="020B0603020202020204" pitchFamily="34" charset="0"/>
                <a:ea typeface="Calibri" panose="020F0502020204030204" pitchFamily="34" charset="0"/>
                <a:cs typeface="Calibri" panose="020F0502020204030204" pitchFamily="34" charset="0"/>
              </a:rPr>
              <a:t>” del patriarca </a:t>
            </a:r>
            <a:r>
              <a:rPr lang="it-IT" sz="1800" kern="100" dirty="0" err="1">
                <a:solidFill>
                  <a:schemeClr val="bg1"/>
                </a:solidFill>
                <a:effectLst/>
                <a:latin typeface="Trebuchet MS" panose="020B0603020202020204" pitchFamily="34" charset="0"/>
                <a:ea typeface="Calibri" panose="020F0502020204030204" pitchFamily="34" charset="0"/>
                <a:cs typeface="Calibri" panose="020F0502020204030204" pitchFamily="34" charset="0"/>
              </a:rPr>
              <a:t>Sigeardo</a:t>
            </a:r>
            <a:r>
              <a:rPr lang="it-IT" sz="1800" kern="100" dirty="0">
                <a:solidFill>
                  <a:schemeClr val="bg1"/>
                </a:solidFill>
                <a:effectLst/>
                <a:latin typeface="Trebuchet MS" panose="020B0603020202020204" pitchFamily="34" charset="0"/>
                <a:ea typeface="Calibri" panose="020F0502020204030204" pitchFamily="34" charset="0"/>
                <a:cs typeface="Calibri" panose="020F0502020204030204" pitchFamily="34" charset="0"/>
              </a:rPr>
              <a:t>, il fondatore assieme all’imperatore Enrico IV della Patria del Friuli (3 aprile 1077): un principe slavo che già possedeva diverse terre in Istria (Portole) e nella campagna friulana (il toponimo di Villacaccia di Lestizza andrebbe letto infatti come “Villa </a:t>
            </a:r>
            <a:r>
              <a:rPr lang="it-IT" sz="1800" kern="100" dirty="0" err="1">
                <a:solidFill>
                  <a:schemeClr val="bg1"/>
                </a:solidFill>
                <a:effectLst/>
                <a:latin typeface="Trebuchet MS" panose="020B0603020202020204" pitchFamily="34" charset="0"/>
                <a:ea typeface="Calibri" panose="020F0502020204030204" pitchFamily="34" charset="0"/>
                <a:cs typeface="Calibri" panose="020F0502020204030204" pitchFamily="34" charset="0"/>
              </a:rPr>
              <a:t>Chazellini</a:t>
            </a:r>
            <a:r>
              <a:rPr lang="it-IT" sz="1800" kern="100" dirty="0">
                <a:solidFill>
                  <a:schemeClr val="bg1"/>
                </a:solidFill>
                <a:effectLst/>
                <a:latin typeface="Trebuchet MS" panose="020B0603020202020204" pitchFamily="34" charset="0"/>
                <a:ea typeface="Calibri" panose="020F0502020204030204" pitchFamily="34" charset="0"/>
                <a:cs typeface="Calibri" panose="020F0502020204030204" pitchFamily="34" charset="0"/>
              </a:rPr>
              <a:t>”), e che probabilmente si rese responsabile di quel ripopolamento dei villaggi friulani bruciati qualche decennio prima dagli Ungari con coloni provenienti dalle sue terre.</a:t>
            </a:r>
            <a:endParaRPr lang="it-IT"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magine 9">
            <a:extLst>
              <a:ext uri="{FF2B5EF4-FFF2-40B4-BE49-F238E27FC236}">
                <a16:creationId xmlns:a16="http://schemas.microsoft.com/office/drawing/2014/main" id="{7B8AB79A-0720-7021-E3DA-0D8134381BFD}"/>
              </a:ext>
            </a:extLst>
          </p:cNvPr>
          <p:cNvPicPr>
            <a:picLocks noChangeAspect="1"/>
          </p:cNvPicPr>
          <p:nvPr/>
        </p:nvPicPr>
        <p:blipFill rotWithShape="1">
          <a:blip r:embed="rId4">
            <a:extLst>
              <a:ext uri="{28A0092B-C50C-407E-A947-70E740481C1C}">
                <a14:useLocalDpi xmlns:a14="http://schemas.microsoft.com/office/drawing/2010/main" val="0"/>
              </a:ext>
            </a:extLst>
          </a:blip>
          <a:srcRect l="69" t="7401" r="173" b="88753"/>
          <a:stretch/>
        </p:blipFill>
        <p:spPr>
          <a:xfrm>
            <a:off x="8005" y="6699234"/>
            <a:ext cx="12183995" cy="360990"/>
          </a:xfrm>
          <a:prstGeom prst="rect">
            <a:avLst/>
          </a:prstGeom>
          <a:effectLst>
            <a:outerShdw blurRad="50800" dist="50800" dir="5400000" algn="ctr" rotWithShape="0">
              <a:srgbClr val="000000">
                <a:alpha val="1000"/>
              </a:srgbClr>
            </a:outerShdw>
          </a:effectLst>
        </p:spPr>
      </p:pic>
      <p:cxnSp>
        <p:nvCxnSpPr>
          <p:cNvPr id="11" name="Connettore diritto 10">
            <a:extLst>
              <a:ext uri="{FF2B5EF4-FFF2-40B4-BE49-F238E27FC236}">
                <a16:creationId xmlns:a16="http://schemas.microsoft.com/office/drawing/2014/main" id="{5783EE14-FF8D-EBF0-A124-C5805C6EA65D}"/>
              </a:ext>
            </a:extLst>
          </p:cNvPr>
          <p:cNvCxnSpPr/>
          <p:nvPr/>
        </p:nvCxnSpPr>
        <p:spPr>
          <a:xfrm>
            <a:off x="8005" y="6160294"/>
            <a:ext cx="12183995" cy="2073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167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221184-9ABE-F610-692D-7B6DD5E83438}"/>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5AC5A1DA-E867-77E3-9055-967FF5C90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 y="74282"/>
            <a:ext cx="4328812" cy="1546004"/>
          </a:xfrm>
          <a:prstGeom prst="rect">
            <a:avLst/>
          </a:prstGeom>
        </p:spPr>
      </p:pic>
      <p:sp>
        <p:nvSpPr>
          <p:cNvPr id="6" name="PoljeZBesedilom 7">
            <a:extLst>
              <a:ext uri="{FF2B5EF4-FFF2-40B4-BE49-F238E27FC236}">
                <a16:creationId xmlns:a16="http://schemas.microsoft.com/office/drawing/2014/main" id="{8138A24C-B84B-A7ED-A8AD-C41D30FEA87B}"/>
              </a:ext>
            </a:extLst>
          </p:cNvPr>
          <p:cNvSpPr txBox="1"/>
          <p:nvPr/>
        </p:nvSpPr>
        <p:spPr>
          <a:xfrm>
            <a:off x="4399150" y="380879"/>
            <a:ext cx="7646312" cy="830997"/>
          </a:xfrm>
          <a:prstGeom prst="rect">
            <a:avLst/>
          </a:prstGeom>
          <a:noFill/>
        </p:spPr>
        <p:txBody>
          <a:bodyPr wrap="square" rtlCol="0">
            <a:spAutoFit/>
          </a:bodyPr>
          <a:lstStyle/>
          <a:p>
            <a:r>
              <a:rPr lang="it-IT" sz="2400" dirty="0">
                <a:solidFill>
                  <a:srgbClr val="003399"/>
                </a:solidFill>
                <a:latin typeface="Trebuchet MS" panose="020B0603020202020204" pitchFamily="34" charset="0"/>
              </a:rPr>
              <a:t>Lingua friulana: attraverso quali aspetti si è svolta la valorizzazione della lingua?</a:t>
            </a:r>
            <a:endParaRPr lang="sl-SI" sz="2400" dirty="0">
              <a:solidFill>
                <a:srgbClr val="003399"/>
              </a:solidFill>
              <a:latin typeface="Trebuchet MS" panose="020B0603020202020204" pitchFamily="34" charset="0"/>
            </a:endParaRPr>
          </a:p>
        </p:txBody>
      </p:sp>
      <p:sp>
        <p:nvSpPr>
          <p:cNvPr id="7" name="PoljeZBesedilom 12">
            <a:extLst>
              <a:ext uri="{FF2B5EF4-FFF2-40B4-BE49-F238E27FC236}">
                <a16:creationId xmlns:a16="http://schemas.microsoft.com/office/drawing/2014/main" id="{13E52FC1-F211-ED1F-246B-A80EB50CD8DE}"/>
              </a:ext>
            </a:extLst>
          </p:cNvPr>
          <p:cNvSpPr txBox="1"/>
          <p:nvPr/>
        </p:nvSpPr>
        <p:spPr>
          <a:xfrm>
            <a:off x="546859" y="6170659"/>
            <a:ext cx="11090275" cy="523220"/>
          </a:xfrm>
          <a:prstGeom prst="rect">
            <a:avLst/>
          </a:prstGeom>
          <a:noFill/>
        </p:spPr>
        <p:txBody>
          <a:bodyPr wrap="square" rtlCol="0">
            <a:spAutoFit/>
          </a:bodyPr>
          <a:lstStyle/>
          <a:p>
            <a:pPr algn="ctr"/>
            <a:r>
              <a:rPr lang="it-IT" sz="1400" b="1" dirty="0">
                <a:solidFill>
                  <a:srgbClr val="003399"/>
                </a:solidFill>
                <a:latin typeface="Trebuchet MS" panose="020B0603020202020204" pitchFamily="34" charset="0"/>
              </a:rPr>
              <a:t>Evento di sensibilizzazione della lingua e cultura friulana in FVG e Veneto</a:t>
            </a:r>
          </a:p>
          <a:p>
            <a:pPr algn="ctr"/>
            <a:r>
              <a:rPr lang="it-IT" sz="1400" b="1" dirty="0">
                <a:solidFill>
                  <a:srgbClr val="003399"/>
                </a:solidFill>
                <a:latin typeface="Trebuchet MS" panose="020B0603020202020204" pitchFamily="34" charset="0"/>
              </a:rPr>
              <a:t>Udine 18.11.2024</a:t>
            </a:r>
            <a:endParaRPr lang="sl-SI" sz="1400" b="1" dirty="0">
              <a:solidFill>
                <a:srgbClr val="003399"/>
              </a:solidFill>
              <a:latin typeface="Trebuchet MS" panose="020B0603020202020204" pitchFamily="34" charset="0"/>
            </a:endParaRPr>
          </a:p>
        </p:txBody>
      </p:sp>
      <p:sp>
        <p:nvSpPr>
          <p:cNvPr id="8" name="PoljeZBesedilom 10">
            <a:extLst>
              <a:ext uri="{FF2B5EF4-FFF2-40B4-BE49-F238E27FC236}">
                <a16:creationId xmlns:a16="http://schemas.microsoft.com/office/drawing/2014/main" id="{6B36E392-5204-2923-E51E-4C22D6C930BF}"/>
              </a:ext>
            </a:extLst>
          </p:cNvPr>
          <p:cNvSpPr txBox="1"/>
          <p:nvPr/>
        </p:nvSpPr>
        <p:spPr>
          <a:xfrm>
            <a:off x="828767" y="2135397"/>
            <a:ext cx="10323326" cy="3039743"/>
          </a:xfrm>
          <a:prstGeom prst="rect">
            <a:avLst/>
          </a:prstGeom>
          <a:noFill/>
        </p:spPr>
        <p:txBody>
          <a:bodyPr wrap="square" rtlCol="0">
            <a:spAutoFit/>
          </a:bodyPr>
          <a:lstStyle/>
          <a:p>
            <a:pPr algn="just">
              <a:lnSpc>
                <a:spcPct val="107000"/>
              </a:lnSpc>
              <a:spcAft>
                <a:spcPts val="800"/>
              </a:spcAft>
            </a:pPr>
            <a:r>
              <a:rPr lang="it-IT" sz="2000" kern="1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Nei secoli l’Abbazia di Moggio si fece un centro di straordinaria importanza sia per l’estensione dei territori ad essa soggetti, tra cui la vicina Val Resia, che per la sua riconosciuta funzione di maestra delle genti. Di qui transitarono chierici e dottori della Chiesa; entro il circuito delle sue possenti mura trovarono riparo pellegrini e viandanti che nei secoli attraversarono quella frequentatissima via che collegava il Baltico all’Adriatico passando attraverso la Valcanale e il Canal del Ferro e che in luoghi come questa Abbazia si scambiarono cartigli e libri, accenti e idee costituendo quel fitto tessuto che oggi possiamo dire essere alla base della storia d’Europa, dei suoi popoli e delle sue genti.</a:t>
            </a:r>
            <a:endParaRPr lang="it-IT"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magine 9">
            <a:extLst>
              <a:ext uri="{FF2B5EF4-FFF2-40B4-BE49-F238E27FC236}">
                <a16:creationId xmlns:a16="http://schemas.microsoft.com/office/drawing/2014/main" id="{F14E8782-DD05-90BC-FADB-FE44CF9CE5EE}"/>
              </a:ext>
            </a:extLst>
          </p:cNvPr>
          <p:cNvPicPr>
            <a:picLocks noChangeAspect="1"/>
          </p:cNvPicPr>
          <p:nvPr/>
        </p:nvPicPr>
        <p:blipFill rotWithShape="1">
          <a:blip r:embed="rId3">
            <a:extLst>
              <a:ext uri="{28A0092B-C50C-407E-A947-70E740481C1C}">
                <a14:useLocalDpi xmlns:a14="http://schemas.microsoft.com/office/drawing/2010/main" val="0"/>
              </a:ext>
            </a:extLst>
          </a:blip>
          <a:srcRect l="69" t="7401" r="173" b="88753"/>
          <a:stretch/>
        </p:blipFill>
        <p:spPr>
          <a:xfrm>
            <a:off x="8005" y="6699234"/>
            <a:ext cx="12183995" cy="360990"/>
          </a:xfrm>
          <a:prstGeom prst="rect">
            <a:avLst/>
          </a:prstGeom>
          <a:effectLst>
            <a:outerShdw blurRad="50800" dist="50800" dir="5400000" algn="ctr" rotWithShape="0">
              <a:srgbClr val="000000">
                <a:alpha val="1000"/>
              </a:srgbClr>
            </a:outerShdw>
          </a:effectLst>
        </p:spPr>
      </p:pic>
      <p:cxnSp>
        <p:nvCxnSpPr>
          <p:cNvPr id="11" name="Connettore diritto 10">
            <a:extLst>
              <a:ext uri="{FF2B5EF4-FFF2-40B4-BE49-F238E27FC236}">
                <a16:creationId xmlns:a16="http://schemas.microsoft.com/office/drawing/2014/main" id="{C43502FA-1506-2BED-4E21-F09C089A601F}"/>
              </a:ext>
            </a:extLst>
          </p:cNvPr>
          <p:cNvCxnSpPr/>
          <p:nvPr/>
        </p:nvCxnSpPr>
        <p:spPr>
          <a:xfrm>
            <a:off x="8005" y="6160294"/>
            <a:ext cx="12183995" cy="2073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0272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8AF2A1-C2BF-6F07-2780-6C69CDC3DB92}"/>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E7DBDC4F-079B-9AFE-5942-C5DA9F8DB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 y="74282"/>
            <a:ext cx="4328812" cy="1546004"/>
          </a:xfrm>
          <a:prstGeom prst="rect">
            <a:avLst/>
          </a:prstGeom>
        </p:spPr>
      </p:pic>
      <p:sp>
        <p:nvSpPr>
          <p:cNvPr id="6" name="PoljeZBesedilom 7">
            <a:extLst>
              <a:ext uri="{FF2B5EF4-FFF2-40B4-BE49-F238E27FC236}">
                <a16:creationId xmlns:a16="http://schemas.microsoft.com/office/drawing/2014/main" id="{B7B0D54B-3C33-13E4-8106-01FCA653447F}"/>
              </a:ext>
            </a:extLst>
          </p:cNvPr>
          <p:cNvSpPr txBox="1"/>
          <p:nvPr/>
        </p:nvSpPr>
        <p:spPr>
          <a:xfrm>
            <a:off x="4399150" y="380879"/>
            <a:ext cx="7646312" cy="830997"/>
          </a:xfrm>
          <a:prstGeom prst="rect">
            <a:avLst/>
          </a:prstGeom>
          <a:noFill/>
        </p:spPr>
        <p:txBody>
          <a:bodyPr wrap="square" rtlCol="0">
            <a:spAutoFit/>
          </a:bodyPr>
          <a:lstStyle/>
          <a:p>
            <a:r>
              <a:rPr lang="it-IT" sz="2400" dirty="0">
                <a:solidFill>
                  <a:srgbClr val="003399"/>
                </a:solidFill>
                <a:latin typeface="Trebuchet MS" panose="020B0603020202020204" pitchFamily="34" charset="0"/>
              </a:rPr>
              <a:t>Lingua friulana: attraverso quali aspetti si è svolta la valorizzazione della lingua?</a:t>
            </a:r>
            <a:endParaRPr lang="sl-SI" sz="2400" dirty="0">
              <a:solidFill>
                <a:srgbClr val="003399"/>
              </a:solidFill>
              <a:latin typeface="Trebuchet MS" panose="020B0603020202020204" pitchFamily="34" charset="0"/>
            </a:endParaRPr>
          </a:p>
        </p:txBody>
      </p:sp>
      <p:sp>
        <p:nvSpPr>
          <p:cNvPr id="7" name="PoljeZBesedilom 12">
            <a:extLst>
              <a:ext uri="{FF2B5EF4-FFF2-40B4-BE49-F238E27FC236}">
                <a16:creationId xmlns:a16="http://schemas.microsoft.com/office/drawing/2014/main" id="{D3B78422-8289-77E0-B263-D662E44126CA}"/>
              </a:ext>
            </a:extLst>
          </p:cNvPr>
          <p:cNvSpPr txBox="1"/>
          <p:nvPr/>
        </p:nvSpPr>
        <p:spPr>
          <a:xfrm>
            <a:off x="546859" y="6170659"/>
            <a:ext cx="11090275" cy="523220"/>
          </a:xfrm>
          <a:prstGeom prst="rect">
            <a:avLst/>
          </a:prstGeom>
          <a:noFill/>
        </p:spPr>
        <p:txBody>
          <a:bodyPr wrap="square" rtlCol="0">
            <a:spAutoFit/>
          </a:bodyPr>
          <a:lstStyle/>
          <a:p>
            <a:pPr algn="ctr"/>
            <a:r>
              <a:rPr lang="it-IT" sz="1400" b="1" dirty="0">
                <a:solidFill>
                  <a:srgbClr val="003399"/>
                </a:solidFill>
                <a:latin typeface="Trebuchet MS" panose="020B0603020202020204" pitchFamily="34" charset="0"/>
              </a:rPr>
              <a:t>Evento di sensibilizzazione della lingua e cultura friulana in FVG e Veneto</a:t>
            </a:r>
          </a:p>
          <a:p>
            <a:pPr algn="ctr"/>
            <a:r>
              <a:rPr lang="it-IT" sz="1400" b="1" dirty="0">
                <a:solidFill>
                  <a:srgbClr val="003399"/>
                </a:solidFill>
                <a:latin typeface="Trebuchet MS" panose="020B0603020202020204" pitchFamily="34" charset="0"/>
              </a:rPr>
              <a:t>Udine 18.11.2024</a:t>
            </a:r>
            <a:endParaRPr lang="sl-SI" sz="1400" b="1" dirty="0">
              <a:solidFill>
                <a:srgbClr val="003399"/>
              </a:solidFill>
              <a:latin typeface="Trebuchet MS" panose="020B0603020202020204" pitchFamily="34" charset="0"/>
            </a:endParaRPr>
          </a:p>
        </p:txBody>
      </p:sp>
      <p:sp>
        <p:nvSpPr>
          <p:cNvPr id="8" name="PoljeZBesedilom 10">
            <a:extLst>
              <a:ext uri="{FF2B5EF4-FFF2-40B4-BE49-F238E27FC236}">
                <a16:creationId xmlns:a16="http://schemas.microsoft.com/office/drawing/2014/main" id="{F456769C-3E0B-2902-B216-4090282D634E}"/>
              </a:ext>
            </a:extLst>
          </p:cNvPr>
          <p:cNvSpPr txBox="1"/>
          <p:nvPr/>
        </p:nvSpPr>
        <p:spPr>
          <a:xfrm>
            <a:off x="6637898" y="2855954"/>
            <a:ext cx="4675561" cy="1722459"/>
          </a:xfrm>
          <a:prstGeom prst="rect">
            <a:avLst/>
          </a:prstGeom>
          <a:noFill/>
        </p:spPr>
        <p:txBody>
          <a:bodyPr wrap="square" rtlCol="0">
            <a:spAutoFit/>
          </a:bodyPr>
          <a:lstStyle/>
          <a:p>
            <a:pPr algn="just">
              <a:lnSpc>
                <a:spcPct val="107000"/>
              </a:lnSpc>
              <a:spcAft>
                <a:spcPts val="800"/>
              </a:spcAft>
            </a:pPr>
            <a:r>
              <a:rPr lang="it-IT" sz="2000" kern="100" dirty="0">
                <a:effectLst/>
                <a:latin typeface="Trebuchet MS" panose="020B0603020202020204" pitchFamily="34" charset="0"/>
                <a:ea typeface="Calibri" panose="020F0502020204030204" pitchFamily="34" charset="0"/>
                <a:cs typeface="Calibri" panose="020F0502020204030204" pitchFamily="34" charset="0"/>
              </a:rPr>
              <a:t>Ecco questo è l’antico documento che elenca tutti i possedimenti dell’Abbazia di Moggio che si estendevano dall’attuale Carinzia alla Slovenia fino a Sesto al Reghena.</a:t>
            </a:r>
            <a:endParaRPr lang="it-IT"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magine 9">
            <a:extLst>
              <a:ext uri="{FF2B5EF4-FFF2-40B4-BE49-F238E27FC236}">
                <a16:creationId xmlns:a16="http://schemas.microsoft.com/office/drawing/2014/main" id="{686A24A9-D9ED-379F-7821-68C13CD2408F}"/>
              </a:ext>
            </a:extLst>
          </p:cNvPr>
          <p:cNvPicPr>
            <a:picLocks noChangeAspect="1"/>
          </p:cNvPicPr>
          <p:nvPr/>
        </p:nvPicPr>
        <p:blipFill rotWithShape="1">
          <a:blip r:embed="rId3">
            <a:extLst>
              <a:ext uri="{28A0092B-C50C-407E-A947-70E740481C1C}">
                <a14:useLocalDpi xmlns:a14="http://schemas.microsoft.com/office/drawing/2010/main" val="0"/>
              </a:ext>
            </a:extLst>
          </a:blip>
          <a:srcRect l="69" t="7401" r="173" b="88753"/>
          <a:stretch/>
        </p:blipFill>
        <p:spPr>
          <a:xfrm>
            <a:off x="8005" y="6699234"/>
            <a:ext cx="12183995" cy="360990"/>
          </a:xfrm>
          <a:prstGeom prst="rect">
            <a:avLst/>
          </a:prstGeom>
          <a:effectLst>
            <a:outerShdw blurRad="50800" dist="50800" dir="5400000" algn="ctr" rotWithShape="0">
              <a:srgbClr val="000000">
                <a:alpha val="1000"/>
              </a:srgbClr>
            </a:outerShdw>
          </a:effectLst>
        </p:spPr>
      </p:pic>
      <p:cxnSp>
        <p:nvCxnSpPr>
          <p:cNvPr id="11" name="Connettore diritto 10">
            <a:extLst>
              <a:ext uri="{FF2B5EF4-FFF2-40B4-BE49-F238E27FC236}">
                <a16:creationId xmlns:a16="http://schemas.microsoft.com/office/drawing/2014/main" id="{62770E24-4087-DE31-FCBB-8374578D5B7C}"/>
              </a:ext>
            </a:extLst>
          </p:cNvPr>
          <p:cNvCxnSpPr/>
          <p:nvPr/>
        </p:nvCxnSpPr>
        <p:spPr>
          <a:xfrm>
            <a:off x="8005" y="6160294"/>
            <a:ext cx="12183995" cy="2073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CFF7C6D8-A9A6-3E9C-EA2F-661589906D57}"/>
              </a:ext>
            </a:extLst>
          </p:cNvPr>
          <p:cNvPicPr>
            <a:picLocks noChangeAspect="1"/>
          </p:cNvPicPr>
          <p:nvPr/>
        </p:nvPicPr>
        <p:blipFill>
          <a:blip r:embed="rId4"/>
          <a:stretch>
            <a:fillRect/>
          </a:stretch>
        </p:blipFill>
        <p:spPr>
          <a:xfrm>
            <a:off x="546859" y="1820273"/>
            <a:ext cx="5238872" cy="3931611"/>
          </a:xfrm>
          <a:prstGeom prst="rect">
            <a:avLst/>
          </a:prstGeom>
        </p:spPr>
      </p:pic>
    </p:spTree>
    <p:extLst>
      <p:ext uri="{BB962C8B-B14F-4D97-AF65-F5344CB8AC3E}">
        <p14:creationId xmlns:p14="http://schemas.microsoft.com/office/powerpoint/2010/main" val="1361126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48334C-F204-8057-8D63-6E823FE88DD1}"/>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6F5F37A8-98F3-1D42-180E-0ED4632EB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 y="74282"/>
            <a:ext cx="4328812" cy="1546004"/>
          </a:xfrm>
          <a:prstGeom prst="rect">
            <a:avLst/>
          </a:prstGeom>
        </p:spPr>
      </p:pic>
      <p:sp>
        <p:nvSpPr>
          <p:cNvPr id="6" name="PoljeZBesedilom 7">
            <a:extLst>
              <a:ext uri="{FF2B5EF4-FFF2-40B4-BE49-F238E27FC236}">
                <a16:creationId xmlns:a16="http://schemas.microsoft.com/office/drawing/2014/main" id="{3DF6B796-8153-19D7-1813-057BAE20AF58}"/>
              </a:ext>
            </a:extLst>
          </p:cNvPr>
          <p:cNvSpPr txBox="1"/>
          <p:nvPr/>
        </p:nvSpPr>
        <p:spPr>
          <a:xfrm>
            <a:off x="4399150" y="380879"/>
            <a:ext cx="7646312" cy="830997"/>
          </a:xfrm>
          <a:prstGeom prst="rect">
            <a:avLst/>
          </a:prstGeom>
          <a:noFill/>
        </p:spPr>
        <p:txBody>
          <a:bodyPr wrap="square" rtlCol="0">
            <a:spAutoFit/>
          </a:bodyPr>
          <a:lstStyle/>
          <a:p>
            <a:r>
              <a:rPr lang="it-IT" sz="2400" dirty="0">
                <a:solidFill>
                  <a:srgbClr val="003399"/>
                </a:solidFill>
                <a:latin typeface="Trebuchet MS" panose="020B0603020202020204" pitchFamily="34" charset="0"/>
              </a:rPr>
              <a:t>Lingua friulana: attraverso quali aspetti si è svolta la valorizzazione della lingua?</a:t>
            </a:r>
            <a:endParaRPr lang="sl-SI" sz="2400" dirty="0">
              <a:solidFill>
                <a:srgbClr val="003399"/>
              </a:solidFill>
              <a:latin typeface="Trebuchet MS" panose="020B0603020202020204" pitchFamily="34" charset="0"/>
            </a:endParaRPr>
          </a:p>
        </p:txBody>
      </p:sp>
      <p:sp>
        <p:nvSpPr>
          <p:cNvPr id="7" name="PoljeZBesedilom 12">
            <a:extLst>
              <a:ext uri="{FF2B5EF4-FFF2-40B4-BE49-F238E27FC236}">
                <a16:creationId xmlns:a16="http://schemas.microsoft.com/office/drawing/2014/main" id="{AE67A287-85F8-A752-E946-969A2100440D}"/>
              </a:ext>
            </a:extLst>
          </p:cNvPr>
          <p:cNvSpPr txBox="1"/>
          <p:nvPr/>
        </p:nvSpPr>
        <p:spPr>
          <a:xfrm>
            <a:off x="546859" y="6170659"/>
            <a:ext cx="11090275" cy="523220"/>
          </a:xfrm>
          <a:prstGeom prst="rect">
            <a:avLst/>
          </a:prstGeom>
          <a:noFill/>
        </p:spPr>
        <p:txBody>
          <a:bodyPr wrap="square" rtlCol="0">
            <a:spAutoFit/>
          </a:bodyPr>
          <a:lstStyle/>
          <a:p>
            <a:pPr algn="ctr"/>
            <a:r>
              <a:rPr lang="it-IT" sz="1400" b="1" dirty="0">
                <a:solidFill>
                  <a:srgbClr val="003399"/>
                </a:solidFill>
                <a:latin typeface="Trebuchet MS" panose="020B0603020202020204" pitchFamily="34" charset="0"/>
              </a:rPr>
              <a:t>Evento di sensibilizzazione della lingua e cultura friulana in FVG e Veneto</a:t>
            </a:r>
          </a:p>
          <a:p>
            <a:pPr algn="ctr"/>
            <a:r>
              <a:rPr lang="it-IT" sz="1400" b="1" dirty="0">
                <a:solidFill>
                  <a:srgbClr val="003399"/>
                </a:solidFill>
                <a:latin typeface="Trebuchet MS" panose="020B0603020202020204" pitchFamily="34" charset="0"/>
              </a:rPr>
              <a:t>Udine 18.11.2024</a:t>
            </a:r>
            <a:endParaRPr lang="sl-SI" sz="1400" b="1" dirty="0">
              <a:solidFill>
                <a:srgbClr val="003399"/>
              </a:solidFill>
              <a:latin typeface="Trebuchet MS" panose="020B0603020202020204" pitchFamily="34" charset="0"/>
            </a:endParaRPr>
          </a:p>
        </p:txBody>
      </p:sp>
      <p:sp>
        <p:nvSpPr>
          <p:cNvPr id="8" name="PoljeZBesedilom 10">
            <a:extLst>
              <a:ext uri="{FF2B5EF4-FFF2-40B4-BE49-F238E27FC236}">
                <a16:creationId xmlns:a16="http://schemas.microsoft.com/office/drawing/2014/main" id="{22B1B8FE-063D-83EF-FEE3-E90FA37D6888}"/>
              </a:ext>
            </a:extLst>
          </p:cNvPr>
          <p:cNvSpPr txBox="1"/>
          <p:nvPr/>
        </p:nvSpPr>
        <p:spPr>
          <a:xfrm>
            <a:off x="550862" y="1988620"/>
            <a:ext cx="5105867" cy="4032835"/>
          </a:xfrm>
          <a:prstGeom prst="rect">
            <a:avLst/>
          </a:prstGeom>
          <a:noFill/>
        </p:spPr>
        <p:txBody>
          <a:bodyPr wrap="square" rtlCol="0">
            <a:spAutoFit/>
          </a:bodyPr>
          <a:lstStyle/>
          <a:p>
            <a:pPr algn="just">
              <a:lnSpc>
                <a:spcPct val="107000"/>
              </a:lnSpc>
              <a:spcAft>
                <a:spcPts val="800"/>
              </a:spcAft>
            </a:pPr>
            <a:r>
              <a:rPr lang="it-IT" sz="1800" kern="100" dirty="0">
                <a:effectLst/>
                <a:latin typeface="Trebuchet MS" panose="020B0603020202020204" pitchFamily="34" charset="0"/>
                <a:ea typeface="Calibri" panose="020F0502020204030204" pitchFamily="34" charset="0"/>
                <a:cs typeface="Calibri" panose="020F0502020204030204" pitchFamily="34" charset="0"/>
              </a:rPr>
              <a:t>Alla lettura della Bolla erano chiamati tutti i notabili del Friuli e ora vengono invitati i gruppi storici del Friuli: </a:t>
            </a:r>
            <a:endParaRPr lang="it-IT" sz="1800" kern="100" dirty="0">
              <a:effectLst/>
              <a:latin typeface="Trebuchet MS" panose="020B0603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1800" kern="100" dirty="0">
                <a:effectLst/>
                <a:latin typeface="Trebuchet MS" panose="020B0603020202020204" pitchFamily="34" charset="0"/>
                <a:ea typeface="Calibri" panose="020F0502020204030204" pitchFamily="34" charset="0"/>
                <a:cs typeface="Calibri" panose="020F0502020204030204" pitchFamily="34" charset="0"/>
              </a:rPr>
              <a:t>Borgo </a:t>
            </a:r>
            <a:r>
              <a:rPr lang="it-IT" sz="1800" kern="100" dirty="0" err="1">
                <a:effectLst/>
                <a:latin typeface="Trebuchet MS" panose="020B0603020202020204" pitchFamily="34" charset="0"/>
                <a:ea typeface="Calibri" panose="020F0502020204030204" pitchFamily="34" charset="0"/>
                <a:cs typeface="Calibri" panose="020F0502020204030204" pitchFamily="34" charset="0"/>
              </a:rPr>
              <a:t>Pracchiuso</a:t>
            </a:r>
            <a:r>
              <a:rPr lang="it-IT" sz="1800" kern="100" dirty="0">
                <a:effectLst/>
                <a:latin typeface="Trebuchet MS" panose="020B0603020202020204" pitchFamily="34" charset="0"/>
                <a:ea typeface="Calibri" panose="020F0502020204030204" pitchFamily="34" charset="0"/>
                <a:cs typeface="Calibri" panose="020F0502020204030204" pitchFamily="34" charset="0"/>
              </a:rPr>
              <a:t>, Borgo Sette stelle Udine, Libere comunità di Villa e </a:t>
            </a:r>
            <a:r>
              <a:rPr lang="it-IT" sz="1800" kern="100" dirty="0" err="1">
                <a:effectLst/>
                <a:latin typeface="Trebuchet MS" panose="020B0603020202020204" pitchFamily="34" charset="0"/>
                <a:ea typeface="Calibri" panose="020F0502020204030204" pitchFamily="34" charset="0"/>
                <a:cs typeface="Calibri" panose="020F0502020204030204" pitchFamily="34" charset="0"/>
              </a:rPr>
              <a:t>Albazzana</a:t>
            </a:r>
            <a:r>
              <a:rPr lang="it-IT" sz="1800" kern="100" dirty="0">
                <a:effectLst/>
                <a:latin typeface="Trebuchet MS" panose="020B0603020202020204" pitchFamily="34" charset="0"/>
                <a:ea typeface="Calibri" panose="020F0502020204030204" pitchFamily="34" charset="0"/>
                <a:cs typeface="Calibri" panose="020F0502020204030204" pitchFamily="34" charset="0"/>
              </a:rPr>
              <a:t>, </a:t>
            </a:r>
            <a:r>
              <a:rPr lang="it-IT" sz="1800" kern="100" dirty="0" err="1">
                <a:effectLst/>
                <a:latin typeface="Trebuchet MS" panose="020B0603020202020204" pitchFamily="34" charset="0"/>
                <a:ea typeface="Calibri" panose="020F0502020204030204" pitchFamily="34" charset="0"/>
                <a:cs typeface="Calibri" panose="020F0502020204030204" pitchFamily="34" charset="0"/>
              </a:rPr>
              <a:t>Gastaldia</a:t>
            </a:r>
            <a:r>
              <a:rPr lang="it-IT" sz="1800" kern="100" dirty="0">
                <a:effectLst/>
                <a:latin typeface="Trebuchet MS" panose="020B0603020202020204" pitchFamily="34" charset="0"/>
                <a:ea typeface="Calibri" panose="020F0502020204030204" pitchFamily="34" charset="0"/>
                <a:cs typeface="Calibri" panose="020F0502020204030204" pitchFamily="34" charset="0"/>
              </a:rPr>
              <a:t> di Tricesimo, gli Sbandieratori di Valvasone, i gruppi storici delle comunità contermini di Gemona e di Venzone, Compagnia de Malipiero, i tamburi storici di Gemona e di Venzone, i Teutonici di Precenicco, e altri gruppi che fanno conoscere agli spettatori musiche, strumenti, danze, costumi del periodo medioevale.</a:t>
            </a:r>
            <a:endParaRPr lang="it-IT" sz="1800" kern="100" dirty="0">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10" name="Immagine 9">
            <a:extLst>
              <a:ext uri="{FF2B5EF4-FFF2-40B4-BE49-F238E27FC236}">
                <a16:creationId xmlns:a16="http://schemas.microsoft.com/office/drawing/2014/main" id="{C3D54849-1E31-DC5C-A413-4940B03C2375}"/>
              </a:ext>
            </a:extLst>
          </p:cNvPr>
          <p:cNvPicPr>
            <a:picLocks noChangeAspect="1"/>
          </p:cNvPicPr>
          <p:nvPr/>
        </p:nvPicPr>
        <p:blipFill rotWithShape="1">
          <a:blip r:embed="rId3">
            <a:extLst>
              <a:ext uri="{28A0092B-C50C-407E-A947-70E740481C1C}">
                <a14:useLocalDpi xmlns:a14="http://schemas.microsoft.com/office/drawing/2010/main" val="0"/>
              </a:ext>
            </a:extLst>
          </a:blip>
          <a:srcRect l="69" t="7401" r="173" b="88753"/>
          <a:stretch/>
        </p:blipFill>
        <p:spPr>
          <a:xfrm>
            <a:off x="8005" y="6699234"/>
            <a:ext cx="12183995" cy="360990"/>
          </a:xfrm>
          <a:prstGeom prst="rect">
            <a:avLst/>
          </a:prstGeom>
          <a:effectLst>
            <a:outerShdw blurRad="50800" dist="50800" dir="5400000" algn="ctr" rotWithShape="0">
              <a:srgbClr val="000000">
                <a:alpha val="1000"/>
              </a:srgbClr>
            </a:outerShdw>
          </a:effectLst>
        </p:spPr>
      </p:pic>
      <p:cxnSp>
        <p:nvCxnSpPr>
          <p:cNvPr id="11" name="Connettore diritto 10">
            <a:extLst>
              <a:ext uri="{FF2B5EF4-FFF2-40B4-BE49-F238E27FC236}">
                <a16:creationId xmlns:a16="http://schemas.microsoft.com/office/drawing/2014/main" id="{BB2A8881-D772-754B-D528-8E0A2E4E8489}"/>
              </a:ext>
            </a:extLst>
          </p:cNvPr>
          <p:cNvCxnSpPr/>
          <p:nvPr/>
        </p:nvCxnSpPr>
        <p:spPr>
          <a:xfrm>
            <a:off x="8005" y="6160294"/>
            <a:ext cx="12183995" cy="2073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655B653A-E967-C053-2911-190A116C1869}"/>
              </a:ext>
            </a:extLst>
          </p:cNvPr>
          <p:cNvPicPr>
            <a:picLocks noChangeAspect="1"/>
          </p:cNvPicPr>
          <p:nvPr/>
        </p:nvPicPr>
        <p:blipFill>
          <a:blip r:embed="rId4"/>
          <a:stretch>
            <a:fillRect/>
          </a:stretch>
        </p:blipFill>
        <p:spPr>
          <a:xfrm>
            <a:off x="6242804" y="1757003"/>
            <a:ext cx="1887872" cy="3885081"/>
          </a:xfrm>
          <a:prstGeom prst="rect">
            <a:avLst/>
          </a:prstGeom>
        </p:spPr>
      </p:pic>
      <p:pic>
        <p:nvPicPr>
          <p:cNvPr id="12" name="Immagine 11">
            <a:extLst>
              <a:ext uri="{FF2B5EF4-FFF2-40B4-BE49-F238E27FC236}">
                <a16:creationId xmlns:a16="http://schemas.microsoft.com/office/drawing/2014/main" id="{D4035FB3-0AB1-F078-3ED8-E79129F25319}"/>
              </a:ext>
            </a:extLst>
          </p:cNvPr>
          <p:cNvPicPr>
            <a:picLocks noChangeAspect="1"/>
          </p:cNvPicPr>
          <p:nvPr/>
        </p:nvPicPr>
        <p:blipFill>
          <a:blip r:embed="rId5"/>
          <a:stretch>
            <a:fillRect/>
          </a:stretch>
        </p:blipFill>
        <p:spPr>
          <a:xfrm>
            <a:off x="8352712" y="4099989"/>
            <a:ext cx="3562344" cy="1731045"/>
          </a:xfrm>
          <a:prstGeom prst="rect">
            <a:avLst/>
          </a:prstGeom>
        </p:spPr>
      </p:pic>
      <p:pic>
        <p:nvPicPr>
          <p:cNvPr id="14" name="Immagine 13">
            <a:extLst>
              <a:ext uri="{FF2B5EF4-FFF2-40B4-BE49-F238E27FC236}">
                <a16:creationId xmlns:a16="http://schemas.microsoft.com/office/drawing/2014/main" id="{EA651045-6210-6ABC-8AFD-F3EDF548C015}"/>
              </a:ext>
            </a:extLst>
          </p:cNvPr>
          <p:cNvPicPr>
            <a:picLocks noChangeAspect="1"/>
          </p:cNvPicPr>
          <p:nvPr/>
        </p:nvPicPr>
        <p:blipFill>
          <a:blip r:embed="rId6"/>
          <a:stretch>
            <a:fillRect/>
          </a:stretch>
        </p:blipFill>
        <p:spPr>
          <a:xfrm>
            <a:off x="8352712" y="2165209"/>
            <a:ext cx="3562344" cy="1605520"/>
          </a:xfrm>
          <a:prstGeom prst="rect">
            <a:avLst/>
          </a:prstGeom>
        </p:spPr>
      </p:pic>
    </p:spTree>
    <p:extLst>
      <p:ext uri="{BB962C8B-B14F-4D97-AF65-F5344CB8AC3E}">
        <p14:creationId xmlns:p14="http://schemas.microsoft.com/office/powerpoint/2010/main" val="397668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94E44B-FD19-8F10-89AF-D22CC24DEEF9}"/>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15894B94-0899-6EAF-38B3-8D28F5B93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 y="74282"/>
            <a:ext cx="4328812" cy="1546004"/>
          </a:xfrm>
          <a:prstGeom prst="rect">
            <a:avLst/>
          </a:prstGeom>
        </p:spPr>
      </p:pic>
      <p:sp>
        <p:nvSpPr>
          <p:cNvPr id="6" name="PoljeZBesedilom 7">
            <a:extLst>
              <a:ext uri="{FF2B5EF4-FFF2-40B4-BE49-F238E27FC236}">
                <a16:creationId xmlns:a16="http://schemas.microsoft.com/office/drawing/2014/main" id="{28986955-D788-4DD2-0F69-61903DFFA7C1}"/>
              </a:ext>
            </a:extLst>
          </p:cNvPr>
          <p:cNvSpPr txBox="1"/>
          <p:nvPr/>
        </p:nvSpPr>
        <p:spPr>
          <a:xfrm>
            <a:off x="4399150" y="380879"/>
            <a:ext cx="7646312" cy="830997"/>
          </a:xfrm>
          <a:prstGeom prst="rect">
            <a:avLst/>
          </a:prstGeom>
          <a:noFill/>
        </p:spPr>
        <p:txBody>
          <a:bodyPr wrap="square" rtlCol="0">
            <a:spAutoFit/>
          </a:bodyPr>
          <a:lstStyle/>
          <a:p>
            <a:r>
              <a:rPr lang="it-IT" sz="2400" dirty="0">
                <a:solidFill>
                  <a:srgbClr val="003399"/>
                </a:solidFill>
                <a:latin typeface="Trebuchet MS" panose="020B0603020202020204" pitchFamily="34" charset="0"/>
              </a:rPr>
              <a:t>Lingua friulana: attraverso quali aspetti si è svolta la valorizzazione della lingua?</a:t>
            </a:r>
            <a:endParaRPr lang="sl-SI" sz="2400" dirty="0">
              <a:solidFill>
                <a:srgbClr val="003399"/>
              </a:solidFill>
              <a:latin typeface="Trebuchet MS" panose="020B0603020202020204" pitchFamily="34" charset="0"/>
            </a:endParaRPr>
          </a:p>
        </p:txBody>
      </p:sp>
      <p:sp>
        <p:nvSpPr>
          <p:cNvPr id="7" name="PoljeZBesedilom 12">
            <a:extLst>
              <a:ext uri="{FF2B5EF4-FFF2-40B4-BE49-F238E27FC236}">
                <a16:creationId xmlns:a16="http://schemas.microsoft.com/office/drawing/2014/main" id="{A447A7F4-1F8E-2DA7-3773-81BC7AF9E4AD}"/>
              </a:ext>
            </a:extLst>
          </p:cNvPr>
          <p:cNvSpPr txBox="1"/>
          <p:nvPr/>
        </p:nvSpPr>
        <p:spPr>
          <a:xfrm>
            <a:off x="546859" y="6170659"/>
            <a:ext cx="11090275" cy="523220"/>
          </a:xfrm>
          <a:prstGeom prst="rect">
            <a:avLst/>
          </a:prstGeom>
          <a:noFill/>
        </p:spPr>
        <p:txBody>
          <a:bodyPr wrap="square" rtlCol="0">
            <a:spAutoFit/>
          </a:bodyPr>
          <a:lstStyle/>
          <a:p>
            <a:pPr algn="ctr"/>
            <a:r>
              <a:rPr lang="it-IT" sz="1400" b="1" dirty="0">
                <a:solidFill>
                  <a:srgbClr val="003399"/>
                </a:solidFill>
                <a:latin typeface="Trebuchet MS" panose="020B0603020202020204" pitchFamily="34" charset="0"/>
              </a:rPr>
              <a:t>Evento di sensibilizzazione della lingua e cultura friulana in FVG e Veneto</a:t>
            </a:r>
          </a:p>
          <a:p>
            <a:pPr algn="ctr"/>
            <a:r>
              <a:rPr lang="it-IT" sz="1400" b="1" dirty="0">
                <a:solidFill>
                  <a:srgbClr val="003399"/>
                </a:solidFill>
                <a:latin typeface="Trebuchet MS" panose="020B0603020202020204" pitchFamily="34" charset="0"/>
              </a:rPr>
              <a:t>Udine 18.11.2024</a:t>
            </a:r>
            <a:endParaRPr lang="sl-SI" sz="1400" b="1" dirty="0">
              <a:solidFill>
                <a:srgbClr val="003399"/>
              </a:solidFill>
              <a:latin typeface="Trebuchet MS" panose="020B0603020202020204" pitchFamily="34" charset="0"/>
            </a:endParaRPr>
          </a:p>
        </p:txBody>
      </p:sp>
      <p:sp>
        <p:nvSpPr>
          <p:cNvPr id="8" name="PoljeZBesedilom 10">
            <a:extLst>
              <a:ext uri="{FF2B5EF4-FFF2-40B4-BE49-F238E27FC236}">
                <a16:creationId xmlns:a16="http://schemas.microsoft.com/office/drawing/2014/main" id="{3C5AC172-E9EB-FE1B-A459-5E3E472A89CB}"/>
              </a:ext>
            </a:extLst>
          </p:cNvPr>
          <p:cNvSpPr txBox="1"/>
          <p:nvPr/>
        </p:nvSpPr>
        <p:spPr>
          <a:xfrm>
            <a:off x="546858" y="1950054"/>
            <a:ext cx="11090275" cy="2858796"/>
          </a:xfrm>
          <a:prstGeom prst="rect">
            <a:avLst/>
          </a:prstGeom>
          <a:noFill/>
        </p:spPr>
        <p:txBody>
          <a:bodyPr wrap="square" rtlCol="0">
            <a:spAutoFit/>
          </a:bodyPr>
          <a:lstStyle/>
          <a:p>
            <a:pPr algn="just">
              <a:lnSpc>
                <a:spcPct val="107000"/>
              </a:lnSpc>
              <a:spcAft>
                <a:spcPts val="800"/>
              </a:spcAft>
            </a:pPr>
            <a:r>
              <a:rPr lang="it-IT" sz="1800" kern="100" dirty="0">
                <a:effectLst/>
                <a:latin typeface="Trebuchet MS" panose="020B0603020202020204" pitchFamily="34" charset="0"/>
                <a:ea typeface="Calibri" panose="020F0502020204030204" pitchFamily="34" charset="0"/>
                <a:cs typeface="Calibri" panose="020F0502020204030204" pitchFamily="34" charset="0"/>
              </a:rPr>
              <a:t>Il progetto vuole valorizzare l’antico complesso Abbaziale, facendo conoscere la storia e l’architettura, soprattutto quella della Torre che risulta essere una delle torri che cingevano la cinta muraria già nel XII sec.</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1800" kern="100" dirty="0">
                <a:effectLst/>
                <a:latin typeface="Trebuchet MS" panose="020B0603020202020204" pitchFamily="34" charset="0"/>
                <a:ea typeface="Calibri" panose="020F0502020204030204" pitchFamily="34" charset="0"/>
                <a:cs typeface="Calibri" panose="020F0502020204030204" pitchFamily="34" charset="0"/>
              </a:rPr>
              <a:t>Il discorso si lega anche agli affreschi conservati nell’Abbazia che narrano le vicende storiche della stessa.</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1800" kern="100" dirty="0">
                <a:effectLst/>
                <a:latin typeface="Trebuchet MS" panose="020B0603020202020204" pitchFamily="34" charset="0"/>
                <a:ea typeface="Calibri" panose="020F0502020204030204" pitchFamily="34" charset="0"/>
                <a:cs typeface="Calibri" panose="020F0502020204030204" pitchFamily="34" charset="0"/>
              </a:rPr>
              <a:t>Inoltre viene dato spazio alla conoscenza storica</a:t>
            </a:r>
          </a:p>
          <a:p>
            <a:pPr algn="just">
              <a:lnSpc>
                <a:spcPct val="107000"/>
              </a:lnSpc>
              <a:spcAft>
                <a:spcPts val="800"/>
              </a:spcAft>
            </a:pPr>
            <a:r>
              <a:rPr lang="it-IT" sz="1800" kern="100" dirty="0">
                <a:effectLst/>
                <a:latin typeface="Trebuchet MS" panose="020B0603020202020204" pitchFamily="34" charset="0"/>
                <a:ea typeface="Calibri" panose="020F0502020204030204" pitchFamily="34" charset="0"/>
                <a:cs typeface="Calibri" panose="020F0502020204030204" pitchFamily="34" charset="0"/>
              </a:rPr>
              <a:t> organizzando visite guidate e narrazioni rispetto</a:t>
            </a:r>
          </a:p>
          <a:p>
            <a:pPr algn="just">
              <a:lnSpc>
                <a:spcPct val="107000"/>
              </a:lnSpc>
              <a:spcAft>
                <a:spcPts val="800"/>
              </a:spcAft>
            </a:pPr>
            <a:r>
              <a:rPr lang="it-IT" sz="1800" kern="100" dirty="0">
                <a:effectLst/>
                <a:latin typeface="Trebuchet MS" panose="020B0603020202020204" pitchFamily="34" charset="0"/>
                <a:ea typeface="Calibri" panose="020F0502020204030204" pitchFamily="34" charset="0"/>
                <a:cs typeface="Calibri" panose="020F0502020204030204" pitchFamily="34" charset="0"/>
              </a:rPr>
              <a:t>alla storia antica e moderna.</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magine 9">
            <a:extLst>
              <a:ext uri="{FF2B5EF4-FFF2-40B4-BE49-F238E27FC236}">
                <a16:creationId xmlns:a16="http://schemas.microsoft.com/office/drawing/2014/main" id="{9155DF81-FEA1-D2A3-06C0-A9B8BCB71287}"/>
              </a:ext>
            </a:extLst>
          </p:cNvPr>
          <p:cNvPicPr>
            <a:picLocks noChangeAspect="1"/>
          </p:cNvPicPr>
          <p:nvPr/>
        </p:nvPicPr>
        <p:blipFill rotWithShape="1">
          <a:blip r:embed="rId3">
            <a:extLst>
              <a:ext uri="{28A0092B-C50C-407E-A947-70E740481C1C}">
                <a14:useLocalDpi xmlns:a14="http://schemas.microsoft.com/office/drawing/2010/main" val="0"/>
              </a:ext>
            </a:extLst>
          </a:blip>
          <a:srcRect l="69" t="7401" r="173" b="88753"/>
          <a:stretch/>
        </p:blipFill>
        <p:spPr>
          <a:xfrm>
            <a:off x="8005" y="6699234"/>
            <a:ext cx="12183995" cy="360990"/>
          </a:xfrm>
          <a:prstGeom prst="rect">
            <a:avLst/>
          </a:prstGeom>
          <a:effectLst>
            <a:outerShdw blurRad="50800" dist="50800" dir="5400000" algn="ctr" rotWithShape="0">
              <a:srgbClr val="000000">
                <a:alpha val="1000"/>
              </a:srgbClr>
            </a:outerShdw>
          </a:effectLst>
        </p:spPr>
      </p:pic>
      <p:cxnSp>
        <p:nvCxnSpPr>
          <p:cNvPr id="11" name="Connettore diritto 10">
            <a:extLst>
              <a:ext uri="{FF2B5EF4-FFF2-40B4-BE49-F238E27FC236}">
                <a16:creationId xmlns:a16="http://schemas.microsoft.com/office/drawing/2014/main" id="{D86EDA11-3B05-ED2B-752B-5AA5F2648D6D}"/>
              </a:ext>
            </a:extLst>
          </p:cNvPr>
          <p:cNvCxnSpPr/>
          <p:nvPr/>
        </p:nvCxnSpPr>
        <p:spPr>
          <a:xfrm>
            <a:off x="8005" y="6160294"/>
            <a:ext cx="12183995" cy="2073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F1B79C85-6176-D4DA-CF17-623B92267B6E}"/>
              </a:ext>
            </a:extLst>
          </p:cNvPr>
          <p:cNvPicPr>
            <a:picLocks noChangeAspect="1"/>
          </p:cNvPicPr>
          <p:nvPr/>
        </p:nvPicPr>
        <p:blipFill>
          <a:blip r:embed="rId4"/>
          <a:stretch>
            <a:fillRect/>
          </a:stretch>
        </p:blipFill>
        <p:spPr>
          <a:xfrm>
            <a:off x="6982531" y="3518428"/>
            <a:ext cx="3470315" cy="2312098"/>
          </a:xfrm>
          <a:prstGeom prst="rect">
            <a:avLst/>
          </a:prstGeom>
        </p:spPr>
      </p:pic>
    </p:spTree>
    <p:extLst>
      <p:ext uri="{BB962C8B-B14F-4D97-AF65-F5344CB8AC3E}">
        <p14:creationId xmlns:p14="http://schemas.microsoft.com/office/powerpoint/2010/main" val="663087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DA6DCF-4D12-4026-565A-71E14CC2B5AD}"/>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270A0449-823B-231D-9CE4-E11243D4C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 y="74282"/>
            <a:ext cx="4328812" cy="1546004"/>
          </a:xfrm>
          <a:prstGeom prst="rect">
            <a:avLst/>
          </a:prstGeom>
        </p:spPr>
      </p:pic>
      <p:sp>
        <p:nvSpPr>
          <p:cNvPr id="6" name="PoljeZBesedilom 7">
            <a:extLst>
              <a:ext uri="{FF2B5EF4-FFF2-40B4-BE49-F238E27FC236}">
                <a16:creationId xmlns:a16="http://schemas.microsoft.com/office/drawing/2014/main" id="{1F19B4D7-00E7-5F66-3218-977D817DD4E6}"/>
              </a:ext>
            </a:extLst>
          </p:cNvPr>
          <p:cNvSpPr txBox="1"/>
          <p:nvPr/>
        </p:nvSpPr>
        <p:spPr>
          <a:xfrm>
            <a:off x="4399150" y="380879"/>
            <a:ext cx="7646312" cy="830997"/>
          </a:xfrm>
          <a:prstGeom prst="rect">
            <a:avLst/>
          </a:prstGeom>
          <a:noFill/>
        </p:spPr>
        <p:txBody>
          <a:bodyPr wrap="square" rtlCol="0">
            <a:spAutoFit/>
          </a:bodyPr>
          <a:lstStyle/>
          <a:p>
            <a:r>
              <a:rPr lang="it-IT" sz="2400" dirty="0">
                <a:solidFill>
                  <a:srgbClr val="003399"/>
                </a:solidFill>
                <a:latin typeface="Trebuchet MS" panose="020B0603020202020204" pitchFamily="34" charset="0"/>
              </a:rPr>
              <a:t>Lingua friulana: attraverso quali aspetti si è svolta la valorizzazione della lingua?</a:t>
            </a:r>
            <a:endParaRPr lang="sl-SI" sz="2400" dirty="0">
              <a:solidFill>
                <a:srgbClr val="003399"/>
              </a:solidFill>
              <a:latin typeface="Trebuchet MS" panose="020B0603020202020204" pitchFamily="34" charset="0"/>
            </a:endParaRPr>
          </a:p>
        </p:txBody>
      </p:sp>
      <p:sp>
        <p:nvSpPr>
          <p:cNvPr id="7" name="PoljeZBesedilom 12">
            <a:extLst>
              <a:ext uri="{FF2B5EF4-FFF2-40B4-BE49-F238E27FC236}">
                <a16:creationId xmlns:a16="http://schemas.microsoft.com/office/drawing/2014/main" id="{8A77BFCB-4DC1-7D86-5322-5E71F2F27F1E}"/>
              </a:ext>
            </a:extLst>
          </p:cNvPr>
          <p:cNvSpPr txBox="1"/>
          <p:nvPr/>
        </p:nvSpPr>
        <p:spPr>
          <a:xfrm>
            <a:off x="546859" y="6170659"/>
            <a:ext cx="11090275" cy="523220"/>
          </a:xfrm>
          <a:prstGeom prst="rect">
            <a:avLst/>
          </a:prstGeom>
          <a:noFill/>
        </p:spPr>
        <p:txBody>
          <a:bodyPr wrap="square" rtlCol="0">
            <a:spAutoFit/>
          </a:bodyPr>
          <a:lstStyle/>
          <a:p>
            <a:pPr algn="ctr"/>
            <a:r>
              <a:rPr lang="it-IT" sz="1400" b="1" dirty="0">
                <a:solidFill>
                  <a:srgbClr val="003399"/>
                </a:solidFill>
                <a:latin typeface="Trebuchet MS" panose="020B0603020202020204" pitchFamily="34" charset="0"/>
              </a:rPr>
              <a:t>Evento di sensibilizzazione della lingua e cultura friulana in FVG e Veneto</a:t>
            </a:r>
          </a:p>
          <a:p>
            <a:pPr algn="ctr"/>
            <a:r>
              <a:rPr lang="it-IT" sz="1400" b="1" dirty="0">
                <a:solidFill>
                  <a:srgbClr val="003399"/>
                </a:solidFill>
                <a:latin typeface="Trebuchet MS" panose="020B0603020202020204" pitchFamily="34" charset="0"/>
              </a:rPr>
              <a:t>Udine 18.11.2024</a:t>
            </a:r>
            <a:endParaRPr lang="sl-SI" sz="1400" b="1" dirty="0">
              <a:solidFill>
                <a:srgbClr val="003399"/>
              </a:solidFill>
              <a:latin typeface="Trebuchet MS" panose="020B0603020202020204" pitchFamily="34" charset="0"/>
            </a:endParaRPr>
          </a:p>
        </p:txBody>
      </p:sp>
      <p:pic>
        <p:nvPicPr>
          <p:cNvPr id="10" name="Immagine 9">
            <a:extLst>
              <a:ext uri="{FF2B5EF4-FFF2-40B4-BE49-F238E27FC236}">
                <a16:creationId xmlns:a16="http://schemas.microsoft.com/office/drawing/2014/main" id="{53B90237-F42E-26BA-17E9-7E1D2EFBED4D}"/>
              </a:ext>
            </a:extLst>
          </p:cNvPr>
          <p:cNvPicPr>
            <a:picLocks noChangeAspect="1"/>
          </p:cNvPicPr>
          <p:nvPr/>
        </p:nvPicPr>
        <p:blipFill rotWithShape="1">
          <a:blip r:embed="rId3">
            <a:extLst>
              <a:ext uri="{28A0092B-C50C-407E-A947-70E740481C1C}">
                <a14:useLocalDpi xmlns:a14="http://schemas.microsoft.com/office/drawing/2010/main" val="0"/>
              </a:ext>
            </a:extLst>
          </a:blip>
          <a:srcRect l="69" t="7401" r="173" b="88753"/>
          <a:stretch/>
        </p:blipFill>
        <p:spPr>
          <a:xfrm>
            <a:off x="8005" y="6699234"/>
            <a:ext cx="12183995" cy="360990"/>
          </a:xfrm>
          <a:prstGeom prst="rect">
            <a:avLst/>
          </a:prstGeom>
          <a:effectLst>
            <a:outerShdw blurRad="50800" dist="50800" dir="5400000" algn="ctr" rotWithShape="0">
              <a:srgbClr val="000000">
                <a:alpha val="1000"/>
              </a:srgbClr>
            </a:outerShdw>
          </a:effectLst>
        </p:spPr>
      </p:pic>
      <p:cxnSp>
        <p:nvCxnSpPr>
          <p:cNvPr id="11" name="Connettore diritto 10">
            <a:extLst>
              <a:ext uri="{FF2B5EF4-FFF2-40B4-BE49-F238E27FC236}">
                <a16:creationId xmlns:a16="http://schemas.microsoft.com/office/drawing/2014/main" id="{80D96E9F-5CE8-351B-B4EE-ADBB4DFFE1EE}"/>
              </a:ext>
            </a:extLst>
          </p:cNvPr>
          <p:cNvCxnSpPr/>
          <p:nvPr/>
        </p:nvCxnSpPr>
        <p:spPr>
          <a:xfrm>
            <a:off x="8005" y="6160294"/>
            <a:ext cx="12183995" cy="20730"/>
          </a:xfrm>
          <a:prstGeom prst="line">
            <a:avLst/>
          </a:prstGeom>
        </p:spPr>
        <p:style>
          <a:lnRef idx="2">
            <a:schemeClr val="accent1"/>
          </a:lnRef>
          <a:fillRef idx="0">
            <a:schemeClr val="accent1"/>
          </a:fillRef>
          <a:effectRef idx="1">
            <a:schemeClr val="accent1"/>
          </a:effectRef>
          <a:fontRef idx="minor">
            <a:schemeClr val="tx1"/>
          </a:fontRef>
        </p:style>
      </p:cxnSp>
      <p:sp>
        <p:nvSpPr>
          <p:cNvPr id="2" name="CasellaDiTesto 1">
            <a:extLst>
              <a:ext uri="{FF2B5EF4-FFF2-40B4-BE49-F238E27FC236}">
                <a16:creationId xmlns:a16="http://schemas.microsoft.com/office/drawing/2014/main" id="{6BA427FA-56E9-3283-7427-817708956F8B}"/>
              </a:ext>
            </a:extLst>
          </p:cNvPr>
          <p:cNvSpPr txBox="1"/>
          <p:nvPr/>
        </p:nvSpPr>
        <p:spPr>
          <a:xfrm>
            <a:off x="1415943" y="2389507"/>
            <a:ext cx="4328812" cy="2777171"/>
          </a:xfrm>
          <a:prstGeom prst="rect">
            <a:avLst/>
          </a:prstGeom>
          <a:noFill/>
        </p:spPr>
        <p:txBody>
          <a:bodyPr wrap="square" rtlCol="0">
            <a:spAutoFit/>
          </a:bodyPr>
          <a:lstStyle/>
          <a:p>
            <a:pPr algn="just">
              <a:lnSpc>
                <a:spcPct val="107000"/>
              </a:lnSpc>
              <a:spcAft>
                <a:spcPts val="800"/>
              </a:spcAft>
            </a:pPr>
            <a:r>
              <a:rPr lang="it-IT" sz="2000" kern="100" dirty="0">
                <a:effectLst/>
                <a:latin typeface="Trebuchet MS" panose="020B0603020202020204" pitchFamily="34" charset="0"/>
                <a:ea typeface="Calibri" panose="020F0502020204030204" pitchFamily="34" charset="0"/>
                <a:cs typeface="Calibri" panose="020F0502020204030204" pitchFamily="34" charset="0"/>
              </a:rPr>
              <a:t>Fulcro della narrazione diventa l’Antiquarium, piccola realtà museale dove sono esposti i resti di epoca romana e Alto Medioevale con particolare risalto alle ceramiche dell’Abate di Moggio che recano anche il Suo stemma.</a:t>
            </a:r>
            <a:endParaRPr lang="it-IT" sz="2000" kern="1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it-IT" dirty="0"/>
          </a:p>
        </p:txBody>
      </p:sp>
      <p:pic>
        <p:nvPicPr>
          <p:cNvPr id="4" name="Immagine 3">
            <a:extLst>
              <a:ext uri="{FF2B5EF4-FFF2-40B4-BE49-F238E27FC236}">
                <a16:creationId xmlns:a16="http://schemas.microsoft.com/office/drawing/2014/main" id="{35CEB4FD-6896-BD35-5EEA-EA102D0CA8DD}"/>
              </a:ext>
            </a:extLst>
          </p:cNvPr>
          <p:cNvPicPr>
            <a:picLocks noChangeAspect="1"/>
          </p:cNvPicPr>
          <p:nvPr/>
        </p:nvPicPr>
        <p:blipFill>
          <a:blip r:embed="rId4"/>
          <a:stretch>
            <a:fillRect/>
          </a:stretch>
        </p:blipFill>
        <p:spPr>
          <a:xfrm>
            <a:off x="7511936" y="1402443"/>
            <a:ext cx="3264121" cy="4349441"/>
          </a:xfrm>
          <a:prstGeom prst="rect">
            <a:avLst/>
          </a:prstGeom>
        </p:spPr>
      </p:pic>
    </p:spTree>
    <p:extLst>
      <p:ext uri="{BB962C8B-B14F-4D97-AF65-F5344CB8AC3E}">
        <p14:creationId xmlns:p14="http://schemas.microsoft.com/office/powerpoint/2010/main" val="2771166982"/>
      </p:ext>
    </p:extLst>
  </p:cSld>
  <p:clrMapOvr>
    <a:masterClrMapping/>
  </p:clrMapOvr>
</p:sld>
</file>

<file path=ppt/theme/theme1.xml><?xml version="1.0" encoding="utf-8"?>
<a:theme xmlns:a="http://schemas.openxmlformats.org/drawingml/2006/main" name="Fortissimo">
  <a:themeElements>
    <a:clrScheme name="Custom 11">
      <a:dk1>
        <a:srgbClr val="000000"/>
      </a:dk1>
      <a:lt1>
        <a:srgbClr val="FFFFFF"/>
      </a:lt1>
      <a:dk2>
        <a:srgbClr val="484A4C"/>
      </a:dk2>
      <a:lt2>
        <a:srgbClr val="B4BABD"/>
      </a:lt2>
      <a:accent1>
        <a:srgbClr val="0071C5"/>
      </a:accent1>
      <a:accent2>
        <a:srgbClr val="00AEEF"/>
      </a:accent2>
      <a:accent3>
        <a:srgbClr val="004280"/>
      </a:accent3>
      <a:accent4>
        <a:srgbClr val="FFDA00"/>
      </a:accent4>
      <a:accent5>
        <a:srgbClr val="A6CE39"/>
      </a:accent5>
      <a:accent6>
        <a:srgbClr val="FDB813"/>
      </a:accent6>
      <a:hlink>
        <a:srgbClr val="004280"/>
      </a:hlink>
      <a:folHlink>
        <a:srgbClr val="0619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02C64DAE273A1F498D6067DB154C0F55" ma:contentTypeVersion="0" ma:contentTypeDescription="Creare un nuovo documento." ma:contentTypeScope="" ma:versionID="0bc2c44634b6e6840031e9d48c902f1f">
  <xsd:schema xmlns:xsd="http://www.w3.org/2001/XMLSchema" xmlns:xs="http://www.w3.org/2001/XMLSchema" xmlns:p="http://schemas.microsoft.com/office/2006/metadata/properties" targetNamespace="http://schemas.microsoft.com/office/2006/metadata/properties" ma:root="true" ma:fieldsID="a3eec16d3e841ebf650196acacb84cc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5DD83D-4923-431B-BA01-235B56D69E77}">
  <ds:schemaRefs>
    <ds:schemaRef ds:uri="http://schemas.microsoft.com/sharepoint/v3/contenttype/forms"/>
  </ds:schemaRefs>
</ds:datastoreItem>
</file>

<file path=customXml/itemProps2.xml><?xml version="1.0" encoding="utf-8"?>
<ds:datastoreItem xmlns:ds="http://schemas.openxmlformats.org/officeDocument/2006/customXml" ds:itemID="{90105EFE-8670-4321-BD61-74D089C398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7C84774-7904-4DCE-B426-BB6A833A3C1D}">
  <ds:schemaRefs>
    <ds:schemaRef ds:uri="http://www.w3.org/XML/1998/namespace"/>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3721</TotalTime>
  <Words>850</Words>
  <Application>Microsoft Office PowerPoint</Application>
  <PresentationFormat>Widescreen</PresentationFormat>
  <Paragraphs>56</Paragraphs>
  <Slides>11</Slides>
  <Notes>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11</vt:i4>
      </vt:variant>
    </vt:vector>
  </HeadingPairs>
  <TitlesOfParts>
    <vt:vector size="19" baseType="lpstr">
      <vt:lpstr>Symbol</vt:lpstr>
      <vt:lpstr>Calibri</vt:lpstr>
      <vt:lpstr>Trebuchet MS</vt:lpstr>
      <vt:lpstr>Wingdings</vt:lpstr>
      <vt:lpstr>Courier New</vt:lpstr>
      <vt:lpstr>Arial</vt:lpstr>
      <vt:lpstr>Verdana</vt:lpstr>
      <vt:lpstr>Fortissimo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Cinzia Bertino</dc:creator>
  <cp:lastModifiedBy>Pro Loco Moggese</cp:lastModifiedBy>
  <cp:revision>258</cp:revision>
  <cp:lastPrinted>2023-11-22T13:33:58Z</cp:lastPrinted>
  <dcterms:created xsi:type="dcterms:W3CDTF">2013-06-03T22:40:08Z</dcterms:created>
  <dcterms:modified xsi:type="dcterms:W3CDTF">2024-11-17T23:08:20Z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0x01010002C64DAE273A1F498D6067DB154C0F55</vt:lpwstr>
  </property>
</Properties>
</file>