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794500" cy="9906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3">
          <p15:clr>
            <a:srgbClr val="A4A3A4"/>
          </p15:clr>
        </p15:guide>
        <p15:guide id="2" pos="347">
          <p15:clr>
            <a:srgbClr val="A4A3A4"/>
          </p15:clr>
        </p15:guide>
        <p15:guide id="3" pos="7333">
          <p15:clr>
            <a:srgbClr val="A4A3A4"/>
          </p15:clr>
        </p15:guide>
        <p15:guide id="4" orient="horz" pos="3974">
          <p15:clr>
            <a:srgbClr val="A4A3A4"/>
          </p15:clr>
        </p15:guide>
      </p15:sldGuideLst>
    </p:ext>
    <p:ext uri="GoogleSlidesCustomDataVersion2">
      <go:slidesCustomData xmlns:go="http://customooxmlschemas.google.com/" r:id="rId10" roundtripDataSignature="AMtx7mj+8nnLaeTjIeK3Zx87YVHkzMXK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3" orient="horz"/>
        <p:guide pos="347"/>
        <p:guide pos="7333"/>
        <p:guide pos="397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4283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8645" y="0"/>
            <a:ext cx="2944283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5250" y="742950"/>
            <a:ext cx="6604000" cy="3714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08981"/>
            <a:ext cx="2944283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:notes"/>
          <p:cNvSpPr/>
          <p:nvPr>
            <p:ph idx="2" type="sldImg"/>
          </p:nvPr>
        </p:nvSpPr>
        <p:spPr>
          <a:xfrm>
            <a:off x="95250" y="742950"/>
            <a:ext cx="6604000" cy="3714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" name="Google Shape;18;p1:notes"/>
          <p:cNvSpPr txBox="1"/>
          <p:nvPr>
            <p:ph idx="1" type="body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1:notes"/>
          <p:cNvSpPr txBox="1"/>
          <p:nvPr>
            <p:ph idx="12" type="sldNum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:notes"/>
          <p:cNvSpPr txBox="1"/>
          <p:nvPr>
            <p:ph idx="1" type="body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:notes"/>
          <p:cNvSpPr/>
          <p:nvPr>
            <p:ph idx="2" type="sldImg"/>
          </p:nvPr>
        </p:nvSpPr>
        <p:spPr>
          <a:xfrm>
            <a:off x="95250" y="742950"/>
            <a:ext cx="6604000" cy="3714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 txBox="1"/>
          <p:nvPr>
            <p:ph idx="1" type="body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:notes"/>
          <p:cNvSpPr/>
          <p:nvPr>
            <p:ph idx="2" type="sldImg"/>
          </p:nvPr>
        </p:nvSpPr>
        <p:spPr>
          <a:xfrm>
            <a:off x="95250" y="742950"/>
            <a:ext cx="6604000" cy="3714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/>
          <p:nvPr>
            <p:ph idx="2" type="sldImg"/>
          </p:nvPr>
        </p:nvSpPr>
        <p:spPr>
          <a:xfrm>
            <a:off x="95250" y="742950"/>
            <a:ext cx="6604000" cy="3714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4:notes"/>
          <p:cNvSpPr txBox="1"/>
          <p:nvPr>
            <p:ph idx="1" type="body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:notes"/>
          <p:cNvSpPr txBox="1"/>
          <p:nvPr>
            <p:ph idx="12" type="sldNum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l Slide">
  <p:cSld name="General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/>
          <p:nvPr/>
        </p:nvSpPr>
        <p:spPr>
          <a:xfrm rot="-5400000">
            <a:off x="5638800" y="304800"/>
            <a:ext cx="914400" cy="12192000"/>
          </a:xfrm>
          <a:prstGeom prst="flowChartDelay">
            <a:avLst/>
          </a:prstGeom>
          <a:solidFill>
            <a:srgbClr val="98C2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6"/>
          <p:cNvSpPr txBox="1"/>
          <p:nvPr/>
        </p:nvSpPr>
        <p:spPr>
          <a:xfrm>
            <a:off x="10840277" y="6376025"/>
            <a:ext cx="74212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" name="Google Shape;1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1919" y="121919"/>
            <a:ext cx="2995243" cy="14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">
  <p:cSld name="Final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 amt="50000"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"/>
          <p:cNvSpPr txBox="1"/>
          <p:nvPr/>
        </p:nvSpPr>
        <p:spPr>
          <a:xfrm>
            <a:off x="550859" y="2219698"/>
            <a:ext cx="11090400" cy="1200600"/>
          </a:xfrm>
          <a:prstGeom prst="rect">
            <a:avLst/>
          </a:prstGeom>
          <a:solidFill>
            <a:schemeClr val="lt1">
              <a:alpha val="8392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LIS VÔS DE STORIE</a:t>
            </a:r>
            <a:endParaRPr b="1" i="0" sz="3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it-IT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 voci della storia, </a:t>
            </a:r>
            <a:r>
              <a:rPr b="0" i="0" lang="it-IT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Glasovi zgodovine</a:t>
            </a:r>
            <a:r>
              <a:rPr b="0" i="0" lang="it-IT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b="0" i="0" sz="3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" name="Google Shape;22;p1"/>
          <p:cNvSpPr txBox="1"/>
          <p:nvPr/>
        </p:nvSpPr>
        <p:spPr>
          <a:xfrm>
            <a:off x="550850" y="4784750"/>
            <a:ext cx="4730100" cy="831000"/>
          </a:xfrm>
          <a:prstGeom prst="rect">
            <a:avLst/>
          </a:prstGeom>
          <a:solidFill>
            <a:schemeClr val="lt1">
              <a:alpha val="8392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Fuliani Davide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Cooperativa Sociale Zero Limiti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" name="Google Shape;23;p1"/>
          <p:cNvSpPr txBox="1"/>
          <p:nvPr/>
        </p:nvSpPr>
        <p:spPr>
          <a:xfrm>
            <a:off x="-4" y="6273225"/>
            <a:ext cx="12192000" cy="584775"/>
          </a:xfrm>
          <a:prstGeom prst="rect">
            <a:avLst/>
          </a:prstGeom>
          <a:solidFill>
            <a:schemeClr val="lt1">
              <a:alpha val="8392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Evento di sensibilizzazione della lingua e cultura friulana in FVG e Veneto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Udine 18.11.2024</a:t>
            </a:r>
            <a:endParaRPr b="1" sz="160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" name="Google Shape;2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338" y="74282"/>
            <a:ext cx="4328812" cy="15460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"/>
          <p:cNvCxnSpPr/>
          <p:nvPr/>
        </p:nvCxnSpPr>
        <p:spPr>
          <a:xfrm>
            <a:off x="0" y="6260529"/>
            <a:ext cx="12192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38" y="74282"/>
            <a:ext cx="4328812" cy="154600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"/>
          <p:cNvSpPr txBox="1"/>
          <p:nvPr/>
        </p:nvSpPr>
        <p:spPr>
          <a:xfrm>
            <a:off x="4399150" y="380879"/>
            <a:ext cx="764631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Luogo della cultura: attraverso quali aspetti si è svolta la valorizzazione del luogo?</a:t>
            </a:r>
            <a:endParaRPr sz="240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" name="Google Shape;32;p2"/>
          <p:cNvSpPr txBox="1"/>
          <p:nvPr/>
        </p:nvSpPr>
        <p:spPr>
          <a:xfrm>
            <a:off x="546859" y="6170659"/>
            <a:ext cx="110902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Evento di sensibilizzazione della lingua e cultura friulana in FVG e Veneto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Udine 18.11.2024</a:t>
            </a:r>
            <a:endParaRPr b="1" sz="140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" name="Google Shape;33;p2"/>
          <p:cNvSpPr txBox="1"/>
          <p:nvPr/>
        </p:nvSpPr>
        <p:spPr>
          <a:xfrm>
            <a:off x="546856" y="1482325"/>
            <a:ext cx="5988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SANTUARIO DELLA MADONNA 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DEL MONTE CASTELLANO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" name="Google Shape;34;p2"/>
          <p:cNvSpPr txBox="1"/>
          <p:nvPr/>
        </p:nvSpPr>
        <p:spPr>
          <a:xfrm>
            <a:off x="-3" y="2205888"/>
            <a:ext cx="6849000" cy="43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it-IT" sz="16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Riqualificazione:</a:t>
            </a:r>
            <a:r>
              <a:rPr lang="it-IT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attrazione di visitatori locali e non, attraverso eventi culturali e attività artistiche, valorizzando il santuario come punto di riferimento.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it-IT" sz="16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Integrazione culturale:</a:t>
            </a:r>
            <a:r>
              <a:rPr lang="it-IT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trasformazione del santuario in un centro di espressione artistica, dove cultura, spiritualità e comunità si incontrano.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it-IT" sz="16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Uso della lingua friulana:</a:t>
            </a:r>
            <a:r>
              <a:rPr lang="it-IT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promozione della lingua e delle tradizioni locali attraverso eventi, laboratori e rappresentazioni in friulano, coinvolgendo tutte le generazioni.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it-IT" sz="16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Eventi inclusivi:</a:t>
            </a:r>
            <a:r>
              <a:rPr lang="it-IT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attività partecipative, come laboratori teatrali e musicali, che hanno coinvolto persone di diverse età e capacità, rafforzando il senso di comunità.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" name="Google Shape;35;p2"/>
          <p:cNvPicPr preferRelativeResize="0"/>
          <p:nvPr/>
        </p:nvPicPr>
        <p:blipFill rotWithShape="1">
          <a:blip r:embed="rId4">
            <a:alphaModFix/>
          </a:blip>
          <a:srcRect b="88753" l="69" r="173" t="7401"/>
          <a:stretch/>
        </p:blipFill>
        <p:spPr>
          <a:xfrm>
            <a:off x="8005" y="6699234"/>
            <a:ext cx="12183995" cy="36099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784"/>
              </a:srgbClr>
            </a:outerShdw>
          </a:effectLst>
        </p:spPr>
      </p:pic>
      <p:cxnSp>
        <p:nvCxnSpPr>
          <p:cNvPr id="36" name="Google Shape;36;p2"/>
          <p:cNvCxnSpPr/>
          <p:nvPr/>
        </p:nvCxnSpPr>
        <p:spPr>
          <a:xfrm>
            <a:off x="8005" y="6160294"/>
            <a:ext cx="12183995" cy="2073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id="37" name="Google Shape;3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8975" y="1728776"/>
            <a:ext cx="5345250" cy="42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38" y="74282"/>
            <a:ext cx="4328812" cy="154600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"/>
          <p:cNvSpPr txBox="1"/>
          <p:nvPr/>
        </p:nvSpPr>
        <p:spPr>
          <a:xfrm>
            <a:off x="4399150" y="380879"/>
            <a:ext cx="764631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Lingua friulana: attraverso quali aspetti si è svolta la valorizzazione della lingua?</a:t>
            </a:r>
            <a:endParaRPr sz="240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" name="Google Shape;44;p3"/>
          <p:cNvSpPr txBox="1"/>
          <p:nvPr/>
        </p:nvSpPr>
        <p:spPr>
          <a:xfrm>
            <a:off x="546859" y="6170659"/>
            <a:ext cx="110902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Evento di sensibilizzazione della lingua e cultura friulana in FVG e Veneto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Udine 18.11.2024</a:t>
            </a:r>
            <a:endParaRPr b="1" sz="140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" name="Google Shape;45;p3"/>
          <p:cNvSpPr txBox="1"/>
          <p:nvPr/>
        </p:nvSpPr>
        <p:spPr>
          <a:xfrm>
            <a:off x="550862" y="1988620"/>
            <a:ext cx="1109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IL FRIULANO PROTAGONISTA 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" name="Google Shape;46;p3"/>
          <p:cNvSpPr txBox="1"/>
          <p:nvPr/>
        </p:nvSpPr>
        <p:spPr>
          <a:xfrm>
            <a:off x="717917" y="2814422"/>
            <a:ext cx="11090400" cy="28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it-IT" sz="1600">
                <a:solidFill>
                  <a:schemeClr val="dk1"/>
                </a:solidFill>
              </a:rPr>
              <a:t>Eventi e laboratori in friulano:</a:t>
            </a:r>
            <a:r>
              <a:rPr lang="it-IT" sz="1600">
                <a:solidFill>
                  <a:schemeClr val="dk1"/>
                </a:solidFill>
              </a:rPr>
              <a:t> creazione di una drammaturgia originale e di performance teatrali in friulano, portando la lingua al centro dell'esperienza culturale.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it-IT" sz="1600">
                <a:solidFill>
                  <a:schemeClr val="dk1"/>
                </a:solidFill>
              </a:rPr>
              <a:t>Coinvolgimento intergenerazionale:</a:t>
            </a:r>
            <a:r>
              <a:rPr lang="it-IT" sz="1600">
                <a:solidFill>
                  <a:schemeClr val="dk1"/>
                </a:solidFill>
              </a:rPr>
              <a:t> giovani e anziani hanno collaborato per raccontare storie locali, tramandando il friulano alle nuove generazioni.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it-IT" sz="1600">
                <a:solidFill>
                  <a:schemeClr val="dk1"/>
                </a:solidFill>
              </a:rPr>
              <a:t>Collaborazione con artisti locali:</a:t>
            </a:r>
            <a:r>
              <a:rPr lang="it-IT" sz="1600">
                <a:solidFill>
                  <a:schemeClr val="dk1"/>
                </a:solidFill>
              </a:rPr>
              <a:t> </a:t>
            </a:r>
            <a:r>
              <a:rPr b="1" lang="it-IT" sz="1600">
                <a:solidFill>
                  <a:schemeClr val="dk1"/>
                </a:solidFill>
              </a:rPr>
              <a:t>Amabile Dassi</a:t>
            </a:r>
            <a:r>
              <a:rPr lang="it-IT" sz="1600">
                <a:solidFill>
                  <a:schemeClr val="dk1"/>
                </a:solidFill>
              </a:rPr>
              <a:t> e </a:t>
            </a:r>
            <a:r>
              <a:rPr b="1" lang="it-IT" sz="1600">
                <a:solidFill>
                  <a:schemeClr val="dk1"/>
                </a:solidFill>
              </a:rPr>
              <a:t>Maurizio Chiaruttini</a:t>
            </a:r>
            <a:r>
              <a:rPr lang="it-IT" sz="1600">
                <a:solidFill>
                  <a:schemeClr val="dk1"/>
                </a:solidFill>
              </a:rPr>
              <a:t> hanno contribuito con la loro scrittura e presenza, promuovendo la lingua friulana. Inoltre, la </a:t>
            </a:r>
            <a:r>
              <a:rPr b="1" lang="it-IT" sz="1600">
                <a:solidFill>
                  <a:schemeClr val="dk1"/>
                </a:solidFill>
              </a:rPr>
              <a:t>Associazione Luigi Candoni</a:t>
            </a:r>
            <a:r>
              <a:rPr lang="it-IT" sz="1600">
                <a:solidFill>
                  <a:schemeClr val="dk1"/>
                </a:solidFill>
              </a:rPr>
              <a:t> e l’artista </a:t>
            </a:r>
            <a:r>
              <a:rPr b="1" lang="it-IT" sz="1600">
                <a:solidFill>
                  <a:schemeClr val="dk1"/>
                </a:solidFill>
              </a:rPr>
              <a:t>Giuliano Bonanni</a:t>
            </a:r>
            <a:r>
              <a:rPr lang="it-IT" sz="1600">
                <a:solidFill>
                  <a:schemeClr val="dk1"/>
                </a:solidFill>
              </a:rPr>
              <a:t> hanno supportato la realizzazione di eventi e attività artistiche, rinforzando l’importanza della lingua nel contesto culturale.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it-IT" sz="1600">
                <a:solidFill>
                  <a:schemeClr val="dk1"/>
                </a:solidFill>
              </a:rPr>
              <a:t>Documentazione in lingua friulana:</a:t>
            </a:r>
            <a:r>
              <a:rPr lang="it-IT" sz="1600">
                <a:solidFill>
                  <a:schemeClr val="dk1"/>
                </a:solidFill>
              </a:rPr>
              <a:t> produzione di un docu-video in friulano che ha documentato il processo creativo e aumentato la visibilità della lingua.</a:t>
            </a:r>
            <a:endParaRPr sz="2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7" name="Google Shape;47;p3"/>
          <p:cNvPicPr preferRelativeResize="0"/>
          <p:nvPr/>
        </p:nvPicPr>
        <p:blipFill rotWithShape="1">
          <a:blip r:embed="rId4">
            <a:alphaModFix/>
          </a:blip>
          <a:srcRect b="88753" l="69" r="173" t="7401"/>
          <a:stretch/>
        </p:blipFill>
        <p:spPr>
          <a:xfrm>
            <a:off x="8005" y="6699234"/>
            <a:ext cx="12183995" cy="36099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784"/>
              </a:srgbClr>
            </a:outerShdw>
          </a:effectLst>
        </p:spPr>
      </p:pic>
      <p:cxnSp>
        <p:nvCxnSpPr>
          <p:cNvPr id="48" name="Google Shape;48;p3"/>
          <p:cNvCxnSpPr/>
          <p:nvPr/>
        </p:nvCxnSpPr>
        <p:spPr>
          <a:xfrm>
            <a:off x="8005" y="6160294"/>
            <a:ext cx="12183995" cy="2073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/>
          <p:nvPr/>
        </p:nvSpPr>
        <p:spPr>
          <a:xfrm>
            <a:off x="550863" y="2034099"/>
            <a:ext cx="1109027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Grazie per l‘attenzione!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Hvala za pozornost!</a:t>
            </a:r>
            <a:endParaRPr/>
          </a:p>
        </p:txBody>
      </p:sp>
      <p:sp>
        <p:nvSpPr>
          <p:cNvPr id="55" name="Google Shape;55;p4"/>
          <p:cNvSpPr txBox="1"/>
          <p:nvPr/>
        </p:nvSpPr>
        <p:spPr>
          <a:xfrm>
            <a:off x="550863" y="4506622"/>
            <a:ext cx="110904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LIS VÔS DE STORIE</a:t>
            </a:r>
            <a:endParaRPr sz="3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Fuliani Davide</a:t>
            </a:r>
            <a:endParaRPr sz="320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" name="Google Shape;56;p4"/>
          <p:cNvSpPr txBox="1"/>
          <p:nvPr/>
        </p:nvSpPr>
        <p:spPr>
          <a:xfrm>
            <a:off x="203388" y="6107306"/>
            <a:ext cx="110902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www.ita-slo.eu/primis</a:t>
            </a:r>
            <a:endParaRPr sz="18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7" name="Google Shape;5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38" y="74282"/>
            <a:ext cx="4328812" cy="154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2349" y="6492149"/>
            <a:ext cx="12296698" cy="4664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4"/>
          <p:cNvCxnSpPr/>
          <p:nvPr/>
        </p:nvCxnSpPr>
        <p:spPr>
          <a:xfrm>
            <a:off x="0" y="6091794"/>
            <a:ext cx="12183995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rtissimo">
  <a:themeElements>
    <a:clrScheme name="Custom 11">
      <a:dk1>
        <a:srgbClr val="000000"/>
      </a:dk1>
      <a:lt1>
        <a:srgbClr val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2013-06-03T22:40:08Z</dcterms:created>
  <dc:creator>Cinzia Bertino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0x01010002C64DAE273A1F498D6067DB154C0F55</vt:lpwstr>
  </property>
</Properties>
</file>