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037" y="38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7543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Fondazione de Claricini </a:t>
            </a:r>
          </a:p>
          <a:p>
            <a:pPr algn="ctr"/>
            <a:r>
              <a:rPr lang="it-IT" sz="3600" b="0" i="0" dirty="0">
                <a:effectLst/>
                <a:latin typeface="Arial" panose="020B0604020202020204" pitchFamily="34" charset="0"/>
              </a:rPr>
              <a:t>Villa de Claricini </a:t>
            </a:r>
            <a:r>
              <a:rPr lang="it-IT" sz="3600" dirty="0" err="1">
                <a:latin typeface="Arial" panose="020B0604020202020204" pitchFamily="34" charset="0"/>
              </a:rPr>
              <a:t>Dornpacher</a:t>
            </a:r>
            <a:r>
              <a:rPr lang="it-IT" sz="3600" dirty="0">
                <a:latin typeface="Arial" panose="020B0604020202020204" pitchFamily="34" charset="0"/>
              </a:rPr>
              <a:t>: u</a:t>
            </a:r>
            <a:r>
              <a:rPr lang="it-IT" sz="3600" b="0" i="0" dirty="0">
                <a:effectLst/>
                <a:latin typeface="Arial" panose="020B0604020202020204" pitchFamily="34" charset="0"/>
              </a:rPr>
              <a:t>n patrimoni cultural par il </a:t>
            </a:r>
            <a:r>
              <a:rPr lang="it-IT" sz="3600" b="0" i="0" dirty="0" err="1">
                <a:effectLst/>
                <a:latin typeface="Arial" panose="020B0604020202020204" pitchFamily="34" charset="0"/>
              </a:rPr>
              <a:t>Friûl</a:t>
            </a:r>
            <a:endParaRPr lang="sl-SI" sz="3600" dirty="0"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436561" y="5007686"/>
            <a:ext cx="3381060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Presidente </a:t>
            </a:r>
          </a:p>
          <a:p>
            <a:r>
              <a:rPr lang="it-IT" sz="2400" dirty="0">
                <a:latin typeface="Trebuchet MS" panose="020B0603020202020204" pitchFamily="34" charset="0"/>
              </a:rPr>
              <a:t>Oldino </a:t>
            </a:r>
            <a:r>
              <a:rPr lang="it-IT" sz="2400" dirty="0" err="1">
                <a:latin typeface="Trebuchet MS" panose="020B0603020202020204" pitchFamily="34" charset="0"/>
              </a:rPr>
              <a:t>Cernoia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717916" y="1849828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Un compendio di conoscenze - </a:t>
            </a:r>
            <a:r>
              <a:rPr lang="it-IT" sz="3200" dirty="0" err="1">
                <a:latin typeface="Trebuchet MS" panose="020B0603020202020204" pitchFamily="34" charset="0"/>
              </a:rPr>
              <a:t>Zbirka</a:t>
            </a:r>
            <a:r>
              <a:rPr lang="it-IT" sz="3200" dirty="0">
                <a:latin typeface="Trebuchet MS" panose="020B0603020202020204" pitchFamily="34" charset="0"/>
              </a:rPr>
              <a:t> </a:t>
            </a:r>
            <a:r>
              <a:rPr lang="it-IT" sz="3200" dirty="0" err="1">
                <a:latin typeface="Trebuchet MS" panose="020B0603020202020204" pitchFamily="34" charset="0"/>
              </a:rPr>
              <a:t>znanja</a:t>
            </a:r>
            <a:r>
              <a:rPr lang="it-IT" sz="3200" dirty="0">
                <a:latin typeface="Trebuchet MS" panose="020B0603020202020204" pitchFamily="34" charset="0"/>
              </a:rPr>
              <a:t>  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814422"/>
            <a:ext cx="11090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Realizzazione di materiale didattico in friulano per conoscere il luogo - </a:t>
            </a:r>
            <a:r>
              <a:rPr lang="it-IT" dirty="0" err="1">
                <a:latin typeface="Trebuchet MS" panose="020B0603020202020204" pitchFamily="34" charset="0"/>
              </a:rPr>
              <a:t>Izdelava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učnega</a:t>
            </a:r>
            <a:r>
              <a:rPr lang="it-IT" dirty="0">
                <a:latin typeface="Trebuchet MS" panose="020B0603020202020204" pitchFamily="34" charset="0"/>
              </a:rPr>
              <a:t> gradiva v </a:t>
            </a:r>
            <a:r>
              <a:rPr lang="it-IT" dirty="0" err="1">
                <a:latin typeface="Trebuchet MS" panose="020B0603020202020204" pitchFamily="34" charset="0"/>
              </a:rPr>
              <a:t>furlanščini</a:t>
            </a:r>
            <a:r>
              <a:rPr lang="it-IT" dirty="0">
                <a:latin typeface="Trebuchet MS" panose="020B0603020202020204" pitchFamily="34" charset="0"/>
              </a:rPr>
              <a:t> za </a:t>
            </a:r>
            <a:r>
              <a:rPr lang="it-IT" dirty="0" err="1">
                <a:latin typeface="Trebuchet MS" panose="020B0603020202020204" pitchFamily="34" charset="0"/>
              </a:rPr>
              <a:t>spoznavanje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kraja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Integrazione con la progettualità del PNRR - </a:t>
            </a:r>
            <a:r>
              <a:rPr lang="it-IT" dirty="0" err="1">
                <a:latin typeface="Trebuchet MS" panose="020B0603020202020204" pitchFamily="34" charset="0"/>
              </a:rPr>
              <a:t>Integracija</a:t>
            </a:r>
            <a:r>
              <a:rPr lang="it-IT" dirty="0">
                <a:latin typeface="Trebuchet MS" panose="020B0603020202020204" pitchFamily="34" charset="0"/>
              </a:rPr>
              <a:t> z </a:t>
            </a:r>
            <a:r>
              <a:rPr lang="it-IT" dirty="0" err="1">
                <a:latin typeface="Trebuchet MS" panose="020B0603020202020204" pitchFamily="34" charset="0"/>
              </a:rPr>
              <a:t>načrtovanjem</a:t>
            </a:r>
            <a:r>
              <a:rPr lang="it-IT" dirty="0">
                <a:latin typeface="Trebuchet MS" panose="020B0603020202020204" pitchFamily="34" charset="0"/>
              </a:rPr>
              <a:t> PNRR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Sviluppo di una </a:t>
            </a:r>
            <a:r>
              <a:rPr lang="it-IT" dirty="0" err="1">
                <a:latin typeface="Trebuchet MS" panose="020B0603020202020204" pitchFamily="34" charset="0"/>
              </a:rPr>
              <a:t>webapp</a:t>
            </a:r>
            <a:r>
              <a:rPr lang="it-IT" dirty="0">
                <a:latin typeface="Trebuchet MS" panose="020B0603020202020204" pitchFamily="34" charset="0"/>
              </a:rPr>
              <a:t> con contenuti digitali - </a:t>
            </a:r>
            <a:r>
              <a:rPr lang="pl-PL" dirty="0">
                <a:latin typeface="Trebuchet MS" panose="020B0603020202020204" pitchFamily="34" charset="0"/>
              </a:rPr>
              <a:t>Razvoj spletne aplikacije z digitalno vsebino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Promozione su piattaforme digitale - </a:t>
            </a:r>
            <a:r>
              <a:rPr lang="it-IT" dirty="0" err="1">
                <a:latin typeface="Trebuchet MS" panose="020B0603020202020204" pitchFamily="34" charset="0"/>
              </a:rPr>
              <a:t>Promocija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na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digitalnih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platformah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Promozione sistema formativo - </a:t>
            </a:r>
            <a:r>
              <a:rPr lang="it-IT" dirty="0" err="1">
                <a:latin typeface="Trebuchet MS" panose="020B0603020202020204" pitchFamily="34" charset="0"/>
              </a:rPr>
              <a:t>Promocija</a:t>
            </a:r>
            <a:r>
              <a:rPr lang="it-IT" dirty="0">
                <a:latin typeface="Trebuchet MS" panose="020B0603020202020204" pitchFamily="34" charset="0"/>
              </a:rPr>
              <a:t> sistema </a:t>
            </a:r>
            <a:r>
              <a:rPr lang="it-IT" dirty="0" err="1">
                <a:latin typeface="Trebuchet MS" panose="020B0603020202020204" pitchFamily="34" charset="0"/>
              </a:rPr>
              <a:t>usposabljanja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Piena integrazione con le azioni di promozione territoriale (in primis </a:t>
            </a:r>
            <a:r>
              <a:rPr lang="it-IT" dirty="0" err="1">
                <a:latin typeface="Trebuchet MS" panose="020B0603020202020204" pitchFamily="34" charset="0"/>
              </a:rPr>
              <a:t>PromoturismoFVG</a:t>
            </a:r>
            <a:r>
              <a:rPr lang="it-IT" dirty="0">
                <a:latin typeface="Trebuchet MS" panose="020B0603020202020204" pitchFamily="34" charset="0"/>
              </a:rPr>
              <a:t>) - </a:t>
            </a:r>
            <a:r>
              <a:rPr lang="pl-PL" dirty="0">
                <a:latin typeface="Trebuchet MS" panose="020B0603020202020204" pitchFamily="34" charset="0"/>
              </a:rPr>
              <a:t>Popolna integracija z akcijami teritorialne promocije (predvsem PromoturismoFVG)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46859" y="2076088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Una lingua da mantenere viva - </a:t>
            </a:r>
            <a:r>
              <a:rPr lang="it-IT" sz="2400" dirty="0" err="1">
                <a:latin typeface="Trebuchet MS" panose="020B0603020202020204" pitchFamily="34" charset="0"/>
              </a:rPr>
              <a:t>Jezik</a:t>
            </a:r>
            <a:r>
              <a:rPr lang="it-IT" sz="2400" dirty="0">
                <a:latin typeface="Trebuchet MS" panose="020B0603020202020204" pitchFamily="34" charset="0"/>
              </a:rPr>
              <a:t>, </a:t>
            </a:r>
            <a:r>
              <a:rPr lang="it-IT" sz="2400" dirty="0" err="1">
                <a:latin typeface="Trebuchet MS" panose="020B0603020202020204" pitchFamily="34" charset="0"/>
              </a:rPr>
              <a:t>ki</a:t>
            </a:r>
            <a:r>
              <a:rPr lang="it-IT" sz="2400" dirty="0">
                <a:latin typeface="Trebuchet MS" panose="020B0603020202020204" pitchFamily="34" charset="0"/>
              </a:rPr>
              <a:t> </a:t>
            </a:r>
            <a:r>
              <a:rPr lang="it-IT" sz="2400" dirty="0" err="1">
                <a:latin typeface="Trebuchet MS" panose="020B0603020202020204" pitchFamily="34" charset="0"/>
              </a:rPr>
              <a:t>ga</a:t>
            </a:r>
            <a:r>
              <a:rPr lang="it-IT" sz="2400" dirty="0">
                <a:latin typeface="Trebuchet MS" panose="020B0603020202020204" pitchFamily="34" charset="0"/>
              </a:rPr>
              <a:t> je </a:t>
            </a:r>
            <a:r>
              <a:rPr lang="it-IT" sz="2400" dirty="0" err="1">
                <a:latin typeface="Trebuchet MS" panose="020B0603020202020204" pitchFamily="34" charset="0"/>
              </a:rPr>
              <a:t>treba</a:t>
            </a:r>
            <a:r>
              <a:rPr lang="it-IT" sz="2400" dirty="0">
                <a:latin typeface="Trebuchet MS" panose="020B0603020202020204" pitchFamily="34" charset="0"/>
              </a:rPr>
              <a:t> </a:t>
            </a:r>
            <a:r>
              <a:rPr lang="it-IT" sz="2400" dirty="0" err="1">
                <a:latin typeface="Trebuchet MS" panose="020B0603020202020204" pitchFamily="34" charset="0"/>
              </a:rPr>
              <a:t>ohranjati</a:t>
            </a:r>
            <a:r>
              <a:rPr lang="it-IT" sz="2400" dirty="0">
                <a:latin typeface="Trebuchet MS" panose="020B0603020202020204" pitchFamily="34" charset="0"/>
              </a:rPr>
              <a:t> </a:t>
            </a:r>
            <a:r>
              <a:rPr lang="it-IT" sz="2400" dirty="0" err="1">
                <a:latin typeface="Trebuchet MS" panose="020B0603020202020204" pitchFamily="34" charset="0"/>
              </a:rPr>
              <a:t>pri</a:t>
            </a:r>
            <a:r>
              <a:rPr lang="it-IT" sz="2400" dirty="0">
                <a:latin typeface="Trebuchet MS" panose="020B0603020202020204" pitchFamily="34" charset="0"/>
              </a:rPr>
              <a:t> </a:t>
            </a:r>
            <a:r>
              <a:rPr lang="it-IT" sz="2400" dirty="0" err="1">
                <a:latin typeface="Trebuchet MS" panose="020B0603020202020204" pitchFamily="34" charset="0"/>
              </a:rPr>
              <a:t>življenju</a:t>
            </a:r>
            <a:r>
              <a:rPr lang="it-IT" sz="2400" dirty="0">
                <a:latin typeface="Trebuchet MS" panose="020B0603020202020204" pitchFamily="34" charset="0"/>
              </a:rPr>
              <a:t>   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637907" y="2814422"/>
            <a:ext cx="11090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Promozione della lingua nelle giovani generazioni (6-18 anni) - </a:t>
            </a:r>
            <a:r>
              <a:rPr lang="it-IT" dirty="0" err="1">
                <a:latin typeface="Trebuchet MS" panose="020B0603020202020204" pitchFamily="34" charset="0"/>
              </a:rPr>
              <a:t>Promocija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jezika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pri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mladih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generacijah</a:t>
            </a:r>
            <a:r>
              <a:rPr lang="it-IT" dirty="0">
                <a:latin typeface="Trebuchet MS" panose="020B0603020202020204" pitchFamily="34" charset="0"/>
              </a:rPr>
              <a:t> (6-18 </a:t>
            </a:r>
            <a:r>
              <a:rPr lang="it-IT" dirty="0" err="1">
                <a:latin typeface="Trebuchet MS" panose="020B0603020202020204" pitchFamily="34" charset="0"/>
              </a:rPr>
              <a:t>let</a:t>
            </a:r>
            <a:r>
              <a:rPr lang="it-IT" dirty="0"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Associare la promozione del friulano con la scoperta patrimonio culturale-naturalistico - </a:t>
            </a:r>
            <a:r>
              <a:rPr lang="it-IT" dirty="0" err="1">
                <a:latin typeface="Trebuchet MS" panose="020B0603020202020204" pitchFamily="34" charset="0"/>
              </a:rPr>
              <a:t>Povežite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promocijo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furlanščine</a:t>
            </a:r>
            <a:r>
              <a:rPr lang="it-IT" dirty="0">
                <a:latin typeface="Trebuchet MS" panose="020B0603020202020204" pitchFamily="34" charset="0"/>
              </a:rPr>
              <a:t> z </a:t>
            </a:r>
            <a:r>
              <a:rPr lang="it-IT" dirty="0" err="1">
                <a:latin typeface="Trebuchet MS" panose="020B0603020202020204" pitchFamily="34" charset="0"/>
              </a:rPr>
              <a:t>odkrivanjem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kulturno-naravoslovne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dediščine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Cogliere le opportunità rappresentate dall’approccio ludico - </a:t>
            </a:r>
            <a:r>
              <a:rPr lang="it-IT" dirty="0" err="1">
                <a:latin typeface="Trebuchet MS" panose="020B0603020202020204" pitchFamily="34" charset="0"/>
              </a:rPr>
              <a:t>Izkoristite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priložnosti</a:t>
            </a:r>
            <a:r>
              <a:rPr lang="it-IT" dirty="0">
                <a:latin typeface="Trebuchet MS" panose="020B0603020202020204" pitchFamily="34" charset="0"/>
              </a:rPr>
              <a:t>, </a:t>
            </a:r>
            <a:r>
              <a:rPr lang="it-IT" dirty="0" err="1">
                <a:latin typeface="Trebuchet MS" panose="020B0603020202020204" pitchFamily="34" charset="0"/>
              </a:rPr>
              <a:t>ki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jih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ponuja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igriv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pristop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Sfruttare le potenzialità del digitale - </a:t>
            </a:r>
            <a:r>
              <a:rPr lang="it-IT" dirty="0" err="1">
                <a:latin typeface="Trebuchet MS" panose="020B0603020202020204" pitchFamily="34" charset="0"/>
              </a:rPr>
              <a:t>Izkoristite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digitalni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potencial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Accrescere la conoscenza di un lessico legato alla tradizione rurale del territorio - </a:t>
            </a:r>
            <a:r>
              <a:rPr lang="it-IT" dirty="0" err="1">
                <a:latin typeface="Trebuchet MS" panose="020B0603020202020204" pitchFamily="34" charset="0"/>
              </a:rPr>
              <a:t>Izboljšati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poznavanje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besedišča</a:t>
            </a:r>
            <a:r>
              <a:rPr lang="it-IT" dirty="0">
                <a:latin typeface="Trebuchet MS" panose="020B0603020202020204" pitchFamily="34" charset="0"/>
              </a:rPr>
              <a:t>, </a:t>
            </a:r>
            <a:r>
              <a:rPr lang="it-IT" dirty="0" err="1">
                <a:latin typeface="Trebuchet MS" panose="020B0603020202020204" pitchFamily="34" charset="0"/>
              </a:rPr>
              <a:t>povezanega</a:t>
            </a:r>
            <a:r>
              <a:rPr lang="it-IT" dirty="0">
                <a:latin typeface="Trebuchet MS" panose="020B0603020202020204" pitchFamily="34" charset="0"/>
              </a:rPr>
              <a:t> s </a:t>
            </a:r>
            <a:r>
              <a:rPr lang="it-IT" dirty="0" err="1">
                <a:latin typeface="Trebuchet MS" panose="020B0603020202020204" pitchFamily="34" charset="0"/>
              </a:rPr>
              <a:t>podeželsko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tradicijo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območja</a:t>
            </a:r>
            <a:endParaRPr lang="it-I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Grazie per l‘attenzione!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albero, aria aperta, edificio&#10;&#10;Descrizione generata automaticamente">
            <a:extLst>
              <a:ext uri="{FF2B5EF4-FFF2-40B4-BE49-F238E27FC236}">
                <a16:creationId xmlns:a16="http://schemas.microsoft.com/office/drawing/2014/main" id="{56BCD8B4-41F6-F234-18CD-DC471A31B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413" y="1424340"/>
            <a:ext cx="4850521" cy="38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297</Words>
  <Application>Microsoft Office PowerPoint</Application>
  <PresentationFormat>Widescreen</PresentationFormat>
  <Paragraphs>42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Verdana</vt:lpstr>
      <vt:lpstr>Courier New</vt:lpstr>
      <vt:lpstr>Trebuchet MS</vt:lpstr>
      <vt:lpstr>Arial</vt:lpstr>
      <vt:lpstr>Calibri</vt:lpstr>
      <vt:lpstr>Wingdings</vt:lpstr>
      <vt:lpstr>Symbol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Marco Minuz</cp:lastModifiedBy>
  <cp:revision>257</cp:revision>
  <cp:lastPrinted>2023-11-22T13:33:58Z</cp:lastPrinted>
  <dcterms:created xsi:type="dcterms:W3CDTF">2013-06-03T22:40:08Z</dcterms:created>
  <dcterms:modified xsi:type="dcterms:W3CDTF">2024-11-16T15:53:09Z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