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51" r:id="rId4"/>
  </p:sldMasterIdLst>
  <p:notesMasterIdLst>
    <p:notesMasterId r:id="rId12"/>
  </p:notesMasterIdLst>
  <p:handoutMasterIdLst>
    <p:handoutMasterId r:id="rId13"/>
  </p:handoutMasterIdLst>
  <p:sldIdLst>
    <p:sldId id="259" r:id="rId5"/>
    <p:sldId id="288" r:id="rId6"/>
    <p:sldId id="296" r:id="rId7"/>
    <p:sldId id="295" r:id="rId8"/>
    <p:sldId id="293" r:id="rId9"/>
    <p:sldId id="294" r:id="rId10"/>
    <p:sldId id="287" r:id="rId11"/>
  </p:sldIdLst>
  <p:sldSz cx="12192000" cy="6858000"/>
  <p:notesSz cx="6794500" cy="9906000"/>
  <p:embeddedFontLst>
    <p:embeddedFont>
      <p:font typeface="Franklin Gothic Book" panose="020B0503020102020204" pitchFamily="34" charset="0"/>
      <p:regular r:id="rId14"/>
      <p:italic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Murovec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DFF8C"/>
    <a:srgbClr val="00E266"/>
    <a:srgbClr val="00FF65"/>
    <a:srgbClr val="FEE3A1"/>
    <a:srgbClr val="FF5050"/>
    <a:srgbClr val="DA5050"/>
    <a:srgbClr val="00E668"/>
    <a:srgbClr val="EA7116"/>
    <a:srgbClr val="FBE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0" autoAdjust="0"/>
    <p:restoredTop sz="94464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894" y="102"/>
      </p:cViewPr>
      <p:guideLst>
        <p:guide orient="horz" pos="323"/>
        <p:guide pos="347"/>
        <p:guide pos="7333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6057C-8CEC-4446-98D8-2A07D60C60EB}" type="datetimeFigureOut">
              <a:rPr lang="it-IT"/>
              <a:pPr/>
              <a:t>18/11/2024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3FF4-5E08-DE4D-B923-6FF453A9FFE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96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F82C-5BD3-2E40-BD4B-8257262AA71E}" type="datetimeFigureOut">
              <a:rPr lang="it-IT"/>
              <a:pPr/>
              <a:t>18/11/2024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EEF9-8B0F-D542-A06D-2E8CBED689D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1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48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921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0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 poteka: zakasnitev 9">
            <a:extLst>
              <a:ext uri="{FF2B5EF4-FFF2-40B4-BE49-F238E27FC236}">
                <a16:creationId xmlns:a16="http://schemas.microsoft.com/office/drawing/2014/main" id="{35D9C49F-1F2A-4263-9787-5D411C073C47}"/>
              </a:ext>
            </a:extLst>
          </p:cNvPr>
          <p:cNvSpPr/>
          <p:nvPr userDrawn="1"/>
        </p:nvSpPr>
        <p:spPr>
          <a:xfrm rot="16200000">
            <a:off x="5638800" y="304800"/>
            <a:ext cx="914400" cy="12192000"/>
          </a:xfrm>
          <a:prstGeom prst="flowChartDelay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307371D-709E-4CC4-AFE8-FA14A27F858C}"/>
              </a:ext>
            </a:extLst>
          </p:cNvPr>
          <p:cNvSpPr txBox="1"/>
          <p:nvPr userDrawn="1"/>
        </p:nvSpPr>
        <p:spPr>
          <a:xfrm>
            <a:off x="10840277" y="6376025"/>
            <a:ext cx="742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962B57C-9EB6-46E6-A35F-EFD6DBA17D5E}" type="slidenum">
              <a:rPr lang="de-DE" sz="1000" smtClean="0">
                <a:latin typeface="Trebuchet MS" panose="020B0603020202020204" pitchFamily="34" charset="0"/>
              </a:rPr>
              <a:pPr algn="r"/>
              <a:t>‹N›</a:t>
            </a:fld>
            <a:endParaRPr lang="de-DE" sz="1000" dirty="0">
              <a:latin typeface="Trebuchet MS" panose="020B0603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A1144CE-C608-4905-B256-D75FD1BED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19" y="121919"/>
            <a:ext cx="2995243" cy="14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642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85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3" r:id="rId2"/>
    <p:sldLayoutId id="2147483684" r:id="rId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FBFD9D4F-A8D1-453E-90A8-4B5119DBFA65}"/>
              </a:ext>
            </a:extLst>
          </p:cNvPr>
          <p:cNvSpPr txBox="1"/>
          <p:nvPr/>
        </p:nvSpPr>
        <p:spPr>
          <a:xfrm>
            <a:off x="70338" y="2119518"/>
            <a:ext cx="7704086" cy="227781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 anchor="b">
            <a:noAutofit/>
          </a:bodyPr>
          <a:lstStyle/>
          <a:p>
            <a:pPr algn="ctr">
              <a:lnSpc>
                <a:spcPts val="5000"/>
              </a:lnSpc>
            </a:pPr>
            <a:r>
              <a:rPr lang="it-IT" sz="6400" b="1" dirty="0">
                <a:latin typeface="Trebuchet MS" panose="020B0603020202020204" pitchFamily="34" charset="0"/>
              </a:rPr>
              <a:t>Suns </a:t>
            </a:r>
          </a:p>
          <a:p>
            <a:pPr algn="ctr">
              <a:lnSpc>
                <a:spcPts val="5000"/>
              </a:lnSpc>
            </a:pPr>
            <a:r>
              <a:rPr lang="it-IT" sz="6400" b="1" dirty="0">
                <a:latin typeface="Trebuchet MS" panose="020B0603020202020204" pitchFamily="34" charset="0"/>
              </a:rPr>
              <a:t>di Storie </a:t>
            </a:r>
          </a:p>
          <a:p>
            <a:pPr algn="ctr">
              <a:lnSpc>
                <a:spcPts val="5000"/>
              </a:lnSpc>
            </a:pPr>
            <a:r>
              <a:rPr lang="it-IT" sz="6400" b="1" dirty="0">
                <a:latin typeface="Trebuchet MS" panose="020B0603020202020204" pitchFamily="34" charset="0"/>
              </a:rPr>
              <a:t>e di Memorie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9C2F6873-510C-480A-AB4B-0948DEE9D79F}"/>
              </a:ext>
            </a:extLst>
          </p:cNvPr>
          <p:cNvSpPr txBox="1"/>
          <p:nvPr/>
        </p:nvSpPr>
        <p:spPr>
          <a:xfrm>
            <a:off x="70339" y="5000225"/>
            <a:ext cx="7704086" cy="98488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rebuchet MS" panose="020B0603020202020204" pitchFamily="34" charset="0"/>
              </a:rPr>
              <a:t>Speaker:</a:t>
            </a:r>
          </a:p>
          <a:p>
            <a:r>
              <a:rPr lang="it-IT" sz="2000">
                <a:latin typeface="Trebuchet MS" panose="020B0603020202020204" pitchFamily="34" charset="0"/>
              </a:rPr>
              <a:t>Antonella Molinaro e Andrea Del Favero</a:t>
            </a:r>
            <a:endParaRPr lang="it-IT" sz="2000" dirty="0">
              <a:latin typeface="Trebuchet MS" panose="020B0603020202020204" pitchFamily="34" charset="0"/>
            </a:endParaRPr>
          </a:p>
          <a:p>
            <a:r>
              <a:rPr lang="it-IT" sz="1400" dirty="0">
                <a:latin typeface="Trebuchet MS" panose="020B0603020202020204" pitchFamily="34" charset="0"/>
              </a:rPr>
              <a:t>gruppo di Ricerca e Documentazione </a:t>
            </a:r>
            <a:r>
              <a:rPr lang="it-IT" sz="1400" dirty="0" err="1">
                <a:latin typeface="Trebuchet MS" panose="020B0603020202020204" pitchFamily="34" charset="0"/>
              </a:rPr>
              <a:t>Reunia</a:t>
            </a:r>
            <a:endParaRPr lang="sl-SI" sz="1400" dirty="0">
              <a:latin typeface="Trebuchet MS" panose="020B0603020202020204" pitchFamily="34" charset="0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B37BBA3B-237C-47AB-AAFD-A064895D46D3}"/>
              </a:ext>
            </a:extLst>
          </p:cNvPr>
          <p:cNvSpPr txBox="1"/>
          <p:nvPr/>
        </p:nvSpPr>
        <p:spPr>
          <a:xfrm>
            <a:off x="-4" y="6273225"/>
            <a:ext cx="12192000" cy="58477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Incontro con i beneficiari del bando </a:t>
            </a:r>
            <a:endParaRPr lang="it-IT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24.06.2024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cxnSp>
        <p:nvCxnSpPr>
          <p:cNvPr id="5" name="Connettore diritto 4"/>
          <p:cNvCxnSpPr/>
          <p:nvPr/>
        </p:nvCxnSpPr>
        <p:spPr>
          <a:xfrm>
            <a:off x="0" y="626052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magine 7" descr="suns-di-storie-e-memorie-locandina-A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4424" y="-1"/>
            <a:ext cx="4427810" cy="62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5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20D6F53D-BD67-4D29-84BF-3BD613FFACB2}"/>
              </a:ext>
            </a:extLst>
          </p:cNvPr>
          <p:cNvSpPr txBox="1"/>
          <p:nvPr/>
        </p:nvSpPr>
        <p:spPr>
          <a:xfrm>
            <a:off x="546859" y="6084651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Incontro con i beneficiari del bando </a:t>
            </a: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24.06.2024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oljeZBesedilom 10">
            <a:extLst>
              <a:ext uri="{FF2B5EF4-FFF2-40B4-BE49-F238E27FC236}">
                <a16:creationId xmlns:a16="http://schemas.microsoft.com/office/drawing/2014/main" id="{72C47E63-3F6B-41BD-88F4-05EB2DC0ED92}"/>
              </a:ext>
            </a:extLst>
          </p:cNvPr>
          <p:cNvSpPr txBox="1"/>
          <p:nvPr/>
        </p:nvSpPr>
        <p:spPr>
          <a:xfrm>
            <a:off x="4399150" y="404108"/>
            <a:ext cx="7595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Obiettivi del progetto</a:t>
            </a:r>
          </a:p>
          <a:p>
            <a:pPr marL="514350" indent="-514350"/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1. Valorizzazione dei luoghi</a:t>
            </a:r>
          </a:p>
          <a:p>
            <a:pPr marL="514350" indent="-514350"/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La frazione di </a:t>
            </a:r>
            <a:r>
              <a:rPr lang="it-IT" sz="32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Villuzza</a:t>
            </a:r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 e il Castello</a:t>
            </a:r>
            <a:endParaRPr lang="sl-SI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PoljeZBesedilom 11">
            <a:extLst>
              <a:ext uri="{FF2B5EF4-FFF2-40B4-BE49-F238E27FC236}">
                <a16:creationId xmlns:a16="http://schemas.microsoft.com/office/drawing/2014/main" id="{7843CDBE-0AED-4070-9C2C-B3451FCCBE75}"/>
              </a:ext>
            </a:extLst>
          </p:cNvPr>
          <p:cNvSpPr txBox="1"/>
          <p:nvPr/>
        </p:nvSpPr>
        <p:spPr>
          <a:xfrm>
            <a:off x="268474" y="2542008"/>
            <a:ext cx="110902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rebuchet MS" panose="020B0603020202020204" pitchFamily="34" charset="0"/>
              </a:rPr>
              <a:t>Obiettivo primario è stata la valorizzazione del territorio del Comune di Ragogna, che si presta magnificamente a tale scopo con le sue suggestive località naturalistiche (monte, lago, Tagliamento) e storico-artistiche (castello in primo luogo).</a:t>
            </a:r>
          </a:p>
          <a:p>
            <a:r>
              <a:rPr lang="it-IT" dirty="0">
                <a:latin typeface="Trebuchet MS" panose="020B0603020202020204" pitchFamily="34" charset="0"/>
              </a:rPr>
              <a:t>Nella fattispecie si è scelto come progetto, per il corrente anno, anche la riscoperta della località di Villuzza, già oggetto di alcuni scavi archeologici, attraverso una caccia al tesoro, denominata «</a:t>
            </a:r>
            <a:r>
              <a:rPr lang="it-IT" dirty="0" err="1">
                <a:latin typeface="Trebuchet MS" panose="020B0603020202020204" pitchFamily="34" charset="0"/>
              </a:rPr>
              <a:t>L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it-IT" dirty="0">
                <a:latin typeface="Trebuchet MS" panose="020B0603020202020204" pitchFamily="34" charset="0"/>
              </a:rPr>
              <a:t> a </a:t>
            </a:r>
            <a:r>
              <a:rPr lang="it-IT" dirty="0" err="1">
                <a:latin typeface="Trebuchet MS" panose="020B0603020202020204" pitchFamily="34" charset="0"/>
              </a:rPr>
              <a:t>Gr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it-IT" dirty="0" err="1">
                <a:latin typeface="Trebuchet MS" panose="020B0603020202020204" pitchFamily="34" charset="0"/>
              </a:rPr>
              <a:t>s</a:t>
            </a:r>
            <a:r>
              <a:rPr lang="it-IT" dirty="0">
                <a:latin typeface="Trebuchet MS" panose="020B0603020202020204" pitchFamily="34" charset="0"/>
              </a:rPr>
              <a:t> di Memorie», rivolta ai ragazzi dagli 8 ai 12 anni, lungo il cui percorso i partecipanti sono stati guidati alla riscoperta di luoghi caratteristici: un’ancona votiva, una chiave di volta, una </a:t>
            </a:r>
            <a:r>
              <a:rPr lang="it-IT" dirty="0" err="1">
                <a:latin typeface="Trebuchet MS" panose="020B0603020202020204" pitchFamily="34" charset="0"/>
              </a:rPr>
              <a:t>bressana</a:t>
            </a:r>
            <a:r>
              <a:rPr lang="it-IT" dirty="0">
                <a:latin typeface="Trebuchet MS" panose="020B0603020202020204" pitchFamily="34" charset="0"/>
              </a:rPr>
              <a:t> e un sito di scavi archeologici.</a:t>
            </a:r>
          </a:p>
          <a:p>
            <a:r>
              <a:rPr lang="it-IT" dirty="0">
                <a:latin typeface="Trebuchet MS" panose="020B0603020202020204" pitchFamily="34" charset="0"/>
              </a:rPr>
              <a:t>Elemento valorizzante è stata la presenza di portatori che, in madrelingua, hanno raccontato ai partecipanti la storia dei luoghi, supportati dai membri del gruppo </a:t>
            </a:r>
            <a:r>
              <a:rPr lang="it-IT" dirty="0" err="1">
                <a:latin typeface="Trebuchet MS" panose="020B0603020202020204" pitchFamily="34" charset="0"/>
              </a:rPr>
              <a:t>Reunia</a:t>
            </a:r>
            <a:r>
              <a:rPr lang="it-IT" dirty="0">
                <a:latin typeface="Trebuchet MS" panose="020B0603020202020204" pitchFamily="34" charset="0"/>
              </a:rPr>
              <a:t>, che con le testimonianze storiche e artistiche hanno integrato il racconto orale dei portatori.</a:t>
            </a:r>
            <a:endParaRPr lang="sl-SI" dirty="0">
              <a:latin typeface="Trebuchet MS" panose="020B0603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/>
          <p:cNvCxnSpPr/>
          <p:nvPr/>
        </p:nvCxnSpPr>
        <p:spPr>
          <a:xfrm>
            <a:off x="0" y="6047101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81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20D6F53D-BD67-4D29-84BF-3BD613FFACB2}"/>
              </a:ext>
            </a:extLst>
          </p:cNvPr>
          <p:cNvSpPr txBox="1"/>
          <p:nvPr/>
        </p:nvSpPr>
        <p:spPr>
          <a:xfrm>
            <a:off x="546859" y="6084651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Incontro con i beneficiari del bando </a:t>
            </a: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24.06.2024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/>
          <p:cNvCxnSpPr/>
          <p:nvPr/>
        </p:nvCxnSpPr>
        <p:spPr>
          <a:xfrm>
            <a:off x="0" y="6047101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magine 5" descr="facebook_1721245980650_7219428901628194145.jpg"/>
          <p:cNvPicPr>
            <a:picLocks noChangeAspect="1"/>
          </p:cNvPicPr>
          <p:nvPr/>
        </p:nvPicPr>
        <p:blipFill>
          <a:blip r:embed="rId4"/>
          <a:srcRect t="46111" b="3767"/>
          <a:stretch>
            <a:fillRect/>
          </a:stretch>
        </p:blipFill>
        <p:spPr>
          <a:xfrm>
            <a:off x="-1" y="1467059"/>
            <a:ext cx="12183995" cy="458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1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20D6F53D-BD67-4D29-84BF-3BD613FFACB2}"/>
              </a:ext>
            </a:extLst>
          </p:cNvPr>
          <p:cNvSpPr txBox="1"/>
          <p:nvPr/>
        </p:nvSpPr>
        <p:spPr>
          <a:xfrm>
            <a:off x="546859" y="6084651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Incontro con i beneficiari del bando </a:t>
            </a: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24.06.2024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/>
          <p:cNvCxnSpPr/>
          <p:nvPr/>
        </p:nvCxnSpPr>
        <p:spPr>
          <a:xfrm>
            <a:off x="0" y="6047101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oljeZBesedilom 11">
            <a:extLst>
              <a:ext uri="{FF2B5EF4-FFF2-40B4-BE49-F238E27FC236}">
                <a16:creationId xmlns:a16="http://schemas.microsoft.com/office/drawing/2014/main" id="{97F398F8-B1B3-A82A-48BC-BA6C759707A6}"/>
              </a:ext>
            </a:extLst>
          </p:cNvPr>
          <p:cNvSpPr txBox="1"/>
          <p:nvPr/>
        </p:nvSpPr>
        <p:spPr>
          <a:xfrm>
            <a:off x="268474" y="1973768"/>
            <a:ext cx="11090275" cy="41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rebuchet MS" panose="020B0603020202020204" pitchFamily="34" charset="0"/>
              </a:rPr>
              <a:t>Il progetto di valorizzazione dei luoghi è proseguito con una proposta di riscoperta dei suoni e tradizioni, attraverso la musica popolare e il canto spontaneo, attività svolta nei giorni di sabato e domenica. Il sito del castello si è riempito di musica e canti con le attività </a:t>
            </a:r>
            <a:r>
              <a:rPr lang="it-IT" dirty="0" err="1">
                <a:latin typeface="Trebuchet MS" panose="020B0603020202020204" pitchFamily="34" charset="0"/>
              </a:rPr>
              <a:t>laboratoriali</a:t>
            </a:r>
            <a:r>
              <a:rPr lang="it-IT" dirty="0">
                <a:latin typeface="Trebuchet MS" panose="020B0603020202020204" pitchFamily="34" charset="0"/>
              </a:rPr>
              <a:t> denominate “Ance e corde al vento” della Piccola Accademia di Musica e Cultura Popolare “Da Glauco”, con l’incontro sul canto popolare affiancato da corsi di cornamusa, violino, organetto e infine musica d’insieme.</a:t>
            </a:r>
          </a:p>
          <a:p>
            <a:r>
              <a:rPr lang="it-IT" dirty="0">
                <a:latin typeface="Trebuchet MS" panose="020B0603020202020204" pitchFamily="34" charset="0"/>
              </a:rPr>
              <a:t>Glauco Toniutti, compianto presidente del gruppo </a:t>
            </a:r>
            <a:r>
              <a:rPr lang="it-IT" dirty="0" err="1">
                <a:latin typeface="Trebuchet MS" panose="020B0603020202020204" pitchFamily="34" charset="0"/>
              </a:rPr>
              <a:t>Reunia</a:t>
            </a:r>
            <a:r>
              <a:rPr lang="it-IT" dirty="0">
                <a:latin typeface="Trebuchet MS" panose="020B0603020202020204" pitchFamily="34" charset="0"/>
              </a:rPr>
              <a:t>, era anche un musicista polistrumentista, cofondatore del gruppo La </a:t>
            </a:r>
            <a:r>
              <a:rPr lang="it-IT" dirty="0" err="1">
                <a:latin typeface="Trebuchet MS" panose="020B0603020202020204" pitchFamily="34" charset="0"/>
              </a:rPr>
              <a:t>Sedon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Salvadie</a:t>
            </a:r>
            <a:r>
              <a:rPr lang="it-IT" dirty="0">
                <a:latin typeface="Trebuchet MS" panose="020B0603020202020204" pitchFamily="34" charset="0"/>
              </a:rPr>
              <a:t>, la cui festa, nonché anteprima di Folkest 2024, con musica in libertà e l’esibizione del gruppo di canto spontaneo dell’Associazione </a:t>
            </a:r>
            <a:r>
              <a:rPr lang="it-IT" dirty="0" err="1">
                <a:latin typeface="Trebuchet MS" panose="020B0603020202020204" pitchFamily="34" charset="0"/>
              </a:rPr>
              <a:t>Tomat</a:t>
            </a:r>
            <a:r>
              <a:rPr lang="it-IT" dirty="0">
                <a:latin typeface="Trebuchet MS" panose="020B0603020202020204" pitchFamily="34" charset="0"/>
              </a:rPr>
              <a:t>, si è svolta la domenica pomeriggio.</a:t>
            </a:r>
          </a:p>
          <a:p>
            <a:r>
              <a:rPr lang="it-IT" dirty="0">
                <a:latin typeface="Trebuchet MS" panose="020B0603020202020204" pitchFamily="34" charset="0"/>
              </a:rPr>
              <a:t>Nella serata di sabato si è svolto nella pieve del Castello un concerto di musica popolare friulana.</a:t>
            </a:r>
          </a:p>
          <a:p>
            <a:r>
              <a:rPr lang="it-IT" dirty="0">
                <a:latin typeface="Trebuchet MS" panose="020B0603020202020204" pitchFamily="34" charset="0"/>
              </a:rPr>
              <a:t>La domenica, mentre i membri di </a:t>
            </a:r>
            <a:r>
              <a:rPr lang="it-IT" dirty="0" err="1">
                <a:latin typeface="Trebuchet MS" panose="020B0603020202020204" pitchFamily="34" charset="0"/>
              </a:rPr>
              <a:t>Reunia</a:t>
            </a:r>
            <a:r>
              <a:rPr lang="it-IT" dirty="0">
                <a:latin typeface="Trebuchet MS" panose="020B0603020202020204" pitchFamily="34" charset="0"/>
              </a:rPr>
              <a:t> accompagnavano i partecipanti prima in una escursione naturalistica sul monte di Ragogna e poi in una visita guidata al Castello - manifestazione denominata “</a:t>
            </a:r>
            <a:r>
              <a:rPr lang="it-IT" dirty="0" err="1">
                <a:latin typeface="Trebuchet MS" panose="020B0603020202020204" pitchFamily="34" charset="0"/>
              </a:rPr>
              <a:t>Cjamin</a:t>
            </a:r>
            <a:r>
              <a:rPr lang="it-IT" dirty="0" err="1">
                <a:latin typeface="Franklin Gothic Book"/>
              </a:rPr>
              <a:t>â</a:t>
            </a:r>
            <a:r>
              <a:rPr lang="it-IT" dirty="0">
                <a:latin typeface="Franklin Gothic Book"/>
              </a:rPr>
              <a:t> te Storie”</a:t>
            </a:r>
            <a:r>
              <a:rPr lang="it-IT" dirty="0">
                <a:latin typeface="Trebuchet MS" panose="020B0603020202020204" pitchFamily="34" charset="0"/>
              </a:rPr>
              <a:t> - si svolgeva un laboratorio di canto spontaneo e di canti della tradizione orale, denominato “</a:t>
            </a:r>
            <a:r>
              <a:rPr lang="it-IT" dirty="0" err="1">
                <a:latin typeface="Trebuchet MS" panose="020B0603020202020204" pitchFamily="34" charset="0"/>
              </a:rPr>
              <a:t>Suns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tun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bosc</a:t>
            </a:r>
            <a:r>
              <a:rPr lang="it-IT" dirty="0">
                <a:latin typeface="Trebuchet MS" panose="020B0603020202020204" pitchFamily="34" charset="0"/>
              </a:rPr>
              <a:t> d’</a:t>
            </a:r>
            <a:r>
              <a:rPr lang="it-IT" dirty="0" err="1">
                <a:latin typeface="Trebuchet MS" panose="020B0603020202020204" pitchFamily="34" charset="0"/>
              </a:rPr>
              <a:t>incjant</a:t>
            </a:r>
            <a:r>
              <a:rPr lang="it-IT" dirty="0">
                <a:latin typeface="Trebuchet MS" panose="020B0603020202020204" pitchFamily="34" charset="0"/>
              </a:rPr>
              <a:t>”.</a:t>
            </a:r>
            <a:endParaRPr lang="sl-SI" dirty="0">
              <a:latin typeface="Trebuchet MS" panose="020B0603020202020204" pitchFamily="34" charset="0"/>
            </a:endParaRPr>
          </a:p>
        </p:txBody>
      </p:sp>
      <p:sp>
        <p:nvSpPr>
          <p:cNvPr id="12" name="PoljeZBesedilom 10">
            <a:extLst>
              <a:ext uri="{FF2B5EF4-FFF2-40B4-BE49-F238E27FC236}">
                <a16:creationId xmlns:a16="http://schemas.microsoft.com/office/drawing/2014/main" id="{72C47E63-3F6B-41BD-88F4-05EB2DC0ED92}"/>
              </a:ext>
            </a:extLst>
          </p:cNvPr>
          <p:cNvSpPr txBox="1"/>
          <p:nvPr/>
        </p:nvSpPr>
        <p:spPr>
          <a:xfrm>
            <a:off x="4399150" y="404108"/>
            <a:ext cx="7595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Obiettivi del progetto</a:t>
            </a:r>
          </a:p>
          <a:p>
            <a:pPr marL="514350" indent="-514350"/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2. Valorizzazione della cultura, della madrelingua e della musica popolare</a:t>
            </a:r>
            <a:endParaRPr lang="sl-SI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85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20D6F53D-BD67-4D29-84BF-3BD613FFACB2}"/>
              </a:ext>
            </a:extLst>
          </p:cNvPr>
          <p:cNvSpPr txBox="1"/>
          <p:nvPr/>
        </p:nvSpPr>
        <p:spPr>
          <a:xfrm>
            <a:off x="89436" y="6068836"/>
            <a:ext cx="12005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Incontro con i beneficiari del bando </a:t>
            </a: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24.06.2024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oljeZBesedilom 10">
            <a:extLst>
              <a:ext uri="{FF2B5EF4-FFF2-40B4-BE49-F238E27FC236}">
                <a16:creationId xmlns:a16="http://schemas.microsoft.com/office/drawing/2014/main" id="{72C47E63-3F6B-41BD-88F4-05EB2DC0ED92}"/>
              </a:ext>
            </a:extLst>
          </p:cNvPr>
          <p:cNvSpPr txBox="1"/>
          <p:nvPr/>
        </p:nvSpPr>
        <p:spPr>
          <a:xfrm>
            <a:off x="4451023" y="385619"/>
            <a:ext cx="7530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Attività principali </a:t>
            </a:r>
          </a:p>
          <a:p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del progetto</a:t>
            </a:r>
            <a:endParaRPr lang="sl-SI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78740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/>
          <p:cNvCxnSpPr/>
          <p:nvPr/>
        </p:nvCxnSpPr>
        <p:spPr>
          <a:xfrm>
            <a:off x="0" y="6057062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oljeZBesedilom 11">
            <a:extLst>
              <a:ext uri="{FF2B5EF4-FFF2-40B4-BE49-F238E27FC236}">
                <a16:creationId xmlns:a16="http://schemas.microsoft.com/office/drawing/2014/main" id="{25B30E6E-9B95-C138-F79C-90CF47D3DC31}"/>
              </a:ext>
            </a:extLst>
          </p:cNvPr>
          <p:cNvSpPr txBox="1"/>
          <p:nvPr/>
        </p:nvSpPr>
        <p:spPr>
          <a:xfrm>
            <a:off x="295368" y="2621854"/>
            <a:ext cx="11090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>
                <a:latin typeface="Trebuchet MS" panose="020B0603020202020204" pitchFamily="34" charset="0"/>
              </a:rPr>
              <a:t>Caccia al tesoro «</a:t>
            </a:r>
            <a:r>
              <a:rPr lang="it-IT" dirty="0" err="1">
                <a:latin typeface="Trebuchet MS" panose="020B0603020202020204" pitchFamily="34" charset="0"/>
              </a:rPr>
              <a:t>L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it-IT" dirty="0">
                <a:latin typeface="Trebuchet MS" panose="020B0603020202020204" pitchFamily="34" charset="0"/>
              </a:rPr>
              <a:t> a </a:t>
            </a:r>
            <a:r>
              <a:rPr lang="it-IT" dirty="0" err="1">
                <a:latin typeface="Trebuchet MS" panose="020B0603020202020204" pitchFamily="34" charset="0"/>
              </a:rPr>
              <a:t>Gr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it-IT" dirty="0" err="1">
                <a:latin typeface="Trebuchet MS" panose="020B0603020202020204" pitchFamily="34" charset="0"/>
              </a:rPr>
              <a:t>s</a:t>
            </a:r>
            <a:r>
              <a:rPr lang="it-IT" dirty="0">
                <a:latin typeface="Trebuchet MS" panose="020B0603020202020204" pitchFamily="34" charset="0"/>
              </a:rPr>
              <a:t> di Memorie», alla riscoperta della frazione di Villuzza.</a:t>
            </a:r>
          </a:p>
          <a:p>
            <a:pPr marL="342900" indent="-342900">
              <a:buAutoNum type="arabicPeriod"/>
            </a:pPr>
            <a:r>
              <a:rPr lang="it-IT" dirty="0">
                <a:latin typeface="Trebuchet MS" panose="020B0603020202020204" pitchFamily="34" charset="0"/>
              </a:rPr>
              <a:t>Laboratorio di canto spontaneo e della tradizione orale.</a:t>
            </a:r>
          </a:p>
          <a:p>
            <a:pPr marL="342900" indent="-342900">
              <a:buAutoNum type="arabicPeriod"/>
            </a:pPr>
            <a:r>
              <a:rPr lang="it-IT" dirty="0">
                <a:latin typeface="Trebuchet MS" panose="020B0603020202020204" pitchFamily="34" charset="0"/>
              </a:rPr>
              <a:t>Musica in libertà nell’intero ambito del Castello.</a:t>
            </a:r>
          </a:p>
          <a:p>
            <a:pPr marL="342900" indent="-342900">
              <a:buAutoNum type="arabicPeriod"/>
            </a:pPr>
            <a:r>
              <a:rPr lang="it-IT" dirty="0">
                <a:latin typeface="Trebuchet MS" panose="020B0603020202020204" pitchFamily="34" charset="0"/>
              </a:rPr>
              <a:t>Seminari di musica popolare “</a:t>
            </a:r>
            <a:r>
              <a:rPr lang="it-IT" dirty="0" err="1">
                <a:latin typeface="Trebuchet MS" panose="020B0603020202020204" pitchFamily="34" charset="0"/>
              </a:rPr>
              <a:t>Suns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tun</a:t>
            </a:r>
            <a:r>
              <a:rPr lang="it-IT" dirty="0">
                <a:latin typeface="Trebuchet MS" panose="020B060302020202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</a:rPr>
              <a:t>bosc</a:t>
            </a:r>
            <a:r>
              <a:rPr lang="it-IT" dirty="0">
                <a:latin typeface="Trebuchet MS" panose="020B0603020202020204" pitchFamily="34" charset="0"/>
              </a:rPr>
              <a:t> d’</a:t>
            </a:r>
            <a:r>
              <a:rPr lang="it-IT" dirty="0" err="1">
                <a:latin typeface="Trebuchet MS" panose="020B0603020202020204" pitchFamily="34" charset="0"/>
              </a:rPr>
              <a:t>incjant</a:t>
            </a:r>
            <a:r>
              <a:rPr lang="it-IT" dirty="0">
                <a:latin typeface="Trebuchet MS" panose="020B0603020202020204" pitchFamily="34" charset="0"/>
              </a:rPr>
              <a:t>” e “Ance e corde al vento”.</a:t>
            </a:r>
          </a:p>
          <a:p>
            <a:pPr marL="342900" indent="-342900">
              <a:buAutoNum type="arabicPeriod"/>
            </a:pPr>
            <a:r>
              <a:rPr lang="it-IT" dirty="0" err="1">
                <a:latin typeface="Trebuchet MS" panose="020B0603020202020204" pitchFamily="34" charset="0"/>
              </a:rPr>
              <a:t>Fieste</a:t>
            </a:r>
            <a:r>
              <a:rPr lang="it-IT" dirty="0">
                <a:latin typeface="Trebuchet MS" panose="020B0603020202020204" pitchFamily="34" charset="0"/>
              </a:rPr>
              <a:t> da </a:t>
            </a:r>
            <a:r>
              <a:rPr lang="it-IT" dirty="0" err="1">
                <a:latin typeface="Trebuchet MS" panose="020B0603020202020204" pitchFamily="34" charset="0"/>
              </a:rPr>
              <a:t>Sedon</a:t>
            </a:r>
            <a:r>
              <a:rPr lang="it-IT" dirty="0">
                <a:latin typeface="Trebuchet MS" panose="020B0603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it-IT" dirty="0">
                <a:latin typeface="Trebuchet MS" panose="020B0603020202020204" pitchFamily="34" charset="0"/>
              </a:rPr>
              <a:t>Visite guidate a carattere naturalistico e storico nell’area del Castello e del Monte di Ragogna “</a:t>
            </a:r>
            <a:r>
              <a:rPr lang="it-IT" dirty="0" err="1">
                <a:latin typeface="Trebuchet MS" panose="020B0603020202020204" pitchFamily="34" charset="0"/>
              </a:rPr>
              <a:t>Cjamin</a:t>
            </a:r>
            <a:r>
              <a:rPr lang="it-IT" dirty="0" err="1">
                <a:latin typeface="Franklin Gothic Book"/>
              </a:rPr>
              <a:t>â</a:t>
            </a:r>
            <a:r>
              <a:rPr lang="it-IT" dirty="0">
                <a:latin typeface="Franklin Gothic Book"/>
              </a:rPr>
              <a:t> te Storie”</a:t>
            </a:r>
            <a:r>
              <a:rPr lang="it-IT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609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20D6F53D-BD67-4D29-84BF-3BD613FFACB2}"/>
              </a:ext>
            </a:extLst>
          </p:cNvPr>
          <p:cNvSpPr txBox="1"/>
          <p:nvPr/>
        </p:nvSpPr>
        <p:spPr>
          <a:xfrm>
            <a:off x="564728" y="6076036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>
                <a:solidFill>
                  <a:srgbClr val="003399"/>
                </a:solidFill>
                <a:latin typeface="Trebuchet MS" panose="020B0603020202020204" pitchFamily="34" charset="0"/>
              </a:rPr>
              <a:t>Incontro con i beneficiari del bando </a:t>
            </a:r>
          </a:p>
          <a:p>
            <a:pPr algn="ctr"/>
            <a:r>
              <a:rPr lang="it-IT" sz="1600" b="1">
                <a:solidFill>
                  <a:srgbClr val="003399"/>
                </a:solidFill>
                <a:latin typeface="Trebuchet MS" panose="020B0603020202020204" pitchFamily="34" charset="0"/>
              </a:rPr>
              <a:t>Udine 24.06.2024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/>
          <p:cNvCxnSpPr/>
          <p:nvPr/>
        </p:nvCxnSpPr>
        <p:spPr>
          <a:xfrm>
            <a:off x="17867" y="6088997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oljeZBesedilom 10">
            <a:extLst>
              <a:ext uri="{FF2B5EF4-FFF2-40B4-BE49-F238E27FC236}">
                <a16:creationId xmlns:a16="http://schemas.microsoft.com/office/drawing/2014/main" id="{D88D90B6-4312-7E81-6B15-53E05144DA0D}"/>
              </a:ext>
            </a:extLst>
          </p:cNvPr>
          <p:cNvSpPr txBox="1"/>
          <p:nvPr/>
        </p:nvSpPr>
        <p:spPr>
          <a:xfrm>
            <a:off x="4399151" y="371015"/>
            <a:ext cx="7792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A</a:t>
            </a:r>
            <a:r>
              <a:rPr lang="sl-SI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spetti di innovazione </a:t>
            </a:r>
            <a:endParaRPr lang="it-IT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r>
              <a:rPr lang="it-IT" sz="3200" dirty="0">
                <a:solidFill>
                  <a:srgbClr val="003399"/>
                </a:solidFill>
                <a:latin typeface="Trebuchet MS" panose="020B0603020202020204" pitchFamily="34" charset="0"/>
              </a:rPr>
              <a:t>adottati dal progetto</a:t>
            </a:r>
            <a:endParaRPr lang="sl-SI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PoljeZBesedilom 11">
            <a:extLst>
              <a:ext uri="{FF2B5EF4-FFF2-40B4-BE49-F238E27FC236}">
                <a16:creationId xmlns:a16="http://schemas.microsoft.com/office/drawing/2014/main" id="{5082AACB-139A-C67A-C3BD-056C2A371FC2}"/>
              </a:ext>
            </a:extLst>
          </p:cNvPr>
          <p:cNvSpPr txBox="1"/>
          <p:nvPr/>
        </p:nvSpPr>
        <p:spPr>
          <a:xfrm>
            <a:off x="324457" y="2684054"/>
            <a:ext cx="11090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rebuchet MS" panose="020B0603020202020204" pitchFamily="34" charset="0"/>
              </a:rPr>
              <a:t>La manifestazione, svoltasi nel fine settimana dell’1 e 2 giugno 2024, si è caratterizzata per la straordinaria sinergia tra i diversi attori: portatori, storici, musicisti, cantanti, ballerini e rappresentanti della popolazione locale.</a:t>
            </a:r>
          </a:p>
          <a:p>
            <a:r>
              <a:rPr lang="it-IT" dirty="0">
                <a:latin typeface="Trebuchet MS" panose="020B0603020202020204" pitchFamily="34" charset="0"/>
              </a:rPr>
              <a:t>Ulteriore aspetto innovativo è la riscoperta degli aspetti di architettura «minore» (affreschi, </a:t>
            </a:r>
            <a:r>
              <a:rPr lang="it-IT" dirty="0" err="1">
                <a:latin typeface="Trebuchet MS" panose="020B0603020202020204" pitchFamily="34" charset="0"/>
              </a:rPr>
              <a:t>bressana</a:t>
            </a:r>
            <a:r>
              <a:rPr lang="it-IT" dirty="0">
                <a:latin typeface="Trebuchet MS" panose="020B0603020202020204" pitchFamily="34" charset="0"/>
              </a:rPr>
              <a:t>, ancone votive) e un suggestivo utilizzo dell’intero ambito del Castello, che per due giorni è stato animato da una quantità notevole di artisti, visitatori e curiosi.</a:t>
            </a:r>
          </a:p>
          <a:p>
            <a:r>
              <a:rPr lang="it-IT" dirty="0">
                <a:latin typeface="Trebuchet MS" panose="020B0603020202020204" pitchFamily="34" charset="0"/>
              </a:rPr>
              <a:t>Infine la musica popolare friulana cantata con le relative contaminazioni e multiculturalità.</a:t>
            </a:r>
            <a:endParaRPr lang="sl-SI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2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B9FDE27-81E2-4983-AD9C-BBF50CC9B7C0}"/>
              </a:ext>
            </a:extLst>
          </p:cNvPr>
          <p:cNvSpPr txBox="1"/>
          <p:nvPr/>
        </p:nvSpPr>
        <p:spPr>
          <a:xfrm>
            <a:off x="4399150" y="360725"/>
            <a:ext cx="547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003399"/>
                </a:solidFill>
                <a:latin typeface="Trebuchet MS" panose="020B0603020202020204" pitchFamily="34" charset="0"/>
              </a:rPr>
              <a:t>Grazie per l</a:t>
            </a:r>
            <a:r>
              <a:rPr lang="it-IT" sz="3600" dirty="0">
                <a:solidFill>
                  <a:srgbClr val="003399"/>
                </a:solidFill>
                <a:latin typeface="Trebuchet MS" panose="020B0603020202020204" pitchFamily="34" charset="0"/>
              </a:rPr>
              <a:t>’</a:t>
            </a:r>
            <a:r>
              <a:rPr lang="sl-SI" sz="3600" dirty="0">
                <a:solidFill>
                  <a:srgbClr val="003399"/>
                </a:solidFill>
                <a:latin typeface="Trebuchet MS" panose="020B0603020202020204" pitchFamily="34" charset="0"/>
              </a:rPr>
              <a:t>attenzione!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E6A2AA4-BDA5-4609-9D09-AE5195D8E55B}"/>
              </a:ext>
            </a:extLst>
          </p:cNvPr>
          <p:cNvSpPr txBox="1"/>
          <p:nvPr/>
        </p:nvSpPr>
        <p:spPr>
          <a:xfrm>
            <a:off x="203388" y="6107306"/>
            <a:ext cx="1109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rgbClr val="FF0000"/>
                </a:solidFill>
                <a:latin typeface="Trebuchet MS" panose="020B0603020202020204" pitchFamily="34" charset="0"/>
              </a:rPr>
              <a:t>www.ita-slo.eu/</a:t>
            </a:r>
            <a:r>
              <a:rPr lang="it-IT" dirty="0">
                <a:solidFill>
                  <a:srgbClr val="FF0000"/>
                </a:solidFill>
                <a:latin typeface="Trebuchet MS" panose="020B0603020202020204" pitchFamily="34" charset="0"/>
              </a:rPr>
              <a:t>primis</a:t>
            </a:r>
            <a:endParaRPr lang="sl-SI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349" y="6492149"/>
            <a:ext cx="12296698" cy="466451"/>
          </a:xfrm>
          <a:prstGeom prst="rect">
            <a:avLst/>
          </a:prstGeom>
        </p:spPr>
      </p:pic>
      <p:cxnSp>
        <p:nvCxnSpPr>
          <p:cNvPr id="12" name="Connettore diritto 11"/>
          <p:cNvCxnSpPr/>
          <p:nvPr/>
        </p:nvCxnSpPr>
        <p:spPr>
          <a:xfrm>
            <a:off x="0" y="6091794"/>
            <a:ext cx="121839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329F1D89-4274-A61B-041C-70F5443F99A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1906" y="1512341"/>
            <a:ext cx="3460748" cy="346074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3111978-BAEE-4558-F89C-80DBE7FBAB4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55852" y="1522869"/>
            <a:ext cx="3436148" cy="3436148"/>
          </a:xfrm>
          <a:prstGeom prst="rect">
            <a:avLst/>
          </a:prstGeom>
        </p:spPr>
      </p:pic>
      <p:sp>
        <p:nvSpPr>
          <p:cNvPr id="15" name="PoljeZBesedilom 23">
            <a:extLst>
              <a:ext uri="{FF2B5EF4-FFF2-40B4-BE49-F238E27FC236}">
                <a16:creationId xmlns:a16="http://schemas.microsoft.com/office/drawing/2014/main" id="{E2847867-AD79-DA11-4ECE-AFA40F989BAC}"/>
              </a:ext>
            </a:extLst>
          </p:cNvPr>
          <p:cNvSpPr txBox="1"/>
          <p:nvPr/>
        </p:nvSpPr>
        <p:spPr>
          <a:xfrm>
            <a:off x="550860" y="5000225"/>
            <a:ext cx="9226185" cy="830997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rebuchet MS" panose="020B0603020202020204" pitchFamily="34" charset="0"/>
              </a:rPr>
              <a:t>Speaker:</a:t>
            </a:r>
          </a:p>
          <a:p>
            <a:r>
              <a:rPr lang="it-IT" sz="2400" dirty="0">
                <a:latin typeface="Trebuchet MS" panose="020B0603020202020204" pitchFamily="34" charset="0"/>
              </a:rPr>
              <a:t>Antonella Molinaro – gruppo di Ricerca e Documentazione </a:t>
            </a:r>
            <a:r>
              <a:rPr lang="it-IT" sz="2400" dirty="0" err="1">
                <a:latin typeface="Trebuchet MS" panose="020B0603020202020204" pitchFamily="34" charset="0"/>
              </a:rPr>
              <a:t>Reunia</a:t>
            </a:r>
            <a:endParaRPr lang="sl-SI" sz="2400" dirty="0">
              <a:latin typeface="Trebuchet MS" panose="020B0603020202020204" pitchFamily="34" charset="0"/>
            </a:endParaRPr>
          </a:p>
        </p:txBody>
      </p:sp>
      <p:pic>
        <p:nvPicPr>
          <p:cNvPr id="13" name="Immagine 12" descr="DSC_275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22869"/>
            <a:ext cx="5162424" cy="34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81740"/>
      </p:ext>
    </p:extLst>
  </p:cSld>
  <p:clrMapOvr>
    <a:masterClrMapping/>
  </p:clrMapOvr>
</p:sld>
</file>

<file path=ppt/theme/theme1.xml><?xml version="1.0" encoding="utf-8"?>
<a:theme xmlns:a="http://schemas.openxmlformats.org/drawingml/2006/main" name="Fortissimo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C64DAE273A1F498D6067DB154C0F55" ma:contentTypeVersion="0" ma:contentTypeDescription="Creare un nuovo documento." ma:contentTypeScope="" ma:versionID="0bc2c44634b6e6840031e9d48c902f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C84774-7904-4DCE-B426-BB6A833A3C1D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5DD83D-4923-431B-BA01-235B56D69E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105EFE-8670-4321-BD61-74D089C39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699</Words>
  <Application>Microsoft Office PowerPoint</Application>
  <PresentationFormat>Widescreen</PresentationFormat>
  <Paragraphs>49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6" baseType="lpstr">
      <vt:lpstr>Arial</vt:lpstr>
      <vt:lpstr>Verdana</vt:lpstr>
      <vt:lpstr>Symbol</vt:lpstr>
      <vt:lpstr>Calibri</vt:lpstr>
      <vt:lpstr>Franklin Gothic Book</vt:lpstr>
      <vt:lpstr>Trebuchet MS</vt:lpstr>
      <vt:lpstr>Wingdings</vt:lpstr>
      <vt:lpstr>Courier New</vt:lpstr>
      <vt:lpstr>Fortissimo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Cinzia Bertino</dc:creator>
  <cp:lastModifiedBy>Sala Convegni</cp:lastModifiedBy>
  <cp:revision>273</cp:revision>
  <cp:lastPrinted>2024-05-28T13:16:59Z</cp:lastPrinted>
  <dcterms:created xsi:type="dcterms:W3CDTF">2013-06-03T22:40:08Z</dcterms:created>
  <dcterms:modified xsi:type="dcterms:W3CDTF">2024-11-18T08:10:35Z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0x01010002C64DAE273A1F498D6067DB154C0F55</vt:lpwstr>
  </property>
</Properties>
</file>