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9" r:id="rId5"/>
    <p:sldId id="295" r:id="rId6"/>
    <p:sldId id="296" r:id="rId7"/>
    <p:sldId id="288" r:id="rId8"/>
    <p:sldId id="301" r:id="rId9"/>
    <p:sldId id="299" r:id="rId10"/>
    <p:sldId id="297" r:id="rId11"/>
    <p:sldId id="300" r:id="rId12"/>
    <p:sldId id="298" r:id="rId13"/>
    <p:sldId id="287" r:id="rId14"/>
  </p:sldIdLst>
  <p:sldSz cx="12192000" cy="6858000"/>
  <p:notesSz cx="6794500" cy="9906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99"/>
    <a:srgbClr val="2DFF8C"/>
    <a:srgbClr val="00E266"/>
    <a:srgbClr val="00FF65"/>
    <a:srgbClr val="FEE3A1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0" autoAdjust="0"/>
    <p:restoredTop sz="94464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738" y="66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147732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5050"/>
                </a:solidFill>
                <a:latin typeface="Trebuchet MS" panose="020B0603020202020204" pitchFamily="34" charset="0"/>
              </a:rPr>
              <a:t>Il riordino del Fondo Antonio Spagnol</a:t>
            </a:r>
          </a:p>
          <a:p>
            <a:pPr algn="ctr"/>
            <a:r>
              <a:rPr lang="it-IT" sz="27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per il recupero e la valorizzazione</a:t>
            </a:r>
          </a:p>
          <a:p>
            <a:pPr algn="ctr"/>
            <a:r>
              <a:rPr lang="it-IT" sz="27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della memoria storica di una comunità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550861" y="4784752"/>
            <a:ext cx="3381060" cy="101566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rebuchet MS" panose="020B0603020202020204" pitchFamily="34" charset="0"/>
              </a:rPr>
              <a:t>Massimo Milan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Direttore Biblioteca Civica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di Casarsa della Delizia</a:t>
            </a:r>
            <a:endParaRPr lang="sl-SI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4399150" y="360725"/>
            <a:ext cx="547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3399"/>
                </a:solidFill>
                <a:latin typeface="Trebuchet MS" panose="020B0603020202020204" pitchFamily="34" charset="0"/>
              </a:rPr>
              <a:t>Grazie per l‘attenzione!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156971-E4E2-4569-A2F3-6B1E896D71E7}"/>
              </a:ext>
            </a:extLst>
          </p:cNvPr>
          <p:cNvSpPr txBox="1"/>
          <p:nvPr/>
        </p:nvSpPr>
        <p:spPr>
          <a:xfrm>
            <a:off x="203388" y="4922120"/>
            <a:ext cx="1109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rebuchet MS" panose="020B0603020202020204" pitchFamily="34" charset="0"/>
              </a:rPr>
              <a:t>Massimo Milan</a:t>
            </a:r>
          </a:p>
          <a:p>
            <a:r>
              <a:rPr lang="it-IT" sz="1400" dirty="0">
                <a:latin typeface="Trebuchet MS" panose="020B0603020202020204" pitchFamily="34" charset="0"/>
              </a:rPr>
              <a:t>Direttore Biblioteca Civica</a:t>
            </a:r>
          </a:p>
          <a:p>
            <a:r>
              <a:rPr lang="it-IT" sz="1400" dirty="0">
                <a:latin typeface="Trebuchet MS" panose="020B0603020202020204" pitchFamily="34" charset="0"/>
              </a:rPr>
              <a:t>di Casarsa della Delizia</a:t>
            </a:r>
            <a:endParaRPr lang="sl-SI" sz="1400" dirty="0">
              <a:latin typeface="Trebuchet MS" panose="020B0603020202020204" pitchFamily="34" charset="0"/>
            </a:endParaRPr>
          </a:p>
          <a:p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270A7491-25DA-FFF6-0B82-58F1FD5F5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0" y="1153272"/>
            <a:ext cx="6756819" cy="46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25415-A4D5-F039-0041-D535B8AD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4A113B0-CE7E-8B96-5890-92F7948DE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98A799D5-6918-D465-50BC-B7933832162F}"/>
              </a:ext>
            </a:extLst>
          </p:cNvPr>
          <p:cNvSpPr txBox="1"/>
          <p:nvPr/>
        </p:nvSpPr>
        <p:spPr>
          <a:xfrm>
            <a:off x="546859" y="608465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33888664-E165-9999-3588-4D0326EA7C36}"/>
              </a:ext>
            </a:extLst>
          </p:cNvPr>
          <p:cNvSpPr txBox="1"/>
          <p:nvPr/>
        </p:nvSpPr>
        <p:spPr>
          <a:xfrm>
            <a:off x="4399150" y="404108"/>
            <a:ext cx="7595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3"/>
                </a:solidFill>
                <a:latin typeface="Trebuchet MS" panose="020B0603020202020204" pitchFamily="34" charset="0"/>
              </a:rPr>
              <a:t>Antonio Spagnol: una straordinaria sensibilità alla funzione archiviale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36F7974-F686-DD7E-3B57-195654ED7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B7FAA1F-F642-01DC-A73F-BED41F06FFDA}"/>
              </a:ext>
            </a:extLst>
          </p:cNvPr>
          <p:cNvCxnSpPr/>
          <p:nvPr/>
        </p:nvCxnSpPr>
        <p:spPr>
          <a:xfrm>
            <a:off x="0" y="6047101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8F36ED-B53B-95BA-26DA-F66A85B177A8}"/>
              </a:ext>
            </a:extLst>
          </p:cNvPr>
          <p:cNvSpPr txBox="1"/>
          <p:nvPr/>
        </p:nvSpPr>
        <p:spPr>
          <a:xfrm>
            <a:off x="248477" y="2300195"/>
            <a:ext cx="11703050" cy="294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Nato a </a:t>
            </a:r>
            <a:r>
              <a:rPr lang="it-IT" sz="2400" kern="100" dirty="0" err="1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Versutta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nel 1914, Spagnol per tutta la vita si è dedicato 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all’appassionata e meticolosa raccolta e rielaborazione di fonti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come testimonia la notevole quantità e complessità dei materiali costituenti il fondo: </a:t>
            </a:r>
            <a:r>
              <a:rPr lang="it-IT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comprendente </a:t>
            </a:r>
            <a:r>
              <a:rPr lang="it-IT" sz="2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libri</a:t>
            </a:r>
            <a:r>
              <a:rPr lang="it-IT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documenti</a:t>
            </a:r>
            <a:r>
              <a:rPr lang="it-IT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fotografie</a:t>
            </a:r>
            <a:r>
              <a:rPr lang="it-IT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 oggetti vari, raccolti in </a:t>
            </a:r>
            <a:r>
              <a:rPr lang="it-IT" sz="2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circa 220 capienti scatoloni</a:t>
            </a:r>
            <a:r>
              <a:rPr lang="it-IT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che da erano tempo in attesa di una sistematica trattazione</a:t>
            </a:r>
            <a:endParaRPr lang="it-IT" sz="2400" kern="100" dirty="0"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Spagnol ha documentato 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 storia e la vita di una comunità, di cui è stato ampiamente protagonista, fondando e guidando associazioni, comitati, gruppi informali.</a:t>
            </a:r>
          </a:p>
        </p:txBody>
      </p:sp>
    </p:spTree>
    <p:extLst>
      <p:ext uri="{BB962C8B-B14F-4D97-AF65-F5344CB8AC3E}">
        <p14:creationId xmlns:p14="http://schemas.microsoft.com/office/powerpoint/2010/main" val="218835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228CB-10F4-3AA4-F4D5-EDEDADFAD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ED2BFB-970C-E98D-86B1-8B9C150F5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3F56FA76-2AB8-109B-0974-210BAB977648}"/>
              </a:ext>
            </a:extLst>
          </p:cNvPr>
          <p:cNvSpPr txBox="1"/>
          <p:nvPr/>
        </p:nvSpPr>
        <p:spPr>
          <a:xfrm>
            <a:off x="546859" y="608465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B253D387-5CA2-DC2E-DE16-7440B6C17578}"/>
              </a:ext>
            </a:extLst>
          </p:cNvPr>
          <p:cNvSpPr txBox="1"/>
          <p:nvPr/>
        </p:nvSpPr>
        <p:spPr>
          <a:xfrm>
            <a:off x="4399150" y="404108"/>
            <a:ext cx="7595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3"/>
                </a:solidFill>
                <a:latin typeface="Trebuchet MS" panose="020B0603020202020204" pitchFamily="34" charset="0"/>
              </a:rPr>
              <a:t>Antonio Spagnol bibliotecario e</a:t>
            </a:r>
          </a:p>
          <a:p>
            <a:r>
              <a:rPr lang="it-IT" sz="3200" b="1" dirty="0">
                <a:solidFill>
                  <a:schemeClr val="accent3"/>
                </a:solidFill>
                <a:latin typeface="Trebuchet MS" panose="020B0603020202020204" pitchFamily="34" charset="0"/>
              </a:rPr>
              <a:t>storico locale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347F06C-73F8-0D43-5A03-E767C63F1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DB9B6F2-1C48-3531-DF67-5203B2C1B38B}"/>
              </a:ext>
            </a:extLst>
          </p:cNvPr>
          <p:cNvCxnSpPr/>
          <p:nvPr/>
        </p:nvCxnSpPr>
        <p:spPr>
          <a:xfrm>
            <a:off x="0" y="6047101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0D540D-7F28-558C-7108-6367AFAF4058}"/>
              </a:ext>
            </a:extLst>
          </p:cNvPr>
          <p:cNvSpPr txBox="1"/>
          <p:nvPr/>
        </p:nvSpPr>
        <p:spPr>
          <a:xfrm>
            <a:off x="291726" y="2100879"/>
            <a:ext cx="11703050" cy="346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Antonio Spagnol, 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fondatore della biblioteca cittadina e primo bibliotecario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non si è limitato a raccogliere la documentazione di interesse per la storia della sua comunità,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Spagnol si è prodigato per 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rielaborare 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questi materiali, ricostruendo la storia sociale, politica, religiosa e artistica delle comunità di San Giovanni e di Casarsa, fornendo al contempo spunti di interesse utili all’approfondimento delle 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vicende storiche e artistiche della Diocesi di Concordia Pordenone</a:t>
            </a:r>
            <a:r>
              <a:rPr lang="it-IT" sz="2400" b="1" kern="100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7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08465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0" y="6047101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4FCFEE-260F-E817-EBE8-E8E7D0407C41}"/>
              </a:ext>
            </a:extLst>
          </p:cNvPr>
          <p:cNvSpPr txBox="1"/>
          <p:nvPr/>
        </p:nvSpPr>
        <p:spPr>
          <a:xfrm>
            <a:off x="480945" y="2308244"/>
            <a:ext cx="10874627" cy="280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La complessa operazione di </a:t>
            </a:r>
            <a:r>
              <a:rPr lang="it-IT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sistemazione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del Fondo Spagnol si configura come </a:t>
            </a:r>
            <a:r>
              <a:rPr lang="it-IT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una sfida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solamente iniziata, per la </a:t>
            </a:r>
            <a:r>
              <a:rPr lang="it-IT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salvaguardia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 per la </a:t>
            </a:r>
            <a:r>
              <a:rPr lang="it-IT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valorizzazione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di un patrimonio eccezionalmente consistente che è in grado di </a:t>
            </a:r>
            <a:r>
              <a:rPr lang="it-IT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documentare la storia collettiva di una comunità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 tutti i suoi aspetti: sociale, culturale, artistico, politico, religioso.</a:t>
            </a:r>
          </a:p>
        </p:txBody>
      </p:sp>
      <p:sp>
        <p:nvSpPr>
          <p:cNvPr id="2" name="PoljeZBesedilom 10">
            <a:extLst>
              <a:ext uri="{FF2B5EF4-FFF2-40B4-BE49-F238E27FC236}">
                <a16:creationId xmlns:a16="http://schemas.microsoft.com/office/drawing/2014/main" id="{06E60B81-CEDE-3A19-2491-11E954B8CACB}"/>
              </a:ext>
            </a:extLst>
          </p:cNvPr>
          <p:cNvSpPr txBox="1"/>
          <p:nvPr/>
        </p:nvSpPr>
        <p:spPr>
          <a:xfrm>
            <a:off x="4399150" y="404108"/>
            <a:ext cx="7595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3"/>
                </a:solidFill>
                <a:latin typeface="Trebuchet MS" panose="020B0603020202020204" pitchFamily="34" charset="0"/>
              </a:rPr>
              <a:t>Il recupero del Fondo Spagnol: una sfida appena iniziata</a:t>
            </a:r>
          </a:p>
          <a:p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108C5-27BB-91BB-09AB-23CB4B91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66D398-770C-9058-4569-A98D51293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E4DF2B24-3B24-38A3-CA1C-58F12E2CA859}"/>
              </a:ext>
            </a:extLst>
          </p:cNvPr>
          <p:cNvSpPr txBox="1"/>
          <p:nvPr/>
        </p:nvSpPr>
        <p:spPr>
          <a:xfrm>
            <a:off x="546859" y="608465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3FA2A41-6C5F-5800-8917-68A8E44C4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95B0C41-C10A-FD76-988F-144E9DD09440}"/>
              </a:ext>
            </a:extLst>
          </p:cNvPr>
          <p:cNvCxnSpPr/>
          <p:nvPr/>
        </p:nvCxnSpPr>
        <p:spPr>
          <a:xfrm>
            <a:off x="0" y="6047101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FFCC61-8A41-ED51-86D7-303844CED57A}"/>
              </a:ext>
            </a:extLst>
          </p:cNvPr>
          <p:cNvSpPr txBox="1"/>
          <p:nvPr/>
        </p:nvSpPr>
        <p:spPr>
          <a:xfrm>
            <a:off x="291726" y="1682077"/>
            <a:ext cx="11703050" cy="331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Il progetto, in questa prima fase sostenuto con i fondi del progetto Interreg Primis Plus </a:t>
            </a:r>
            <a:r>
              <a:rPr lang="it-IT" sz="2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Storie di </a:t>
            </a:r>
            <a:r>
              <a:rPr lang="it-IT" sz="2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mulitculturalità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si articola in due fasi:</a:t>
            </a:r>
          </a:p>
          <a:p>
            <a:pPr algn="just">
              <a:lnSpc>
                <a:spcPct val="120000"/>
              </a:lnSpc>
            </a:pPr>
            <a:endParaRPr lang="it-IT" sz="2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riordino e sistemazione della documentazione del Fondo Antonio Spagnol, con </a:t>
            </a:r>
            <a:r>
              <a:rPr lang="it-IT" sz="22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individuazione e selezione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dei materiali più significativi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2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2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catalogazione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2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digitalizzazione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</a:t>
            </a:r>
            <a:r>
              <a:rPr lang="it-IT" sz="22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2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pubblicazione online 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</a:t>
            </a:r>
            <a:r>
              <a:rPr lang="it-IT" sz="2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Album di Casarsa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Archivio multimediale del Novecento FVG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</a:t>
            </a:r>
            <a:r>
              <a:rPr lang="it-IT" sz="22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dei materiali più significativi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jeZBesedilom 10">
            <a:extLst>
              <a:ext uri="{FF2B5EF4-FFF2-40B4-BE49-F238E27FC236}">
                <a16:creationId xmlns:a16="http://schemas.microsoft.com/office/drawing/2014/main" id="{0C6C0756-7ADA-800A-FBB7-C8E48AC10ECF}"/>
              </a:ext>
            </a:extLst>
          </p:cNvPr>
          <p:cNvSpPr txBox="1"/>
          <p:nvPr/>
        </p:nvSpPr>
        <p:spPr>
          <a:xfrm>
            <a:off x="4399150" y="404108"/>
            <a:ext cx="7595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3"/>
                </a:solidFill>
                <a:latin typeface="Trebuchet MS" panose="020B0603020202020204" pitchFamily="34" charset="0"/>
              </a:rPr>
              <a:t>Il recupero del Fondo Spagnol: le fasi</a:t>
            </a:r>
          </a:p>
          <a:p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2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BAB56-5212-CB97-27CC-35A5BC21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DA50128-8C47-B9E9-B03D-95633BC04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850C9B5F-9B59-F998-F0AC-18959EACE97F}"/>
              </a:ext>
            </a:extLst>
          </p:cNvPr>
          <p:cNvSpPr txBox="1"/>
          <p:nvPr/>
        </p:nvSpPr>
        <p:spPr>
          <a:xfrm>
            <a:off x="89436" y="6068836"/>
            <a:ext cx="1200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F0C0DD09-1E93-D286-2C77-99F34D89A534}"/>
              </a:ext>
            </a:extLst>
          </p:cNvPr>
          <p:cNvSpPr txBox="1"/>
          <p:nvPr/>
        </p:nvSpPr>
        <p:spPr>
          <a:xfrm>
            <a:off x="806357" y="1924771"/>
            <a:ext cx="299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I primi risultati.</a:t>
            </a:r>
          </a:p>
          <a:p>
            <a:endParaRPr lang="it-IT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L’esposizione del 19-20 ottobre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5F63DD-BB0C-2955-A4FB-A860F19D9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78740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050BE24-AF44-B486-95F8-158A44E26393}"/>
              </a:ext>
            </a:extLst>
          </p:cNvPr>
          <p:cNvCxnSpPr/>
          <p:nvPr/>
        </p:nvCxnSpPr>
        <p:spPr>
          <a:xfrm>
            <a:off x="0" y="6057062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ljeZBesedilom 11">
            <a:extLst>
              <a:ext uri="{FF2B5EF4-FFF2-40B4-BE49-F238E27FC236}">
                <a16:creationId xmlns:a16="http://schemas.microsoft.com/office/drawing/2014/main" id="{C1459734-08DF-4097-C366-97E37D1D1A5E}"/>
              </a:ext>
            </a:extLst>
          </p:cNvPr>
          <p:cNvSpPr txBox="1"/>
          <p:nvPr/>
        </p:nvSpPr>
        <p:spPr>
          <a:xfrm>
            <a:off x="4399150" y="644566"/>
            <a:ext cx="72708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</a:rPr>
              <a:t>Una prima iniziativa di valorizzazione</a:t>
            </a:r>
            <a:r>
              <a:rPr lang="it-IT" dirty="0">
                <a:latin typeface="Trebuchet MS" panose="020B0603020202020204" pitchFamily="34" charset="0"/>
              </a:rPr>
              <a:t>, con 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esposizione di una selezione </a:t>
            </a:r>
            <a:r>
              <a:rPr lang="it-IT" dirty="0">
                <a:latin typeface="Trebuchet MS" panose="020B0603020202020204" pitchFamily="34" charset="0"/>
              </a:rPr>
              <a:t>del materiale più significativo, si è svolta presso Centro comunitario di San Giovanni.</a:t>
            </a:r>
          </a:p>
          <a:p>
            <a:pPr algn="just"/>
            <a:r>
              <a:rPr lang="it-IT" dirty="0">
                <a:latin typeface="Trebuchet MS" panose="020B0603020202020204" pitchFamily="34" charset="0"/>
              </a:rPr>
              <a:t>La mostra documenta alcuni momenti della biografia di Antonio Spagnol e della vita sociale, politica, religiosa e culturale delle comunità di San Giovanni e Casarsa.</a:t>
            </a:r>
          </a:p>
          <a:p>
            <a:pPr algn="just"/>
            <a:endParaRPr lang="it-IT" dirty="0">
              <a:latin typeface="Trebuchet MS" panose="020B0603020202020204" pitchFamily="34" charset="0"/>
            </a:endParaRP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Antonio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Spagnol</a:t>
            </a:r>
            <a:r>
              <a:rPr lang="it-IT" dirty="0">
                <a:latin typeface="Aptos" panose="020B0004020202020204" pitchFamily="34" charset="0"/>
              </a:rPr>
              <a:t>, le sue origini e la sua famiglia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L’impegno nel movimento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partigiano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Il suo ruolo nello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scoutismo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L’impegno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religioso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Gli studi di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storia dell’arte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I rapporti con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Pasolini</a:t>
            </a:r>
            <a:r>
              <a:rPr lang="it-IT" dirty="0">
                <a:latin typeface="Aptos" panose="020B0004020202020204" pitchFamily="34" charset="0"/>
              </a:rPr>
              <a:t> e altre figure del mondo culturale friulano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Corrispondenze con la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politica romana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Spagnol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insegnante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Spagnol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bibliotecario</a:t>
            </a:r>
          </a:p>
          <a:p>
            <a:pPr marL="457200" indent="-457200" algn="just">
              <a:buAutoNum type="arabicPeriod"/>
              <a:tabLst>
                <a:tab pos="1435100" algn="l"/>
              </a:tabLst>
            </a:pPr>
            <a:r>
              <a:rPr lang="it-IT" dirty="0">
                <a:latin typeface="Aptos" panose="020B0004020202020204" pitchFamily="34" charset="0"/>
              </a:rPr>
              <a:t>Le vicende </a:t>
            </a:r>
            <a:r>
              <a:rPr lang="it-IT" dirty="0">
                <a:solidFill>
                  <a:srgbClr val="FF0000"/>
                </a:solidFill>
                <a:latin typeface="Aptos" panose="020B0004020202020204" pitchFamily="34" charset="0"/>
              </a:rPr>
              <a:t>dell’organo</a:t>
            </a:r>
            <a:r>
              <a:rPr lang="it-IT" dirty="0">
                <a:latin typeface="Aptos" panose="020B0004020202020204" pitchFamily="34" charset="0"/>
              </a:rPr>
              <a:t> di San Giovanni</a:t>
            </a:r>
          </a:p>
        </p:txBody>
      </p:sp>
    </p:spTree>
    <p:extLst>
      <p:ext uri="{BB962C8B-B14F-4D97-AF65-F5344CB8AC3E}">
        <p14:creationId xmlns:p14="http://schemas.microsoft.com/office/powerpoint/2010/main" val="89445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2B907-B5B3-89EE-4979-DC21BBF9D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08F61FB-CA31-4BB2-C20D-E0A54966B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C10E1FBA-D4A3-1AF5-B046-49340D1AA8AB}"/>
              </a:ext>
            </a:extLst>
          </p:cNvPr>
          <p:cNvSpPr txBox="1"/>
          <p:nvPr/>
        </p:nvSpPr>
        <p:spPr>
          <a:xfrm>
            <a:off x="89436" y="6068836"/>
            <a:ext cx="1200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84A1E211-AA6D-EBB3-57BA-09E04D568186}"/>
              </a:ext>
            </a:extLst>
          </p:cNvPr>
          <p:cNvSpPr txBox="1"/>
          <p:nvPr/>
        </p:nvSpPr>
        <p:spPr>
          <a:xfrm>
            <a:off x="4596111" y="115859"/>
            <a:ext cx="701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I primi risultati. Album di Casarsa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44312F6-A0D5-B20E-D915-FA6B7DCD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78740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AC50590-4033-4058-E447-ED4CEBAB8954}"/>
              </a:ext>
            </a:extLst>
          </p:cNvPr>
          <p:cNvCxnSpPr/>
          <p:nvPr/>
        </p:nvCxnSpPr>
        <p:spPr>
          <a:xfrm>
            <a:off x="0" y="6057062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88741F31-4987-D163-75D0-A0F6DFD7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" y="1784046"/>
            <a:ext cx="3479982" cy="3053685"/>
          </a:xfrm>
          <a:prstGeom prst="rect">
            <a:avLst/>
          </a:prstGeom>
        </p:spPr>
      </p:pic>
      <p:pic>
        <p:nvPicPr>
          <p:cNvPr id="1028" name="Picture 4" descr="1953: Giuseppe Peloi e Giovanni Fabris">
            <a:extLst>
              <a:ext uri="{FF2B5EF4-FFF2-40B4-BE49-F238E27FC236}">
                <a16:creationId xmlns:a16="http://schemas.microsoft.com/office/drawing/2014/main" id="{1D128F99-129C-BF0B-7647-915E0EA02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05" y="2158976"/>
            <a:ext cx="3829042" cy="23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00D85B-D368-96E8-4B37-4444105FA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184" y="1490958"/>
            <a:ext cx="3993150" cy="37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09FAC-CAC3-94F7-D99E-524D3F7E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1B8125C-567E-11EE-1D26-A34C5ACA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90DB2ADD-BE20-1AA0-3D12-441FA6B17FFF}"/>
              </a:ext>
            </a:extLst>
          </p:cNvPr>
          <p:cNvSpPr txBox="1"/>
          <p:nvPr/>
        </p:nvSpPr>
        <p:spPr>
          <a:xfrm>
            <a:off x="89436" y="6068836"/>
            <a:ext cx="1200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CC481335-C270-39AE-603D-0B9B336D1972}"/>
              </a:ext>
            </a:extLst>
          </p:cNvPr>
          <p:cNvSpPr txBox="1"/>
          <p:nvPr/>
        </p:nvSpPr>
        <p:spPr>
          <a:xfrm>
            <a:off x="4596111" y="340619"/>
            <a:ext cx="701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I primi risultati. Album di Casarsa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DFDFEAB-BC84-4472-1A32-2E7E6C461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78740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774C023-5410-BD28-FD0B-333BC4A298D8}"/>
              </a:ext>
            </a:extLst>
          </p:cNvPr>
          <p:cNvCxnSpPr/>
          <p:nvPr/>
        </p:nvCxnSpPr>
        <p:spPr>
          <a:xfrm>
            <a:off x="0" y="6057062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7A937CED-AB46-7EC8-1C82-86C21ADB3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37" y="1526342"/>
            <a:ext cx="4934822" cy="4290397"/>
          </a:xfrm>
          <a:prstGeom prst="rect">
            <a:avLst/>
          </a:prstGeom>
        </p:spPr>
      </p:pic>
      <p:pic>
        <p:nvPicPr>
          <p:cNvPr id="2050" name="Picture 2" descr="Restauro della Loggia trecentesca di San Giovanni">
            <a:extLst>
              <a:ext uri="{FF2B5EF4-FFF2-40B4-BE49-F238E27FC236}">
                <a16:creationId xmlns:a16="http://schemas.microsoft.com/office/drawing/2014/main" id="{D6678D34-E490-9AFE-4148-5CF3248F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43" y="1052623"/>
            <a:ext cx="31157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7B75-013C-ABDC-F98B-14B2128A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8AD0227-B407-4046-6EE4-386776AE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E9598605-396B-389A-B23D-F4C15551376C}"/>
              </a:ext>
            </a:extLst>
          </p:cNvPr>
          <p:cNvSpPr txBox="1"/>
          <p:nvPr/>
        </p:nvSpPr>
        <p:spPr>
          <a:xfrm>
            <a:off x="89436" y="6068836"/>
            <a:ext cx="1200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256DAE5E-D020-FA35-270F-C3CB0AC96A31}"/>
              </a:ext>
            </a:extLst>
          </p:cNvPr>
          <p:cNvSpPr txBox="1"/>
          <p:nvPr/>
        </p:nvSpPr>
        <p:spPr>
          <a:xfrm>
            <a:off x="486619" y="1652921"/>
            <a:ext cx="40692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I primi risultati.</a:t>
            </a:r>
          </a:p>
          <a:p>
            <a:endParaRPr lang="it-IT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Annunciato il completamento del lavoro di recupero della Loggia trecentesca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BA86CB0-409C-BD51-BC8B-84629D99C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78740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D40440E-93C0-10E4-4179-34E21DCC4587}"/>
              </a:ext>
            </a:extLst>
          </p:cNvPr>
          <p:cNvCxnSpPr/>
          <p:nvPr/>
        </p:nvCxnSpPr>
        <p:spPr>
          <a:xfrm>
            <a:off x="0" y="6057062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ljeZBesedilom 11">
            <a:extLst>
              <a:ext uri="{FF2B5EF4-FFF2-40B4-BE49-F238E27FC236}">
                <a16:creationId xmlns:a16="http://schemas.microsoft.com/office/drawing/2014/main" id="{238FFC9B-1631-B72F-76DA-CF4AF70836F4}"/>
              </a:ext>
            </a:extLst>
          </p:cNvPr>
          <p:cNvSpPr txBox="1"/>
          <p:nvPr/>
        </p:nvSpPr>
        <p:spPr>
          <a:xfrm>
            <a:off x="295368" y="1585757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9" name="Immagine 8" descr="Immagine che contiene testo, giornale, Carta da giornale, Notizie&#10;&#10;Descrizione generata automaticamente">
            <a:extLst>
              <a:ext uri="{FF2B5EF4-FFF2-40B4-BE49-F238E27FC236}">
                <a16:creationId xmlns:a16="http://schemas.microsoft.com/office/drawing/2014/main" id="{2D641E31-CC17-41F9-9178-AA2552CFC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149" y="204389"/>
            <a:ext cx="5319254" cy="57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68642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84774-7904-4DCE-B426-BB6A833A3C1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</TotalTime>
  <Words>641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Aptos</vt:lpstr>
      <vt:lpstr>Wingdings</vt:lpstr>
      <vt:lpstr>Symbol</vt:lpstr>
      <vt:lpstr>Verdana</vt:lpstr>
      <vt:lpstr>Courier New</vt:lpstr>
      <vt:lpstr>Trebuchet MS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Massimo Milan</cp:lastModifiedBy>
  <cp:revision>270</cp:revision>
  <cp:lastPrinted>2024-05-28T13:16:59Z</cp:lastPrinted>
  <dcterms:created xsi:type="dcterms:W3CDTF">2013-06-03T22:40:08Z</dcterms:created>
  <dcterms:modified xsi:type="dcterms:W3CDTF">2024-11-16T19:04:31Z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