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5" r:id="rId5"/>
    <p:sldId id="293" r:id="rId6"/>
    <p:sldId id="333" r:id="rId7"/>
    <p:sldId id="334" r:id="rId8"/>
    <p:sldId id="294" r:id="rId9"/>
    <p:sldId id="287" r:id="rId10"/>
    <p:sldId id="335" r:id="rId11"/>
    <p:sldId id="336" r:id="rId12"/>
    <p:sldId id="337" r:id="rId13"/>
    <p:sldId id="291" r:id="rId14"/>
    <p:sldId id="338" r:id="rId15"/>
    <p:sldId id="339" r:id="rId16"/>
    <p:sldId id="340" r:id="rId17"/>
    <p:sldId id="34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C0FA25-B9FB-4072-BC7A-31606485F7EC}" v="77" dt="2021-07-22T05:27:5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15" autoAdjust="0"/>
    <p:restoredTop sz="95333" autoAdjust="0"/>
  </p:normalViewPr>
  <p:slideViewPr>
    <p:cSldViewPr snapToGrid="0">
      <p:cViewPr varScale="1">
        <p:scale>
          <a:sx n="82" d="100"/>
          <a:sy n="82" d="100"/>
        </p:scale>
        <p:origin x="9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582DD-304E-4C4A-8679-D9B3C54958CC}" type="datetimeFigureOut">
              <a:rPr lang="pt-PT"/>
              <a:pPr>
                <a:defRPr/>
              </a:pPr>
              <a:t>05/08/2021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9BC0-3CEF-48C5-85C4-413604272B31}" type="slidenum">
              <a:rPr lang="pt-PT"/>
              <a:pPr>
                <a:defRPr/>
              </a:pPr>
              <a:t>‹N›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891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05/08/2021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17715" y="1759462"/>
            <a:ext cx="1075508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solidFill>
                  <a:schemeClr val="tx2"/>
                </a:solidFill>
              </a:rPr>
              <a:t>ChIMERA</a:t>
            </a:r>
            <a:r>
              <a:rPr lang="fr-FR" sz="2800" b="1" dirty="0">
                <a:solidFill>
                  <a:schemeClr val="tx2"/>
                </a:solidFill>
              </a:rPr>
              <a:t> PLUS</a:t>
            </a:r>
          </a:p>
          <a:p>
            <a:pPr algn="ctr"/>
            <a:r>
              <a:rPr lang="fr-FR" sz="2400" dirty="0" err="1">
                <a:solidFill>
                  <a:schemeClr val="tx2"/>
                </a:solidFill>
              </a:rPr>
              <a:t>ChIMERA</a:t>
            </a:r>
            <a:r>
              <a:rPr lang="fr-FR" sz="2400" dirty="0">
                <a:solidFill>
                  <a:schemeClr val="tx2"/>
                </a:solidFill>
              </a:rPr>
              <a:t> for Urban </a:t>
            </a:r>
            <a:r>
              <a:rPr lang="fr-FR" sz="2400" dirty="0" err="1">
                <a:solidFill>
                  <a:schemeClr val="tx2"/>
                </a:solidFill>
              </a:rPr>
              <a:t>Sustainability</a:t>
            </a:r>
            <a:endParaRPr lang="fr-FR" sz="2400" dirty="0">
              <a:solidFill>
                <a:schemeClr val="tx2"/>
              </a:solidFill>
            </a:endParaRPr>
          </a:p>
          <a:p>
            <a:pPr algn="ctr"/>
            <a:endParaRPr lang="fr-FR" sz="2400" dirty="0">
              <a:solidFill>
                <a:schemeClr val="tx2"/>
              </a:solidFill>
            </a:endParaRPr>
          </a:p>
          <a:p>
            <a:pPr algn="ctr"/>
            <a:r>
              <a:rPr lang="fr-FR" sz="2800" i="1" u="sng" dirty="0">
                <a:solidFill>
                  <a:schemeClr val="tx2"/>
                </a:solidFill>
              </a:rPr>
              <a:t>WP 3.3 Adaptation of </a:t>
            </a:r>
            <a:r>
              <a:rPr lang="fr-FR" sz="2800" i="1" u="sng" dirty="0" err="1">
                <a:solidFill>
                  <a:schemeClr val="tx2"/>
                </a:solidFill>
              </a:rPr>
              <a:t>ChIMERA</a:t>
            </a:r>
            <a:r>
              <a:rPr lang="fr-FR" sz="2800" i="1" u="sng" dirty="0">
                <a:solidFill>
                  <a:schemeClr val="tx2"/>
                </a:solidFill>
              </a:rPr>
              <a:t> </a:t>
            </a:r>
            <a:r>
              <a:rPr lang="fr-FR" sz="2800" i="1" u="sng" dirty="0" err="1">
                <a:solidFill>
                  <a:schemeClr val="tx2"/>
                </a:solidFill>
              </a:rPr>
              <a:t>methodology</a:t>
            </a:r>
            <a:endParaRPr lang="fr-FR" sz="2800" i="1" u="sng" dirty="0">
              <a:solidFill>
                <a:schemeClr val="tx2"/>
              </a:solidFill>
            </a:endParaRP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(June 2021 - </a:t>
            </a:r>
            <a:r>
              <a:rPr lang="fr-FR" sz="2400" dirty="0" err="1">
                <a:solidFill>
                  <a:schemeClr val="tx2"/>
                </a:solidFill>
              </a:rPr>
              <a:t>September</a:t>
            </a:r>
            <a:r>
              <a:rPr lang="fr-FR" sz="2400" dirty="0">
                <a:solidFill>
                  <a:schemeClr val="tx2"/>
                </a:solidFill>
              </a:rPr>
              <a:t> 2021)</a:t>
            </a:r>
          </a:p>
          <a:p>
            <a:pPr algn="ctr"/>
            <a:r>
              <a:rPr lang="fr-F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</a:rPr>
              <a:t>Kick-Off Meeting</a:t>
            </a:r>
          </a:p>
          <a:p>
            <a:pPr algn="ctr"/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26/07/2021</a:t>
            </a:r>
            <a:endParaRPr lang="it-IT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Picture 2" descr="fvg10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84" y="659325"/>
            <a:ext cx="27146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D3E5EAC-F415-415F-B1C9-6004EB93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40" y="735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185058"/>
            <a:ext cx="10433957" cy="642256"/>
          </a:xfrm>
        </p:spPr>
        <p:txBody>
          <a:bodyPr>
            <a:noAutofit/>
          </a:bodyPr>
          <a:lstStyle/>
          <a:p>
            <a:b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</a:br>
            <a: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Urban </a:t>
            </a:r>
            <a:r>
              <a:rPr lang="it-IT" sz="40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Sustainability</a:t>
            </a:r>
            <a: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 </a:t>
            </a:r>
            <a:r>
              <a:rPr lang="it-IT" sz="40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Objectives</a:t>
            </a:r>
            <a:b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</a:br>
            <a:endParaRPr lang="it-IT" sz="4000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-620485" y="1113462"/>
            <a:ext cx="76635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 algn="just" fontAlgn="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It is essential, as a first step, to identify the objective(s) of sustainable urban development (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s.u.d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.)</a:t>
            </a:r>
          </a:p>
          <a:p>
            <a:pPr marL="1371600" lvl="2" indent="-457200" algn="just" fontAlgn="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1371600" lvl="2" indent="-457200" algn="just" fontAlgn="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The objective(s) constitutes the "guiding star" to identify the needed Resources, Skills and Stakeholders, both present and missing</a:t>
            </a:r>
            <a:endParaRPr lang="it-IT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00" y="5498762"/>
            <a:ext cx="2180924" cy="1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C4DEAA9-D217-4B72-978E-78270E38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253" y="1584610"/>
            <a:ext cx="3584376" cy="34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621" y="232566"/>
            <a:ext cx="3734236" cy="25200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b="1" dirty="0">
                <a:solidFill>
                  <a:schemeClr val="accent1">
                    <a:lumMod val="50000"/>
                  </a:schemeClr>
                </a:solidFill>
                <a:latin typeface="Montserrat" panose="02000505000000020004"/>
              </a:rPr>
              <a:t>Urban Sustainability Dimensions tackled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5239510" y="457199"/>
            <a:ext cx="6873313" cy="2710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4300" fontAlgn="t">
              <a:lnSpc>
                <a:spcPct val="90000"/>
              </a:lnSpc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identification of the dimensions / categories </a:t>
            </a: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(Social, Economic, Environmental, Community)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affected by the objective constitute a second element of selection of the needed resources and actors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A4AB989-5789-4E75-B3AF-7C9AD06E5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035" y="527656"/>
            <a:ext cx="2109917" cy="2062706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EF1C7CD-85BD-4742-9A7F-6C1AD1D4C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0" y="3118018"/>
            <a:ext cx="9734233" cy="3424296"/>
          </a:xfrm>
          <a:prstGeom prst="rect">
            <a:avLst/>
          </a:prstGeom>
        </p:spPr>
      </p:pic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83" y="5498762"/>
            <a:ext cx="2030741" cy="1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17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13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390907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Previous experience of arts and culture involvement in local planning practices</a:t>
            </a:r>
          </a:p>
        </p:txBody>
      </p:sp>
      <p:sp>
        <p:nvSpPr>
          <p:cNvPr id="3080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ltural Planning – Arts and Planning Toolkit">
            <a:extLst>
              <a:ext uri="{FF2B5EF4-FFF2-40B4-BE49-F238E27FC236}">
                <a16:creationId xmlns:a16="http://schemas.microsoft.com/office/drawing/2014/main" id="{38C4B416-C927-4BC5-B9F3-EF9732656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8"/>
          <a:stretch/>
        </p:blipFill>
        <p:spPr bwMode="auto">
          <a:xfrm>
            <a:off x="572492" y="2002056"/>
            <a:ext cx="3427099" cy="3635836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999592" y="1880752"/>
            <a:ext cx="7963808" cy="495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 fontAlgn="t"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solidFill>
                  <a:srgbClr val="00B050"/>
                </a:solidFill>
              </a:rPr>
              <a:t>These experiences are relevant </a:t>
            </a:r>
            <a:r>
              <a:rPr lang="en-US" sz="3000" b="1" dirty="0">
                <a:solidFill>
                  <a:srgbClr val="00B050"/>
                </a:solidFill>
              </a:rPr>
              <a:t>to identify</a:t>
            </a:r>
            <a:r>
              <a:rPr lang="en-US" sz="3000" dirty="0">
                <a:solidFill>
                  <a:srgbClr val="00B050"/>
                </a:solidFill>
              </a:rPr>
              <a:t> (or re-identify) </a:t>
            </a:r>
            <a:r>
              <a:rPr lang="en-US" sz="3000" b="1" dirty="0">
                <a:solidFill>
                  <a:srgbClr val="00B050"/>
                </a:solidFill>
              </a:rPr>
              <a:t>communicative and operational practices </a:t>
            </a:r>
            <a:r>
              <a:rPr lang="en-US" sz="3000" dirty="0">
                <a:solidFill>
                  <a:srgbClr val="00B050"/>
                </a:solidFill>
              </a:rPr>
              <a:t>allowing entities/ actors from the cultural and creative sectors </a:t>
            </a:r>
            <a:r>
              <a:rPr lang="en-US" sz="3000" b="1" dirty="0">
                <a:solidFill>
                  <a:srgbClr val="00B050"/>
                </a:solidFill>
              </a:rPr>
              <a:t>to "team up"</a:t>
            </a:r>
            <a:r>
              <a:rPr lang="en-US" sz="3000" dirty="0">
                <a:solidFill>
                  <a:srgbClr val="00B050"/>
                </a:solidFill>
              </a:rPr>
              <a:t> with local policy makers</a:t>
            </a:r>
          </a:p>
          <a:p>
            <a:pPr marL="114300" algn="ctr" fontAlgn="t"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These experiences are relevant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to prevent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and/or immediately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identify possible obstacles 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(renitences; different perspectives, etc.) 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to LWGs activity </a:t>
            </a:r>
          </a:p>
          <a:p>
            <a:pPr marL="114300" algn="ctr" fontAlgn="t">
              <a:lnSpc>
                <a:spcPct val="90000"/>
              </a:lnSpc>
              <a:spcAft>
                <a:spcPts val="1200"/>
              </a:spcAft>
            </a:pPr>
            <a:r>
              <a:rPr lang="en-US" sz="3000" dirty="0">
                <a:solidFill>
                  <a:srgbClr val="00B050"/>
                </a:solidFill>
              </a:rPr>
              <a:t>To assess the </a:t>
            </a:r>
            <a:r>
              <a:rPr lang="en-US" sz="3000" b="1" dirty="0">
                <a:solidFill>
                  <a:srgbClr val="00B050"/>
                </a:solidFill>
              </a:rPr>
              <a:t>need for the intervention of professionals (animators)</a:t>
            </a:r>
            <a:r>
              <a:rPr lang="en-US" sz="3000" dirty="0">
                <a:solidFill>
                  <a:srgbClr val="00B050"/>
                </a:solidFill>
              </a:rPr>
              <a:t> capable of mediating between the sphere of local politics and the cultural and creative one</a:t>
            </a:r>
          </a:p>
          <a:p>
            <a:pPr marL="114300" fontAlgn="t">
              <a:lnSpc>
                <a:spcPct val="90000"/>
              </a:lnSpc>
              <a:spcAft>
                <a:spcPts val="1200"/>
              </a:spcAft>
            </a:pPr>
            <a:endParaRPr lang="en-US" sz="2200" dirty="0"/>
          </a:p>
          <a:p>
            <a:pPr marL="342900" indent="-228600" fontAlgn="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8" y="5721729"/>
            <a:ext cx="1564567" cy="103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67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3286" y="152596"/>
            <a:ext cx="11949538" cy="745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Previous experience in citizen participation to local planning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9176" y="1121228"/>
            <a:ext cx="7772924" cy="5055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fontAlgn="t">
              <a:lnSpc>
                <a:spcPct val="90000"/>
              </a:lnSpc>
              <a:spcAft>
                <a:spcPts val="1200"/>
              </a:spcAft>
              <a:tabLst>
                <a:tab pos="631825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participatory approach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is fundamental for the functioning of LWGs from a QHM perspective; previous experiences of participation of citizens/residents' associations in urban planning are relevant</a:t>
            </a:r>
          </a:p>
          <a:p>
            <a:pPr algn="just" fontAlgn="t">
              <a:lnSpc>
                <a:spcPct val="90000"/>
              </a:lnSpc>
              <a:spcAft>
                <a:spcPts val="1200"/>
              </a:spcAft>
              <a:tabLst>
                <a:tab pos="631825" algn="l"/>
              </a:tabLst>
            </a:pP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</a:rPr>
              <a:t>Residents are carriers of significant requests and assessments that should be integrated into the SWOT analysis</a:t>
            </a:r>
          </a:p>
          <a:p>
            <a:pPr algn="just" fontAlgn="t">
              <a:lnSpc>
                <a:spcPct val="90000"/>
              </a:lnSpc>
              <a:spcAft>
                <a:spcPts val="1200"/>
              </a:spcAft>
              <a:tabLst>
                <a:tab pos="631825" algn="l"/>
              </a:tabLs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 absence of experience in citizen participation to local planning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800" u="sng" dirty="0">
                <a:solidFill>
                  <a:schemeClr val="accent1">
                    <a:lumMod val="50000"/>
                  </a:schemeClr>
                </a:solidFill>
              </a:rPr>
              <a:t>need to develop reflection/advocacy skills with respect to the urban sustainability  issues at stake</a:t>
            </a:r>
          </a:p>
        </p:txBody>
      </p:sp>
      <p:grpSp>
        <p:nvGrpSpPr>
          <p:cNvPr id="3077" name="Group 13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3078" name="Isosceles Triangle 13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Rectangle 13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0" name="Group 14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Isosceles Triangle 14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00" y="5498762"/>
            <a:ext cx="2180924" cy="13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9B966CB-801C-4289-B8B8-48F013C1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70" y="1262743"/>
            <a:ext cx="3853544" cy="45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4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  <a:t>CCIs suitable for participatory actions for creative solutions to urban sustainability </a:t>
            </a:r>
            <a:br>
              <a:rPr lang="en-US" sz="3600" b="1" kern="1200" dirty="0">
                <a:solidFill>
                  <a:schemeClr val="accent1">
                    <a:lumMod val="50000"/>
                  </a:schemeClr>
                </a:solidFill>
                <a:latin typeface="Montserrat"/>
              </a:rPr>
            </a:br>
            <a:b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44764" y="1670242"/>
            <a:ext cx="7804580" cy="29312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0" indent="-457200" algn="just" fontAlgn="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 significant presence of the CCS (businesses and professionals) is important but not decisive: the most synergistic cultural and creative subsectors with respect to the specific actions to be developed must be identified</a:t>
            </a:r>
          </a:p>
          <a:p>
            <a:pPr marL="571500" indent="-457200" algn="just" fontAlgn="t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Existence of Spaces and Centers for Creativity to be involved and where to create debate (and community) around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</a:rPr>
              <a:t>s.u.d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. actions</a:t>
            </a:r>
          </a:p>
          <a:p>
            <a:pPr marL="342900" indent="-228600" fontAlgn="t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2" name="Isosceles Triangle 14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Interreg Mediterranean • Interreg.eu">
            <a:extLst>
              <a:ext uri="{FF2B5EF4-FFF2-40B4-BE49-F238E27FC236}">
                <a16:creationId xmlns:a16="http://schemas.microsoft.com/office/drawing/2014/main" id="{A6EECB4E-6B89-49C7-BE5E-19D97295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6" y="5715000"/>
            <a:ext cx="21197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14D686D-6B74-4E5E-98D5-3C64D83FC61A}"/>
              </a:ext>
            </a:extLst>
          </p:cNvPr>
          <p:cNvSpPr txBox="1"/>
          <p:nvPr/>
        </p:nvSpPr>
        <p:spPr>
          <a:xfrm>
            <a:off x="544765" y="4456223"/>
            <a:ext cx="11102472" cy="172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457200" algn="just" fontAlgn="t">
              <a:lnSpc>
                <a:spcPct val="7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Evaluate the possibility of launching a competition of ideas/hackathons with respect to the specific actions to be developed (Green spaces; Greenhouse gas Reduction; Public Transport; Transport Infrastructure; City Logistics ; Water/Air Quality; Waste/Reuse/Recycle; Housing)</a:t>
            </a:r>
          </a:p>
          <a:p>
            <a:endParaRPr lang="en-GB" dirty="0"/>
          </a:p>
        </p:txBody>
      </p:sp>
      <p:pic>
        <p:nvPicPr>
          <p:cNvPr id="2056" name="Picture 8" descr="Urban regeneration through cultural heritage: three cities' stories «  URBACT The blog">
            <a:extLst>
              <a:ext uri="{FF2B5EF4-FFF2-40B4-BE49-F238E27FC236}">
                <a16:creationId xmlns:a16="http://schemas.microsoft.com/office/drawing/2014/main" id="{00A2DB9E-72D2-449F-9041-B38EDC6E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914" y="1670241"/>
            <a:ext cx="2808315" cy="26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42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0"/>
            <a:ext cx="9262074" cy="642257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WP3.3 </a:t>
            </a:r>
            <a:r>
              <a:rPr lang="it-IT" sz="36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Overview</a:t>
            </a:r>
            <a:endParaRPr lang="it-IT" sz="3600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7842" y="954912"/>
            <a:ext cx="118763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ts val="1200"/>
              </a:spcBef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“…giver partners adapt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methodology to receivers’ needs and support receiver partners in implementing </a:t>
            </a:r>
            <a:r>
              <a:rPr lang="en-US" sz="2800" i="1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process till the development of strategic action plans for their specific contexts”,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AF p.3</a:t>
            </a:r>
          </a:p>
          <a:p>
            <a:pPr marL="342900" indent="-342900" fontAlgn="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GPs and RPs will carry out a Needs Analysis of receiver territories (support of CCI growth; potential of CCIs to foster sustainable urban development)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GPs will adapt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methodology to RPs needs and will transfer it to RPs</a:t>
            </a:r>
          </a:p>
          <a:p>
            <a:pPr marL="342900" indent="-342900" algn="just" fontAlgn="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RPs supported by GPs will identify stakeholders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(policy makers, associations, CC subsectors, residents, etc.)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dealing with CCIs potential for a sustainable urban development, involving them in working groups. </a:t>
            </a:r>
          </a:p>
          <a:p>
            <a:pPr marL="342900" indent="-342900" algn="just" fontAlgn="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RPs supported by GPs will identify and analyze Frontrunner  regions/cities on urban sustainability and role of CCIs for sustainability at European level</a:t>
            </a:r>
            <a:endParaRPr lang="it-IT" sz="2800" dirty="0"/>
          </a:p>
          <a:p>
            <a:pPr marL="342900" indent="-342900" algn="just" fontAlgn="t">
              <a:buFont typeface="Wingdings" panose="05000000000000000000" pitchFamily="2" charset="2"/>
              <a:buChar char="Ø"/>
            </a:pPr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82" y="1"/>
            <a:ext cx="1815518" cy="103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2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1000">
        <p15:prstTrans prst="peelOff"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91544" y="1207785"/>
            <a:ext cx="814844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rgbClr val="00A0E3"/>
                </a:solidFill>
                <a:latin typeface="+mn-lt"/>
              </a:rPr>
              <a:t>G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eneral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overview of 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ChIMERA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3-step methodology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95400" y="4589231"/>
            <a:ext cx="11017224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Will allow the creation of recommendations to fill gaps and tune up the innovation supporting system for CCI sector</a:t>
            </a:r>
            <a:endParaRPr lang="en-US" sz="2000" b="1" dirty="0">
              <a:latin typeface="+mn-lt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39416" y="2607830"/>
            <a:ext cx="244827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TWG &amp; RWGs</a:t>
            </a:r>
            <a:endParaRPr lang="pt-PT" sz="2000" b="1" dirty="0"/>
          </a:p>
        </p:txBody>
      </p:sp>
      <p:sp>
        <p:nvSpPr>
          <p:cNvPr id="3" name="Rectângulo 2"/>
          <p:cNvSpPr/>
          <p:nvPr/>
        </p:nvSpPr>
        <p:spPr>
          <a:xfrm>
            <a:off x="4439816" y="2607830"/>
            <a:ext cx="316835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State of the art &amp; SWOT analysis</a:t>
            </a:r>
            <a:endParaRPr lang="pt-PT" sz="2000" b="1" dirty="0"/>
          </a:p>
        </p:txBody>
      </p:sp>
      <p:sp>
        <p:nvSpPr>
          <p:cNvPr id="4" name="Rectângulo 3"/>
          <p:cNvSpPr/>
          <p:nvPr/>
        </p:nvSpPr>
        <p:spPr>
          <a:xfrm>
            <a:off x="8869491" y="2599906"/>
            <a:ext cx="2627109" cy="939507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Frontrunners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(best practices)</a:t>
            </a:r>
            <a:endParaRPr lang="pt-PT" b="1" dirty="0"/>
          </a:p>
        </p:txBody>
      </p:sp>
      <p:sp>
        <p:nvSpPr>
          <p:cNvPr id="6" name="Mais 5"/>
          <p:cNvSpPr/>
          <p:nvPr/>
        </p:nvSpPr>
        <p:spPr>
          <a:xfrm>
            <a:off x="357572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>
            <a:off x="1821236" y="3881616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>
            <a:off x="5755384" y="384651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baixo 12"/>
          <p:cNvSpPr/>
          <p:nvPr/>
        </p:nvSpPr>
        <p:spPr>
          <a:xfrm>
            <a:off x="9923319" y="383580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Mais 13"/>
          <p:cNvSpPr/>
          <p:nvPr/>
        </p:nvSpPr>
        <p:spPr>
          <a:xfrm>
            <a:off x="795600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A4DC47-E606-4EFB-9A67-375B20BB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962" y="72433"/>
            <a:ext cx="1537038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89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91544" y="1207785"/>
            <a:ext cx="8148445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pt-PT" sz="3600" b="1" dirty="0">
                <a:solidFill>
                  <a:srgbClr val="00A0E3"/>
                </a:solidFill>
                <a:latin typeface="+mn-lt"/>
              </a:rPr>
              <a:t>G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eneral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overview of </a:t>
            </a:r>
            <a:r>
              <a:rPr lang="en-GB" sz="3600" b="1" dirty="0" err="1">
                <a:solidFill>
                  <a:srgbClr val="00A0E3"/>
                </a:solidFill>
                <a:latin typeface="+mn-lt"/>
              </a:rPr>
              <a:t>ChIMERA</a:t>
            </a:r>
            <a:r>
              <a:rPr lang="en-GB" sz="3600" b="1" dirty="0">
                <a:solidFill>
                  <a:srgbClr val="00A0E3"/>
                </a:solidFill>
                <a:latin typeface="+mn-lt"/>
              </a:rPr>
              <a:t> PLUS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00A0E3"/>
                </a:solidFill>
                <a:latin typeface="+mn-lt"/>
              </a:rPr>
              <a:t> 3-step methodology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272143" y="4798656"/>
            <a:ext cx="11647714" cy="120032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</a:rPr>
              <a:t>Development of a Strategic </a:t>
            </a:r>
            <a:r>
              <a:rPr lang="en-US" sz="2400" b="1" dirty="0"/>
              <a:t>A</a:t>
            </a:r>
            <a:r>
              <a:rPr lang="en-US" sz="2400" b="1" dirty="0">
                <a:latin typeface="+mn-lt"/>
              </a:rPr>
              <a:t>ction </a:t>
            </a:r>
            <a:r>
              <a:rPr lang="en-US" sz="2400" b="1" dirty="0"/>
              <a:t>P</a:t>
            </a:r>
            <a:r>
              <a:rPr lang="en-US" sz="2400" b="1" dirty="0">
                <a:latin typeface="+mn-lt"/>
              </a:rPr>
              <a:t>lan to foster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the role of local CCIs in the transition process towards urban</a:t>
            </a:r>
          </a:p>
          <a:p>
            <a:pPr algn="ctr">
              <a:defRPr/>
            </a:pPr>
            <a:r>
              <a:rPr lang="en-US" sz="2400" b="1" dirty="0">
                <a:latin typeface="+mn-lt"/>
              </a:rPr>
              <a:t>sustainability and to support the development of regional/local CCI sector</a:t>
            </a:r>
            <a:endParaRPr lang="en-US" sz="2000" b="1" dirty="0">
              <a:latin typeface="+mn-lt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39416" y="2607830"/>
            <a:ext cx="244827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TWG &amp; LWGs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3.3</a:t>
            </a:r>
            <a:endParaRPr lang="pt-PT" sz="2000" b="1" dirty="0"/>
          </a:p>
        </p:txBody>
      </p:sp>
      <p:sp>
        <p:nvSpPr>
          <p:cNvPr id="3" name="Rectângulo 2"/>
          <p:cNvSpPr/>
          <p:nvPr/>
        </p:nvSpPr>
        <p:spPr>
          <a:xfrm>
            <a:off x="4439816" y="2607830"/>
            <a:ext cx="3168352" cy="931584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 Needs analysis and SWOT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3.3</a:t>
            </a:r>
            <a:endParaRPr lang="pt-PT" sz="2000" b="1" dirty="0"/>
          </a:p>
        </p:txBody>
      </p:sp>
      <p:sp>
        <p:nvSpPr>
          <p:cNvPr id="4" name="Rectângulo 3"/>
          <p:cNvSpPr/>
          <p:nvPr/>
        </p:nvSpPr>
        <p:spPr>
          <a:xfrm>
            <a:off x="8904314" y="2522037"/>
            <a:ext cx="2627109" cy="1081347"/>
          </a:xfrm>
          <a:prstGeom prst="rect">
            <a:avLst/>
          </a:prstGeom>
          <a:solidFill>
            <a:srgbClr val="00A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Frontrunners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3.4</a:t>
            </a:r>
          </a:p>
          <a:p>
            <a:pPr algn="ctr"/>
            <a:endParaRPr lang="pt-PT" b="1" dirty="0"/>
          </a:p>
        </p:txBody>
      </p:sp>
      <p:sp>
        <p:nvSpPr>
          <p:cNvPr id="6" name="Mais 5"/>
          <p:cNvSpPr/>
          <p:nvPr/>
        </p:nvSpPr>
        <p:spPr>
          <a:xfrm>
            <a:off x="357572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baixo 7"/>
          <p:cNvSpPr/>
          <p:nvPr/>
        </p:nvSpPr>
        <p:spPr>
          <a:xfrm>
            <a:off x="1821236" y="3881616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Seta para baixo 11"/>
          <p:cNvSpPr/>
          <p:nvPr/>
        </p:nvSpPr>
        <p:spPr>
          <a:xfrm>
            <a:off x="5755384" y="384651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baixo 12"/>
          <p:cNvSpPr/>
          <p:nvPr/>
        </p:nvSpPr>
        <p:spPr>
          <a:xfrm>
            <a:off x="9923319" y="3835804"/>
            <a:ext cx="484632" cy="573962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Mais 13"/>
          <p:cNvSpPr/>
          <p:nvPr/>
        </p:nvSpPr>
        <p:spPr>
          <a:xfrm>
            <a:off x="7956000" y="2808008"/>
            <a:ext cx="588272" cy="588272"/>
          </a:xfrm>
          <a:prstGeom prst="mathPl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7A4DC47-E606-4EFB-9A67-375B20BB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962" y="72433"/>
            <a:ext cx="1537038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74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0751" y="326571"/>
            <a:ext cx="9535763" cy="559793"/>
          </a:xfrm>
        </p:spPr>
        <p:txBody>
          <a:bodyPr>
            <a:noAutofit/>
          </a:bodyPr>
          <a:lstStyle/>
          <a:p>
            <a:r>
              <a:rPr lang="it-IT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Need</a:t>
            </a:r>
            <a:r>
              <a:rPr lang="it-IT" b="1" dirty="0">
                <a:solidFill>
                  <a:srgbClr val="084F95"/>
                </a:solidFill>
                <a:latin typeface="Montserrat" panose="02000505000000020004" pitchFamily="2" charset="0"/>
              </a:rPr>
              <a:t> </a:t>
            </a:r>
            <a:r>
              <a:rPr lang="en-US" b="1" dirty="0">
                <a:solidFill>
                  <a:srgbClr val="084F95"/>
                </a:solidFill>
                <a:latin typeface="Montserrat" panose="02000505000000020004" pitchFamily="2" charset="0"/>
              </a:rPr>
              <a:t>Analysis of local CC sector </a:t>
            </a:r>
            <a:endParaRPr lang="it-IT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0228" y="1314705"/>
            <a:ext cx="1115394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Giver Partners and Receivers Partners (with an 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expert support) 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will carry out a Needs Analysis of receiver territories in terms of:</a:t>
            </a:r>
          </a:p>
          <a:p>
            <a:pPr marL="457200" indent="-457200" algn="just" fontAlgn="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support of CCIs growth </a:t>
            </a:r>
          </a:p>
          <a:p>
            <a:pPr marL="457200" indent="-457200" algn="just" fontAlgn="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potential of CCIs to foster a sustainable urban development (</a:t>
            </a:r>
            <a:r>
              <a:rPr lang="en-US" sz="3400" dirty="0" err="1">
                <a:latin typeface="Calibri" panose="020F0502020204030204" pitchFamily="34" charset="0"/>
                <a:cs typeface="Calibri" panose="020F0502020204030204" pitchFamily="34" charset="0"/>
              </a:rPr>
              <a:t>s.u.d</a:t>
            </a: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</a:p>
          <a:p>
            <a:pPr algn="ctr" fontAlgn="t">
              <a:spcBef>
                <a:spcPts val="600"/>
              </a:spcBef>
            </a:pPr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A bidirectional logic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nterreg Mediterranean • Interreg.eu">
            <a:extLst>
              <a:ext uri="{FF2B5EF4-FFF2-40B4-BE49-F238E27FC236}">
                <a16:creationId xmlns:a16="http://schemas.microsoft.com/office/drawing/2014/main" id="{0EBAF98A-7667-44EE-A043-D2EDBE146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223" y="0"/>
            <a:ext cx="1945026" cy="12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a 10">
            <a:extLst>
              <a:ext uri="{FF2B5EF4-FFF2-40B4-BE49-F238E27FC236}">
                <a16:creationId xmlns:a16="http://schemas.microsoft.com/office/drawing/2014/main" id="{ECFA3AC6-0E08-402A-86EA-93D889D6B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07979"/>
              </p:ext>
            </p:extLst>
          </p:nvPr>
        </p:nvGraphicFramePr>
        <p:xfrm>
          <a:off x="254285" y="5181600"/>
          <a:ext cx="1115394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744">
                  <a:extLst>
                    <a:ext uri="{9D8B030D-6E8A-4147-A177-3AD203B41FA5}">
                      <a16:colId xmlns:a16="http://schemas.microsoft.com/office/drawing/2014/main" val="1300929599"/>
                    </a:ext>
                  </a:extLst>
                </a:gridCol>
                <a:gridCol w="1856754">
                  <a:extLst>
                    <a:ext uri="{9D8B030D-6E8A-4147-A177-3AD203B41FA5}">
                      <a16:colId xmlns:a16="http://schemas.microsoft.com/office/drawing/2014/main" val="3399997355"/>
                    </a:ext>
                  </a:extLst>
                </a:gridCol>
                <a:gridCol w="4315445">
                  <a:extLst>
                    <a:ext uri="{9D8B030D-6E8A-4147-A177-3AD203B41FA5}">
                      <a16:colId xmlns:a16="http://schemas.microsoft.com/office/drawing/2014/main" val="3935740240"/>
                    </a:ext>
                  </a:extLst>
                </a:gridCol>
              </a:tblGrid>
              <a:tr h="125474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what CCSs can do for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+mn-lt"/>
                        </a:rPr>
                        <a:t>the transition process towards urban sustainability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</a:t>
                      </a:r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the process towards urban sustainability can strengthen CCSs</a:t>
                      </a:r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47922"/>
                  </a:ext>
                </a:extLst>
              </a:tr>
            </a:tbl>
          </a:graphicData>
        </a:graphic>
      </p:graphicFrame>
      <p:sp>
        <p:nvSpPr>
          <p:cNvPr id="11" name="Freccia bidirezionale orizzontale 10">
            <a:extLst>
              <a:ext uri="{FF2B5EF4-FFF2-40B4-BE49-F238E27FC236}">
                <a16:creationId xmlns:a16="http://schemas.microsoft.com/office/drawing/2014/main" id="{E0795626-F230-4733-9FFA-3500A4230005}"/>
              </a:ext>
            </a:extLst>
          </p:cNvPr>
          <p:cNvSpPr/>
          <p:nvPr/>
        </p:nvSpPr>
        <p:spPr>
          <a:xfrm>
            <a:off x="5419123" y="556918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2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6572" y="244107"/>
            <a:ext cx="9557658" cy="642257"/>
          </a:xfrm>
        </p:spPr>
        <p:txBody>
          <a:bodyPr>
            <a:noAutofit/>
          </a:bodyPr>
          <a:lstStyle/>
          <a:p>
            <a:r>
              <a:rPr lang="it-IT" sz="4800" b="1" dirty="0">
                <a:solidFill>
                  <a:srgbClr val="084F95"/>
                </a:solidFill>
                <a:latin typeface="Montserrat" panose="02000505000000020004" pitchFamily="2" charset="0"/>
              </a:rPr>
              <a:t> </a:t>
            </a:r>
            <a:r>
              <a:rPr lang="en-US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Activation of local working groups (LWG)</a:t>
            </a:r>
            <a:endParaRPr lang="it-IT" sz="4000" b="1" dirty="0">
              <a:solidFill>
                <a:srgbClr val="084F95"/>
              </a:solidFill>
              <a:latin typeface="Montserrat" panose="02000505000000020004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52400" y="1055915"/>
            <a:ext cx="117239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Each partner will select  CCI sub-sectors, present the project to main stakeholders and establishes a local working group (LWG).</a:t>
            </a:r>
          </a:p>
          <a:p>
            <a:pPr marL="342900" indent="-342900" fontAlgn="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LWGs should be created following the Quadruple Helix Model (Citizens; Government; University; Industry) </a:t>
            </a:r>
          </a:p>
          <a:p>
            <a:pPr marL="342900" indent="-342900" fontAlgn="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Maximum number of LWG members: 12 namely 3 persons for each QHM segment.</a:t>
            </a:r>
          </a:p>
          <a:p>
            <a:pPr algn="ctr" fontAlgn="t"/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Selection Criteria for Regional Working Group</a:t>
            </a:r>
          </a:p>
          <a:p>
            <a:pPr marL="342900" indent="-342900" fontAlgn="t">
              <a:buFont typeface="Wingdings" panose="05000000000000000000" pitchFamily="2" charset="2"/>
              <a:buChar char="Ø"/>
            </a:pPr>
            <a:endParaRPr lang="it-IT" sz="2400" dirty="0"/>
          </a:p>
        </p:txBody>
      </p:sp>
      <p:graphicFrame>
        <p:nvGraphicFramePr>
          <p:cNvPr id="8" name="Tabella 8">
            <a:extLst>
              <a:ext uri="{FF2B5EF4-FFF2-40B4-BE49-F238E27FC236}">
                <a16:creationId xmlns:a16="http://schemas.microsoft.com/office/drawing/2014/main" id="{850AF0FB-0CF6-469C-AC98-E5C9AD2D7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896949"/>
              </p:ext>
            </p:extLst>
          </p:nvPr>
        </p:nvGraphicFramePr>
        <p:xfrm>
          <a:off x="326571" y="3790405"/>
          <a:ext cx="1154974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360">
                  <a:extLst>
                    <a:ext uri="{9D8B030D-6E8A-4147-A177-3AD203B41FA5}">
                      <a16:colId xmlns:a16="http://schemas.microsoft.com/office/drawing/2014/main" val="4016969900"/>
                    </a:ext>
                  </a:extLst>
                </a:gridCol>
                <a:gridCol w="9857382">
                  <a:extLst>
                    <a:ext uri="{9D8B030D-6E8A-4147-A177-3AD203B41FA5}">
                      <a16:colId xmlns:a16="http://schemas.microsoft.com/office/drawing/2014/main" val="19844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University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Partners should identify professors, researchers and students who work on CCI and urban sustainability field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731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Industry</a:t>
                      </a:r>
                    </a:p>
                    <a:p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Taking advantage of contacts’ list each partner should identify who are the main actors on the Industry segment related to urban planning and sustainability 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Main regional policy actors (Public Institutes, Regional Boards, Representatives of National Government in the Region, etc.) that have a significant regional role on CCI sector or with a decisive position on urban planning local policies and governance.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05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Citizens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The selection of citizens can be done through the use of regional media and social networks, by creating a call to attract the citizens for the purpose. </a:t>
                      </a:r>
                      <a:endParaRPr lang="en-GB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57021"/>
                  </a:ext>
                </a:extLst>
              </a:tr>
            </a:tbl>
          </a:graphicData>
        </a:graphic>
      </p:graphicFrame>
      <p:pic>
        <p:nvPicPr>
          <p:cNvPr id="7" name="Picture 2" descr="Interreg Mediterranean • Interreg.eu">
            <a:extLst>
              <a:ext uri="{FF2B5EF4-FFF2-40B4-BE49-F238E27FC236}">
                <a16:creationId xmlns:a16="http://schemas.microsoft.com/office/drawing/2014/main" id="{5652DD6D-4C9F-46F4-99CF-348B671DB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168" y="0"/>
            <a:ext cx="1903832" cy="118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5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652" y="294068"/>
            <a:ext cx="9958760" cy="435426"/>
          </a:xfrm>
        </p:spPr>
        <p:txBody>
          <a:bodyPr>
            <a:noAutofit/>
          </a:bodyPr>
          <a:lstStyle/>
          <a:p>
            <a:r>
              <a:rPr lang="it-IT" sz="4000" b="1" dirty="0">
                <a:solidFill>
                  <a:srgbClr val="084F95"/>
                </a:solidFill>
                <a:latin typeface="Montserrat" panose="02000505000000020004" pitchFamily="2" charset="0"/>
              </a:rPr>
              <a:t>FRONTRUNNER ANALYSIS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789" y="65619"/>
            <a:ext cx="1815518" cy="1131503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792240-9F51-42ED-B2F2-8BCD32B42FAF}"/>
              </a:ext>
            </a:extLst>
          </p:cNvPr>
          <p:cNvSpPr txBox="1"/>
          <p:nvPr/>
        </p:nvSpPr>
        <p:spPr>
          <a:xfrm>
            <a:off x="134693" y="957941"/>
            <a:ext cx="11654536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RPs with external experts' support will carry out analysis of identified frontrunners regions/cities following adapted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</a:rPr>
              <a:t>ChIMERA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 method:</a:t>
            </a:r>
          </a:p>
          <a:p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DESK ANALYSIS</a:t>
            </a:r>
          </a:p>
          <a:p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ONLINE INTERVIEWS to frontrunners on main aspects to promote urban sustainability and the role of CCI for sustainability (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public policies, organization of systems/processes for a urban sustainable development, supporting services, models of interaction among key urban sustainability actors)</a:t>
            </a:r>
          </a:p>
          <a:p>
            <a:pPr algn="just"/>
            <a:endParaRPr lang="en-GB" sz="28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0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185056"/>
            <a:ext cx="9262074" cy="76985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FVG </a:t>
            </a:r>
            <a:r>
              <a:rPr lang="it-IT" sz="36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Receiver</a:t>
            </a:r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 Partners Meetings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7842" y="954912"/>
            <a:ext cx="1187631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indent="-369888" fontAlgn="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FVG AR held three meetings with the Receiver Partners </a:t>
            </a:r>
          </a:p>
          <a:p>
            <a:pPr marL="369888" indent="-369888" fontAlgn="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fontAlgn="t"/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69888" indent="-369888" fontAlgn="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69888" indent="-369888" fontAlgn="t"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accent5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just" fontAlgn="t"/>
            <a:endParaRPr lang="it-IT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82" y="1"/>
            <a:ext cx="1815518" cy="1034142"/>
          </a:xfrm>
          <a:prstGeom prst="rect">
            <a:avLst/>
          </a:prstGeom>
        </p:spPr>
      </p:pic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75EC334D-3B6B-46FF-82B8-ECEEFEF30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119281"/>
              </p:ext>
            </p:extLst>
          </p:nvPr>
        </p:nvGraphicFramePr>
        <p:xfrm>
          <a:off x="568454" y="1556296"/>
          <a:ext cx="11244944" cy="511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472">
                  <a:extLst>
                    <a:ext uri="{9D8B030D-6E8A-4147-A177-3AD203B41FA5}">
                      <a16:colId xmlns:a16="http://schemas.microsoft.com/office/drawing/2014/main" val="409717097"/>
                    </a:ext>
                  </a:extLst>
                </a:gridCol>
                <a:gridCol w="5622472">
                  <a:extLst>
                    <a:ext uri="{9D8B030D-6E8A-4147-A177-3AD203B41FA5}">
                      <a16:colId xmlns:a16="http://schemas.microsoft.com/office/drawing/2014/main" val="2299467217"/>
                    </a:ext>
                  </a:extLst>
                </a:gridCol>
              </a:tblGrid>
              <a:tr h="19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09/07/21:Municipality of Nova </a:t>
                      </a:r>
                      <a:r>
                        <a:rPr lang="en-US" sz="18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Gorica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932023"/>
                  </a:ext>
                </a:extLst>
              </a:tr>
              <a:tr h="3172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cs typeface="Calibri" panose="020F0502020204030204" pitchFamily="34" charset="0"/>
                        </a:rPr>
                        <a:t>14/07/21: SERDA and SARGA</a:t>
                      </a:r>
                    </a:p>
                    <a:p>
                      <a:endParaRPr lang="en-GB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63082"/>
                  </a:ext>
                </a:extLst>
              </a:tr>
            </a:tbl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id="{7B2AFE50-79DC-4547-AF1F-57C1D416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6" y="4417847"/>
            <a:ext cx="3763819" cy="23393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1161FC9-473F-4F5A-8037-06761D863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169" y="1682718"/>
            <a:ext cx="3587013" cy="248230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BBE90FE-519D-45EA-A8BC-BFC8FC690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87" y="4417846"/>
            <a:ext cx="3640305" cy="23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8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29" y="185056"/>
            <a:ext cx="9262074" cy="769855"/>
          </a:xfrm>
        </p:spPr>
        <p:txBody>
          <a:bodyPr>
            <a:noAutofit/>
          </a:bodyPr>
          <a:lstStyle/>
          <a:p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FVG </a:t>
            </a:r>
            <a:r>
              <a:rPr lang="it-IT" sz="36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Receiver</a:t>
            </a:r>
            <a:r>
              <a:rPr lang="it-IT" sz="3600" b="1" dirty="0">
                <a:solidFill>
                  <a:srgbClr val="084F95"/>
                </a:solidFill>
                <a:latin typeface="Montserrat" panose="02000505000000020004" pitchFamily="2" charset="0"/>
              </a:rPr>
              <a:t> Partners Meetings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7842" y="954912"/>
            <a:ext cx="118763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9888" indent="-369888" fontAlgn="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The purpose of these first meetings with RPs was to collect information to calibrate the adaptation of the 3-steps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ChIMERA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 methodology in a Urban Sustainable Development perspective </a:t>
            </a:r>
          </a:p>
          <a:p>
            <a:pPr marL="914400" lvl="1" indent="-457200" fontAlgn="t">
              <a:buFont typeface="Wingdings" panose="05000000000000000000" pitchFamily="2" charset="2"/>
              <a:buChar char="§"/>
            </a:pP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  <a:cs typeface="Calibri" panose="020F0502020204030204" pitchFamily="34" charset="0"/>
              </a:rPr>
              <a:t>“Receiver PPs (RPs) will share with givers PPs (GPs) main features of CCI sector of receiver territories”. </a:t>
            </a:r>
          </a:p>
          <a:p>
            <a:pPr marL="342900" indent="-342900" algn="just" fontAlgn="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 number of points were addressed to collect Information and Feedbacks : </a:t>
            </a:r>
          </a:p>
          <a:p>
            <a:pPr algn="just" fontAlgn="t"/>
            <a:endParaRPr lang="en-US" sz="3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C593540-9FBE-4822-82D3-545A04F9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482" y="1"/>
            <a:ext cx="1815518" cy="1034142"/>
          </a:xfrm>
          <a:prstGeom prst="rect">
            <a:avLst/>
          </a:prstGeom>
        </p:spPr>
      </p:pic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3D990B97-0422-4CB3-988A-B8D14AA2C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32759"/>
              </p:ext>
            </p:extLst>
          </p:nvPr>
        </p:nvGraphicFramePr>
        <p:xfrm>
          <a:off x="511629" y="3657602"/>
          <a:ext cx="11179628" cy="302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3542">
                  <a:extLst>
                    <a:ext uri="{9D8B030D-6E8A-4147-A177-3AD203B41FA5}">
                      <a16:colId xmlns:a16="http://schemas.microsoft.com/office/drawing/2014/main" val="132780422"/>
                    </a:ext>
                  </a:extLst>
                </a:gridCol>
                <a:gridCol w="5936086">
                  <a:extLst>
                    <a:ext uri="{9D8B030D-6E8A-4147-A177-3AD203B41FA5}">
                      <a16:colId xmlns:a16="http://schemas.microsoft.com/office/drawing/2014/main" val="2162532352"/>
                    </a:ext>
                  </a:extLst>
                </a:gridCol>
              </a:tblGrid>
              <a:tr h="546810">
                <a:tc>
                  <a:txBody>
                    <a:bodyPr/>
                    <a:lstStyle/>
                    <a:p>
                      <a:r>
                        <a:rPr lang="en-US" sz="2400" b="1" dirty="0"/>
                        <a:t>Urban Sustainability Objectives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Urban Sustainability Dimensions tackled</a:t>
                      </a:r>
                      <a:endParaRPr lang="en-GB" sz="2400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1351"/>
                  </a:ext>
                </a:extLst>
              </a:tr>
              <a:tr h="98425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Previous experience of arts and culture in local planning practices</a:t>
                      </a:r>
                      <a:endParaRPr lang="en-GB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Stakeholders availability (policy makers, local and residents  associations, CCS involved in </a:t>
                      </a:r>
                      <a:r>
                        <a:rPr lang="en-US" sz="2400" b="1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s.u.d</a:t>
                      </a:r>
                      <a:r>
                        <a:rPr lang="en-U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en-GB" sz="24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123784"/>
                  </a:ext>
                </a:extLst>
              </a:tr>
              <a:tr h="129424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Previous experience in citizen participation to local planning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CCIs suitable for participatory actions to identify creative solutions to urban sustainability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48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03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6139C7E57DC040AA27A826B83902B3" ma:contentTypeVersion="12" ma:contentTypeDescription="Creare un nuovo documento." ma:contentTypeScope="" ma:versionID="9bb33f3ebbf6313eb682afdba3564d93">
  <xsd:schema xmlns:xsd="http://www.w3.org/2001/XMLSchema" xmlns:xs="http://www.w3.org/2001/XMLSchema" xmlns:p="http://schemas.microsoft.com/office/2006/metadata/properties" xmlns:ns2="f0c93ea5-e482-4bf2-9d7e-8dd085518397" xmlns:ns3="3166f6c7-b373-47ed-8a7b-a4d4ce15793c" targetNamespace="http://schemas.microsoft.com/office/2006/metadata/properties" ma:root="true" ma:fieldsID="8e254fb5d3736d7a91680e15b23214a5" ns2:_="" ns3:_="">
    <xsd:import namespace="f0c93ea5-e482-4bf2-9d7e-8dd085518397"/>
    <xsd:import namespace="3166f6c7-b373-47ed-8a7b-a4d4ce157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93ea5-e482-4bf2-9d7e-8dd0855183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6f6c7-b373-47ed-8a7b-a4d4ce157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7BDCE3-CBC4-442A-8F29-EC19C8232F3E}"/>
</file>

<file path=customXml/itemProps2.xml><?xml version="1.0" encoding="utf-8"?>
<ds:datastoreItem xmlns:ds="http://schemas.openxmlformats.org/officeDocument/2006/customXml" ds:itemID="{D686D83F-E104-46D6-A6F7-1E8C0FCB5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B531F6-5BDA-4895-9EFC-5C45FD429085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0c93ea5-e482-4bf2-9d7e-8dd08551839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1132</Words>
  <Application>Microsoft Office PowerPoint</Application>
  <PresentationFormat>Widescreen</PresentationFormat>
  <Paragraphs>106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Montserrat</vt:lpstr>
      <vt:lpstr>Wingdings</vt:lpstr>
      <vt:lpstr>Thème Office</vt:lpstr>
      <vt:lpstr>Presentazione standard di PowerPoint</vt:lpstr>
      <vt:lpstr>WP3.3 Overview</vt:lpstr>
      <vt:lpstr>Presentazione standard di PowerPoint</vt:lpstr>
      <vt:lpstr>Presentazione standard di PowerPoint</vt:lpstr>
      <vt:lpstr>Need Analysis of local CC sector </vt:lpstr>
      <vt:lpstr> Activation of local working groups (LWG)</vt:lpstr>
      <vt:lpstr>FRONTRUNNER ANALYSIS </vt:lpstr>
      <vt:lpstr>FVG Receiver Partners Meetings </vt:lpstr>
      <vt:lpstr>FVG Receiver Partners Meetings </vt:lpstr>
      <vt:lpstr> Urban Sustainability Objectives </vt:lpstr>
      <vt:lpstr>Urban Sustainability Dimensions tackled</vt:lpstr>
      <vt:lpstr>Previous experience of arts and culture involvement in local planning practices</vt:lpstr>
      <vt:lpstr>Previous experience in citizen participation to local planning</vt:lpstr>
      <vt:lpstr>   CCIs suitable for participatory actions for creative solutions to urban sustainability   </vt:lpstr>
    </vt:vector>
  </TitlesOfParts>
  <Company>CCINCA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Elisa Sfiligoi</cp:lastModifiedBy>
  <cp:revision>191</cp:revision>
  <dcterms:created xsi:type="dcterms:W3CDTF">2016-11-04T15:19:47Z</dcterms:created>
  <dcterms:modified xsi:type="dcterms:W3CDTF">2021-08-05T12:56:16Z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0x010100B06139C7E57DC040AA27A826B83902B3</vt:lpwstr>
  </property>
</Properties>
</file>