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6" r:id="rId2"/>
    <p:sldId id="297" r:id="rId3"/>
    <p:sldId id="296" r:id="rId4"/>
    <p:sldId id="299" r:id="rId5"/>
    <p:sldId id="300" r:id="rId6"/>
    <p:sldId id="302" r:id="rId7"/>
    <p:sldId id="301" r:id="rId8"/>
    <p:sldId id="303" r:id="rId9"/>
    <p:sldId id="309" r:id="rId10"/>
    <p:sldId id="306" r:id="rId11"/>
    <p:sldId id="307" r:id="rId12"/>
    <p:sldId id="308" r:id="rId13"/>
    <p:sldId id="304" r:id="rId14"/>
    <p:sldId id="283" r:id="rId15"/>
  </p:sldIdLst>
  <p:sldSz cx="9144000" cy="6858000" type="screen4x3"/>
  <p:notesSz cx="6662738" cy="9926638"/>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848"/>
    <a:srgbClr val="5B053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0" autoAdjust="0"/>
  </p:normalViewPr>
  <p:slideViewPr>
    <p:cSldViewPr>
      <p:cViewPr varScale="1">
        <p:scale>
          <a:sx n="81" d="100"/>
          <a:sy n="81" d="100"/>
        </p:scale>
        <p:origin x="15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E1A8D-A735-47EA-A525-AC2675229F49}" type="doc">
      <dgm:prSet loTypeId="urn:microsoft.com/office/officeart/2005/8/layout/vList2" loCatId="list" qsTypeId="urn:microsoft.com/office/officeart/2005/8/quickstyle/simple1#1" qsCatId="simple" csTypeId="urn:microsoft.com/office/officeart/2005/8/colors/accent4_1" csCatId="accent4" phldr="1"/>
      <dgm:spPr/>
      <dgm:t>
        <a:bodyPr/>
        <a:lstStyle/>
        <a:p>
          <a:endParaRPr lang="es-ES"/>
        </a:p>
      </dgm:t>
    </dgm:pt>
    <dgm:pt modelId="{8AF9DA18-558C-442D-84B8-69E8052AA868}" type="pres">
      <dgm:prSet presAssocID="{60FE1A8D-A735-47EA-A525-AC2675229F49}" presName="linear" presStyleCnt="0">
        <dgm:presLayoutVars>
          <dgm:animLvl val="lvl"/>
          <dgm:resizeHandles val="exact"/>
        </dgm:presLayoutVars>
      </dgm:prSet>
      <dgm:spPr/>
    </dgm:pt>
  </dgm:ptLst>
  <dgm:cxnLst>
    <dgm:cxn modelId="{25320161-26AC-49B2-95FA-CE4ACE0F0AD7}" type="presOf" srcId="{60FE1A8D-A735-47EA-A525-AC2675229F49}" destId="{8AF9DA18-558C-442D-84B8-69E8052AA868}"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766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862614-7105-4356-AACA-7D79BA822627}" type="datetimeFigureOut">
              <a:rPr lang="es-ES"/>
              <a:pPr>
                <a:defRPr/>
              </a:pPr>
              <a:t>04/08/2021</a:t>
            </a:fld>
            <a:endParaRPr lang="es-ES"/>
          </a:p>
        </p:txBody>
      </p:sp>
      <p:sp>
        <p:nvSpPr>
          <p:cNvPr id="4" name="3 Marcador de pie de página"/>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3773488" y="9428163"/>
            <a:ext cx="2887662"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F464D76-007A-41BE-B431-CCB8685FF09F}" type="slidenum">
              <a:rPr lang="es-ES"/>
              <a:pPr>
                <a:defRPr/>
              </a:pPr>
              <a:t>‹N›</a:t>
            </a:fld>
            <a:endParaRPr lang="es-ES"/>
          </a:p>
        </p:txBody>
      </p:sp>
    </p:spTree>
    <p:extLst>
      <p:ext uri="{BB962C8B-B14F-4D97-AF65-F5344CB8AC3E}">
        <p14:creationId xmlns:p14="http://schemas.microsoft.com/office/powerpoint/2010/main" val="900627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766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773488" y="0"/>
            <a:ext cx="2887662"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6B7777D-286A-49C2-8519-6BFDFBA79057}" type="datetimeFigureOut">
              <a:rPr lang="es-ES"/>
              <a:pPr>
                <a:defRPr/>
              </a:pPr>
              <a:t>04/08/2021</a:t>
            </a:fld>
            <a:endParaRPr lang="es-ES"/>
          </a:p>
        </p:txBody>
      </p:sp>
      <p:sp>
        <p:nvSpPr>
          <p:cNvPr id="4" name="3 Marcador de imagen de diapositiva"/>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66750" y="4714875"/>
            <a:ext cx="5329238" cy="4467225"/>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D5F48CB-6B51-422E-915F-70AB75339448}" type="slidenum">
              <a:rPr lang="es-ES"/>
              <a:pPr>
                <a:defRPr/>
              </a:pPr>
              <a:t>‹N›</a:t>
            </a:fld>
            <a:endParaRPr lang="es-ES"/>
          </a:p>
        </p:txBody>
      </p:sp>
    </p:spTree>
    <p:extLst>
      <p:ext uri="{BB962C8B-B14F-4D97-AF65-F5344CB8AC3E}">
        <p14:creationId xmlns:p14="http://schemas.microsoft.com/office/powerpoint/2010/main" val="936667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B62DE604-AE5B-457D-A54D-577498933F6A}" type="datetimeFigureOut">
              <a:rPr lang="es-ES"/>
              <a:pPr>
                <a:defRPr/>
              </a:pPr>
              <a:t>04/08/2021</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BE401F62-F416-4505-8EF7-2AB0BDB599B3}" type="slidenum">
              <a:rPr lang="es-ES"/>
              <a:pPr>
                <a:defRPr/>
              </a:pPr>
              <a:t>‹N›</a:t>
            </a:fld>
            <a:endParaRPr lang="es-ES"/>
          </a:p>
        </p:txBody>
      </p:sp>
    </p:spTree>
  </p:cSld>
  <p:clrMapOvr>
    <a:masterClrMapping/>
  </p:clrMapOvr>
  <p:transition spd="med" advTm="5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9 Marcador de fecha"/>
          <p:cNvSpPr>
            <a:spLocks noGrp="1"/>
          </p:cNvSpPr>
          <p:nvPr>
            <p:ph type="dt" sz="half" idx="10"/>
          </p:nvPr>
        </p:nvSpPr>
        <p:spPr/>
        <p:txBody>
          <a:bodyPr/>
          <a:lstStyle>
            <a:lvl1pPr>
              <a:defRPr/>
            </a:lvl1pPr>
          </a:lstStyle>
          <a:p>
            <a:pPr>
              <a:defRPr/>
            </a:pPr>
            <a:fld id="{2DD9C149-DDD6-4C70-A1A9-100CDCFE943F}" type="datetimeFigureOut">
              <a:rPr lang="es-ES"/>
              <a:pPr>
                <a:defRPr/>
              </a:pPr>
              <a:t>04/08/2021</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C3855BD0-C770-4600-88EC-A0BE63E912D2}" type="slidenum">
              <a:rPr lang="es-ES"/>
              <a:pPr>
                <a:defRPr/>
              </a:pPr>
              <a:t>‹N›</a:t>
            </a:fld>
            <a:endParaRPr lang="es-ES"/>
          </a:p>
        </p:txBody>
      </p:sp>
    </p:spTree>
  </p:cSld>
  <p:clrMapOvr>
    <a:masterClrMapping/>
  </p:clrMapOvr>
  <p:transition spd="med" advTm="5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9 Marcador de fecha"/>
          <p:cNvSpPr>
            <a:spLocks noGrp="1"/>
          </p:cNvSpPr>
          <p:nvPr>
            <p:ph type="dt" sz="half" idx="10"/>
          </p:nvPr>
        </p:nvSpPr>
        <p:spPr/>
        <p:txBody>
          <a:bodyPr/>
          <a:lstStyle>
            <a:lvl1pPr>
              <a:defRPr/>
            </a:lvl1pPr>
          </a:lstStyle>
          <a:p>
            <a:pPr>
              <a:defRPr/>
            </a:pPr>
            <a:fld id="{EBBD265E-B7A3-42EC-A0B0-5DA8CF4F5046}" type="datetimeFigureOut">
              <a:rPr lang="es-ES"/>
              <a:pPr>
                <a:defRPr/>
              </a:pPr>
              <a:t>04/08/2021</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1608E04A-BBF8-4B45-ADF0-A81617871A57}" type="slidenum">
              <a:rPr lang="es-ES"/>
              <a:pPr>
                <a:defRPr/>
              </a:pPr>
              <a:t>‹N›</a:t>
            </a:fld>
            <a:endParaRPr lang="es-ES"/>
          </a:p>
        </p:txBody>
      </p:sp>
    </p:spTree>
  </p:cSld>
  <p:clrMapOvr>
    <a:masterClrMapping/>
  </p:clrMapOvr>
  <p:transition spd="med" advTm="5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9 Marcador de fecha"/>
          <p:cNvSpPr>
            <a:spLocks noGrp="1"/>
          </p:cNvSpPr>
          <p:nvPr>
            <p:ph type="dt" sz="half" idx="10"/>
          </p:nvPr>
        </p:nvSpPr>
        <p:spPr/>
        <p:txBody>
          <a:bodyPr/>
          <a:lstStyle>
            <a:lvl1pPr>
              <a:defRPr/>
            </a:lvl1pPr>
          </a:lstStyle>
          <a:p>
            <a:pPr>
              <a:defRPr/>
            </a:pPr>
            <a:fld id="{CC8ABB61-8F79-433A-AA8D-C131DECDE894}" type="datetimeFigureOut">
              <a:rPr lang="es-ES"/>
              <a:pPr>
                <a:defRPr/>
              </a:pPr>
              <a:t>04/08/2021</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D48F72E2-1135-4987-AE46-329707D45150}" type="slidenum">
              <a:rPr lang="es-ES"/>
              <a:pPr>
                <a:defRPr/>
              </a:pPr>
              <a:t>‹N›</a:t>
            </a:fld>
            <a:endParaRPr lang="es-ES"/>
          </a:p>
        </p:txBody>
      </p:sp>
    </p:spTree>
  </p:cSld>
  <p:clrMapOvr>
    <a:masterClrMapping/>
  </p:clrMapOvr>
  <p:transition spd="med" advTm="5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4" name="9 Marcador de fecha"/>
          <p:cNvSpPr>
            <a:spLocks noGrp="1"/>
          </p:cNvSpPr>
          <p:nvPr>
            <p:ph type="dt" sz="half" idx="10"/>
          </p:nvPr>
        </p:nvSpPr>
        <p:spPr/>
        <p:txBody>
          <a:bodyPr/>
          <a:lstStyle>
            <a:lvl1pPr>
              <a:defRPr/>
            </a:lvl1pPr>
          </a:lstStyle>
          <a:p>
            <a:pPr>
              <a:defRPr/>
            </a:pPr>
            <a:fld id="{1342A18F-E8B1-4A83-92AA-74CBE93DE13C}" type="datetimeFigureOut">
              <a:rPr lang="es-ES"/>
              <a:pPr>
                <a:defRPr/>
              </a:pPr>
              <a:t>04/08/2021</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022AA70A-DDA2-408F-B574-EDCA373466C3}" type="slidenum">
              <a:rPr lang="es-ES"/>
              <a:pPr>
                <a:defRPr/>
              </a:pPr>
              <a:t>‹N›</a:t>
            </a:fld>
            <a:endParaRPr lang="es-ES"/>
          </a:p>
        </p:txBody>
      </p:sp>
    </p:spTree>
  </p:cSld>
  <p:clrMapOvr>
    <a:masterClrMapping/>
  </p:clrMapOvr>
  <p:transition spd="med" advTm="5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9 Marcador de fecha"/>
          <p:cNvSpPr>
            <a:spLocks noGrp="1"/>
          </p:cNvSpPr>
          <p:nvPr>
            <p:ph type="dt" sz="half" idx="10"/>
          </p:nvPr>
        </p:nvSpPr>
        <p:spPr/>
        <p:txBody>
          <a:bodyPr/>
          <a:lstStyle>
            <a:lvl1pPr>
              <a:defRPr/>
            </a:lvl1pPr>
          </a:lstStyle>
          <a:p>
            <a:pPr>
              <a:defRPr/>
            </a:pPr>
            <a:fld id="{3596D0EB-7B66-41C3-B746-2310A08D647F}" type="datetimeFigureOut">
              <a:rPr lang="es-ES"/>
              <a:pPr>
                <a:defRPr/>
              </a:pPr>
              <a:t>04/08/2021</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02119ECA-8AD3-40B8-906E-DEFAF01FFA11}" type="slidenum">
              <a:rPr lang="es-ES"/>
              <a:pPr>
                <a:defRPr/>
              </a:pPr>
              <a:t>‹N›</a:t>
            </a:fld>
            <a:endParaRPr lang="es-ES"/>
          </a:p>
        </p:txBody>
      </p:sp>
    </p:spTree>
  </p:cSld>
  <p:clrMapOvr>
    <a:masterClrMapping/>
  </p:clrMapOvr>
  <p:transition spd="med" advTm="5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9 Marcador de fecha"/>
          <p:cNvSpPr>
            <a:spLocks noGrp="1"/>
          </p:cNvSpPr>
          <p:nvPr>
            <p:ph type="dt" sz="half" idx="10"/>
          </p:nvPr>
        </p:nvSpPr>
        <p:spPr/>
        <p:txBody>
          <a:bodyPr/>
          <a:lstStyle>
            <a:lvl1pPr>
              <a:defRPr/>
            </a:lvl1pPr>
          </a:lstStyle>
          <a:p>
            <a:pPr>
              <a:defRPr/>
            </a:pPr>
            <a:fld id="{C8E5FAD5-B2CE-4609-BF01-8AF475E785D1}" type="datetimeFigureOut">
              <a:rPr lang="es-ES"/>
              <a:pPr>
                <a:defRPr/>
              </a:pPr>
              <a:t>04/08/2021</a:t>
            </a:fld>
            <a:endParaRPr lang="es-ES"/>
          </a:p>
        </p:txBody>
      </p:sp>
      <p:sp>
        <p:nvSpPr>
          <p:cNvPr id="8" name="21 Marcador de pie de página"/>
          <p:cNvSpPr>
            <a:spLocks noGrp="1"/>
          </p:cNvSpPr>
          <p:nvPr>
            <p:ph type="ftr" sz="quarter" idx="11"/>
          </p:nvPr>
        </p:nvSpPr>
        <p:spPr/>
        <p:txBody>
          <a:bodyPr/>
          <a:lstStyle>
            <a:lvl1pPr>
              <a:defRPr/>
            </a:lvl1pPr>
          </a:lstStyle>
          <a:p>
            <a:pPr>
              <a:defRPr/>
            </a:pPr>
            <a:endParaRPr lang="es-ES"/>
          </a:p>
        </p:txBody>
      </p:sp>
      <p:sp>
        <p:nvSpPr>
          <p:cNvPr id="9" name="17 Marcador de número de diapositiva"/>
          <p:cNvSpPr>
            <a:spLocks noGrp="1"/>
          </p:cNvSpPr>
          <p:nvPr>
            <p:ph type="sldNum" sz="quarter" idx="12"/>
          </p:nvPr>
        </p:nvSpPr>
        <p:spPr/>
        <p:txBody>
          <a:bodyPr/>
          <a:lstStyle>
            <a:lvl1pPr>
              <a:defRPr/>
            </a:lvl1pPr>
          </a:lstStyle>
          <a:p>
            <a:pPr>
              <a:defRPr/>
            </a:pPr>
            <a:fld id="{CC08E0BB-7536-4C4E-8376-A6FE38D282E3}" type="slidenum">
              <a:rPr lang="es-ES"/>
              <a:pPr>
                <a:defRPr/>
              </a:pPr>
              <a:t>‹N›</a:t>
            </a:fld>
            <a:endParaRPr lang="es-ES"/>
          </a:p>
        </p:txBody>
      </p:sp>
    </p:spTree>
  </p:cSld>
  <p:clrMapOvr>
    <a:masterClrMapping/>
  </p:clrMapOvr>
  <p:transition spd="med" advTm="5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62E81D4F-FB95-4D82-8F0E-9EAB8EB50B9E}" type="datetimeFigureOut">
              <a:rPr lang="es-ES"/>
              <a:pPr>
                <a:defRPr/>
              </a:pPr>
              <a:t>04/08/2021</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8B05FF41-C27C-40AC-865B-E524183CD703}" type="slidenum">
              <a:rPr lang="es-ES"/>
              <a:pPr>
                <a:defRPr/>
              </a:pPr>
              <a:t>‹N›</a:t>
            </a:fld>
            <a:endParaRPr lang="es-ES"/>
          </a:p>
        </p:txBody>
      </p:sp>
    </p:spTree>
  </p:cSld>
  <p:clrMapOvr>
    <a:masterClrMapping/>
  </p:clrMapOvr>
  <p:transition spd="med" advTm="5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C600ABED-300A-4CF0-BD6F-02AEEF6A1F75}" type="datetimeFigureOut">
              <a:rPr lang="es-ES"/>
              <a:pPr>
                <a:defRPr/>
              </a:pPr>
              <a:t>04/08/2021</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A3426525-3918-4E8F-B466-AEF897F0F6FE}" type="slidenum">
              <a:rPr lang="es-ES"/>
              <a:pPr>
                <a:defRPr/>
              </a:pPr>
              <a:t>‹N›</a:t>
            </a:fld>
            <a:endParaRPr lang="es-ES"/>
          </a:p>
        </p:txBody>
      </p:sp>
    </p:spTree>
  </p:cSld>
  <p:clrMapOvr>
    <a:masterClrMapping/>
  </p:clrMapOvr>
  <p:transition spd="med" advTm="5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9 Marcador de fecha"/>
          <p:cNvSpPr>
            <a:spLocks noGrp="1"/>
          </p:cNvSpPr>
          <p:nvPr>
            <p:ph type="dt" sz="half" idx="10"/>
          </p:nvPr>
        </p:nvSpPr>
        <p:spPr/>
        <p:txBody>
          <a:bodyPr/>
          <a:lstStyle>
            <a:lvl1pPr>
              <a:defRPr/>
            </a:lvl1pPr>
          </a:lstStyle>
          <a:p>
            <a:pPr>
              <a:defRPr/>
            </a:pPr>
            <a:fld id="{D26FF016-A8FA-48C2-B2E8-A75679379023}" type="datetimeFigureOut">
              <a:rPr lang="es-ES"/>
              <a:pPr>
                <a:defRPr/>
              </a:pPr>
              <a:t>04/08/2021</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15EFF100-85E5-4081-94C1-0F7A3D608AF2}" type="slidenum">
              <a:rPr lang="es-ES"/>
              <a:pPr>
                <a:defRPr/>
              </a:pPr>
              <a:t>‹N›</a:t>
            </a:fld>
            <a:endParaRPr lang="es-ES"/>
          </a:p>
        </p:txBody>
      </p:sp>
    </p:spTree>
  </p:cSld>
  <p:clrMapOvr>
    <a:masterClrMapping/>
  </p:clrMapOvr>
  <p:transition spd="med" advTm="5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8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EDA55185-8565-4663-8F81-57BE4DEBC6C4}" type="datetimeFigureOut">
              <a:rPr lang="es-ES"/>
              <a:pPr>
                <a:defRPr/>
              </a:pPr>
              <a:t>04/08/2021</a:t>
            </a:fld>
            <a:endParaRPr lang="es-ES"/>
          </a:p>
        </p:txBody>
      </p:sp>
      <p:sp>
        <p:nvSpPr>
          <p:cNvPr id="10" name="5 Marcador de pie de página"/>
          <p:cNvSpPr>
            <a:spLocks noGrp="1"/>
          </p:cNvSpPr>
          <p:nvPr>
            <p:ph type="ftr" sz="quarter" idx="11"/>
          </p:nvPr>
        </p:nvSpPr>
        <p:spPr/>
        <p:txBody>
          <a:bodyPr/>
          <a:lstStyle>
            <a:lvl1pPr>
              <a:defRPr/>
            </a:lvl1pPr>
          </a:lstStyle>
          <a:p>
            <a:pPr>
              <a:defRPr/>
            </a:pP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8CCB7C5D-D0DC-4E84-818C-C1F7BB108D86}" type="slidenum">
              <a:rPr lang="es-ES"/>
              <a:pPr>
                <a:defRPr/>
              </a:pPr>
              <a:t>‹N›</a:t>
            </a:fld>
            <a:endParaRPr lang="es-ES"/>
          </a:p>
        </p:txBody>
      </p:sp>
    </p:spTree>
  </p:cSld>
  <p:clrMapOvr>
    <a:masterClrMapping/>
  </p:clrMapOvr>
  <p:transition spd="med" advTm="5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a:t>Haga clic para modificar el estilo de título del patrón</a:t>
            </a:r>
            <a:endParaRPr lang="en-US"/>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5474FC0-D630-4AA9-A818-D4F84AB25451}" type="datetimeFigureOut">
              <a:rPr lang="es-ES"/>
              <a:pPr>
                <a:defRPr/>
              </a:pPr>
              <a:t>04/08/2021</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0598A13B-5022-4A02-9869-2637A0C9C0AE}" type="slidenum">
              <a:rPr lang="es-ES"/>
              <a:pPr>
                <a:defRPr/>
              </a:pPr>
              <a:t>‹N›</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4" r:id="rId9"/>
    <p:sldLayoutId id="2147483682" r:id="rId10"/>
    <p:sldLayoutId id="2147483683" r:id="rId11"/>
  </p:sldLayoutIdLst>
  <p:transition spd="med" advTm="5000">
    <p:wip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entury Gothic" pitchFamily="34" charset="0"/>
        </a:defRPr>
      </a:lvl2pPr>
      <a:lvl3pPr algn="l" rtl="0" eaLnBrk="0" fontAlgn="base" hangingPunct="0">
        <a:spcBef>
          <a:spcPct val="0"/>
        </a:spcBef>
        <a:spcAft>
          <a:spcPct val="0"/>
        </a:spcAft>
        <a:defRPr sz="5000">
          <a:solidFill>
            <a:schemeClr val="tx2"/>
          </a:solidFill>
          <a:latin typeface="Century Gothic" pitchFamily="34" charset="0"/>
        </a:defRPr>
      </a:lvl3pPr>
      <a:lvl4pPr algn="l" rtl="0" eaLnBrk="0" fontAlgn="base" hangingPunct="0">
        <a:spcBef>
          <a:spcPct val="0"/>
        </a:spcBef>
        <a:spcAft>
          <a:spcPct val="0"/>
        </a:spcAft>
        <a:defRPr sz="5000">
          <a:solidFill>
            <a:schemeClr val="tx2"/>
          </a:solidFill>
          <a:latin typeface="Century Gothic" pitchFamily="34" charset="0"/>
        </a:defRPr>
      </a:lvl4pPr>
      <a:lvl5pPr algn="l" rtl="0" eaLnBrk="0" fontAlgn="base" hangingPunct="0">
        <a:spcBef>
          <a:spcPct val="0"/>
        </a:spcBef>
        <a:spcAft>
          <a:spcPct val="0"/>
        </a:spcAft>
        <a:defRPr sz="5000">
          <a:solidFill>
            <a:schemeClr val="tx2"/>
          </a:solidFill>
          <a:latin typeface="Century Gothic" pitchFamily="34" charset="0"/>
        </a:defRPr>
      </a:lvl5pPr>
      <a:lvl6pPr marL="457200" algn="l" rtl="0" fontAlgn="base">
        <a:spcBef>
          <a:spcPct val="0"/>
        </a:spcBef>
        <a:spcAft>
          <a:spcPct val="0"/>
        </a:spcAft>
        <a:defRPr sz="5000">
          <a:solidFill>
            <a:schemeClr val="tx2"/>
          </a:solidFill>
          <a:latin typeface="Century Gothic" pitchFamily="34" charset="0"/>
        </a:defRPr>
      </a:lvl6pPr>
      <a:lvl7pPr marL="914400" algn="l" rtl="0" fontAlgn="base">
        <a:spcBef>
          <a:spcPct val="0"/>
        </a:spcBef>
        <a:spcAft>
          <a:spcPct val="0"/>
        </a:spcAft>
        <a:defRPr sz="5000">
          <a:solidFill>
            <a:schemeClr val="tx2"/>
          </a:solidFill>
          <a:latin typeface="Century Gothic" pitchFamily="34" charset="0"/>
        </a:defRPr>
      </a:lvl7pPr>
      <a:lvl8pPr marL="1371600" algn="l" rtl="0" fontAlgn="base">
        <a:spcBef>
          <a:spcPct val="0"/>
        </a:spcBef>
        <a:spcAft>
          <a:spcPct val="0"/>
        </a:spcAft>
        <a:defRPr sz="5000">
          <a:solidFill>
            <a:schemeClr val="tx2"/>
          </a:solidFill>
          <a:latin typeface="Century Gothic" pitchFamily="34" charset="0"/>
        </a:defRPr>
      </a:lvl8pPr>
      <a:lvl9pPr marL="1828800" algn="l" rtl="0" fontAlgn="base">
        <a:spcBef>
          <a:spcPct val="0"/>
        </a:spcBef>
        <a:spcAft>
          <a:spcPct val="0"/>
        </a:spcAft>
        <a:defRPr sz="5000">
          <a:solidFill>
            <a:schemeClr val="tx2"/>
          </a:solidFill>
          <a:latin typeface="Century Gothic" pitchFamily="34" charset="0"/>
        </a:defRPr>
      </a:lvl9pPr>
    </p:titleStyle>
    <p:bodyStyle>
      <a:lvl1pPr marL="273050" indent="-273050" algn="l" rtl="0" eaLnBrk="0" fontAlgn="base" hangingPunct="0">
        <a:spcBef>
          <a:spcPct val="20000"/>
        </a:spcBef>
        <a:spcAft>
          <a:spcPct val="0"/>
        </a:spcAft>
        <a:buClr>
          <a:srgbClr val="87CD71"/>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87CD71"/>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4C26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p:cNvPicPr>
            <a:picLocks noChangeAspect="1" noChangeArrowheads="1"/>
          </p:cNvPicPr>
          <p:nvPr/>
        </p:nvPicPr>
        <p:blipFill>
          <a:blip r:embed="rId2" cstate="print"/>
          <a:srcRect/>
          <a:stretch>
            <a:fillRect/>
          </a:stretch>
        </p:blipFill>
        <p:spPr bwMode="auto">
          <a:xfrm>
            <a:off x="8310563" y="0"/>
            <a:ext cx="833437" cy="1285875"/>
          </a:xfrm>
          <a:prstGeom prst="rect">
            <a:avLst/>
          </a:prstGeom>
          <a:noFill/>
          <a:ln w="9525">
            <a:noFill/>
            <a:miter lim="800000"/>
            <a:headEnd/>
            <a:tailEnd/>
          </a:ln>
        </p:spPr>
      </p:pic>
      <p:pic>
        <p:nvPicPr>
          <p:cNvPr id="15362" name="Picture 7" descr="C:\Documents and Settings\cgil\Escritorio\Logo SARGA.PNG"/>
          <p:cNvPicPr>
            <a:picLocks noChangeAspect="1" noChangeArrowheads="1"/>
          </p:cNvPicPr>
          <p:nvPr/>
        </p:nvPicPr>
        <p:blipFill>
          <a:blip r:embed="rId3" cstate="print"/>
          <a:srcRect/>
          <a:stretch>
            <a:fillRect/>
          </a:stretch>
        </p:blipFill>
        <p:spPr bwMode="auto">
          <a:xfrm>
            <a:off x="0" y="0"/>
            <a:ext cx="2428875" cy="1006475"/>
          </a:xfrm>
          <a:prstGeom prst="rect">
            <a:avLst/>
          </a:prstGeom>
          <a:noFill/>
          <a:ln w="9525">
            <a:noFill/>
            <a:miter lim="800000"/>
            <a:headEnd/>
            <a:tailEnd/>
          </a:ln>
        </p:spPr>
      </p:pic>
      <p:sp>
        <p:nvSpPr>
          <p:cNvPr id="9" name="6 Subtítulo"/>
          <p:cNvSpPr txBox="1">
            <a:spLocks/>
          </p:cNvSpPr>
          <p:nvPr/>
        </p:nvSpPr>
        <p:spPr bwMode="auto">
          <a:xfrm>
            <a:off x="179512" y="2348880"/>
            <a:ext cx="3949377" cy="1440160"/>
          </a:xfrm>
          <a:prstGeom prst="rect">
            <a:avLst/>
          </a:prstGeom>
          <a:noFill/>
          <a:ln w="9525">
            <a:noFill/>
            <a:miter lim="800000"/>
            <a:headEnd/>
            <a:tailEnd/>
          </a:ln>
        </p:spPr>
        <p:txBody>
          <a:bodyPr vert="horz" wrap="square" lIns="64008" tIns="45720" rIns="45720" bIns="45720" numCol="1" anchor="t" anchorCtr="0" compatLnSpc="1">
            <a:prstTxWarp prst="textNoShape">
              <a:avLst/>
            </a:prstTxWarp>
          </a:bodyPr>
          <a:lstStyle>
            <a:lvl1pPr marL="0" indent="0" algn="l" rtl="0" eaLnBrk="0" fontAlgn="base" hangingPunct="0">
              <a:spcBef>
                <a:spcPts val="250"/>
              </a:spcBef>
              <a:spcAft>
                <a:spcPct val="0"/>
              </a:spcAft>
              <a:buClr>
                <a:srgbClr val="87CD71"/>
              </a:buClr>
              <a:buSzPct val="95000"/>
              <a:buFontTx/>
              <a:buNone/>
              <a:defRPr sz="13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12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10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87CD71"/>
              </a:buClr>
              <a:buSzPct val="65000"/>
              <a:buFont typeface="Wingdings 2" pitchFamily="18" charset="2"/>
              <a:buChar char=""/>
              <a:defRPr sz="9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4C2600"/>
              </a:buClr>
              <a:buSzPct val="65000"/>
              <a:buFont typeface="Wingdings 2" pitchFamily="18" charset="2"/>
              <a:buChar char=""/>
              <a:defRPr sz="9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eaLnBrk="1" hangingPunct="1"/>
            <a:r>
              <a:rPr lang="en-GB" sz="1800" b="1" dirty="0">
                <a:solidFill>
                  <a:schemeClr val="accent3">
                    <a:lumMod val="75000"/>
                  </a:schemeClr>
                </a:solidFill>
                <a:cs typeface="Times New Roman" pitchFamily="18" charset="0"/>
              </a:rPr>
              <a:t> </a:t>
            </a:r>
            <a:r>
              <a:rPr lang="en-US" sz="2800" b="1" dirty="0">
                <a:solidFill>
                  <a:schemeClr val="accent3">
                    <a:lumMod val="75000"/>
                  </a:schemeClr>
                </a:solidFill>
                <a:cs typeface="Times New Roman" pitchFamily="18" charset="0"/>
              </a:rPr>
              <a:t>CHIMERA PLUS – </a:t>
            </a:r>
            <a:r>
              <a:rPr lang="en-US" sz="2800" b="1" dirty="0" err="1">
                <a:solidFill>
                  <a:schemeClr val="accent3">
                    <a:lumMod val="75000"/>
                  </a:schemeClr>
                </a:solidFill>
                <a:cs typeface="Times New Roman" pitchFamily="18" charset="0"/>
              </a:rPr>
              <a:t>ChIMERA</a:t>
            </a:r>
            <a:r>
              <a:rPr lang="en-US" sz="2800" b="1" dirty="0">
                <a:solidFill>
                  <a:schemeClr val="accent3">
                    <a:lumMod val="75000"/>
                  </a:schemeClr>
                </a:solidFill>
                <a:cs typeface="Times New Roman" pitchFamily="18" charset="0"/>
              </a:rPr>
              <a:t> for Urban Sustainability</a:t>
            </a:r>
          </a:p>
          <a:p>
            <a:pPr algn="ctr" eaLnBrk="1" hangingPunct="1"/>
            <a:endParaRPr lang="en-US" sz="2800" b="1" dirty="0">
              <a:solidFill>
                <a:schemeClr val="accent3">
                  <a:lumMod val="75000"/>
                </a:schemeClr>
              </a:solidFill>
              <a:cs typeface="Times New Roman" pitchFamily="18" charset="0"/>
            </a:endParaRPr>
          </a:p>
          <a:p>
            <a:pPr algn="ctr" eaLnBrk="1" hangingPunct="1"/>
            <a:r>
              <a:rPr lang="en-US" sz="2800" b="1" dirty="0">
                <a:solidFill>
                  <a:schemeClr val="accent3">
                    <a:lumMod val="75000"/>
                  </a:schemeClr>
                </a:solidFill>
                <a:cs typeface="Times New Roman" pitchFamily="18" charset="0"/>
              </a:rPr>
              <a:t>KICK-OFF MEETING</a:t>
            </a:r>
          </a:p>
          <a:p>
            <a:pPr algn="ctr" eaLnBrk="1" hangingPunct="1"/>
            <a:r>
              <a:rPr lang="en-US" sz="2800" b="1" dirty="0">
                <a:solidFill>
                  <a:schemeClr val="accent3">
                    <a:lumMod val="75000"/>
                  </a:schemeClr>
                </a:solidFill>
                <a:cs typeface="Times New Roman" pitchFamily="18" charset="0"/>
              </a:rPr>
              <a:t>26th July 2021</a:t>
            </a:r>
          </a:p>
        </p:txBody>
      </p:sp>
      <p:pic>
        <p:nvPicPr>
          <p:cNvPr id="11" name="Picture 8"/>
          <p:cNvPicPr>
            <a:picLocks noChangeAspect="1" noChangeArrowheads="1"/>
          </p:cNvPicPr>
          <p:nvPr/>
        </p:nvPicPr>
        <p:blipFill>
          <a:blip r:embed="rId4" cstate="print"/>
          <a:srcRect/>
          <a:stretch>
            <a:fillRect/>
          </a:stretch>
        </p:blipFill>
        <p:spPr bwMode="auto">
          <a:xfrm>
            <a:off x="6643688" y="6081713"/>
            <a:ext cx="2286000" cy="639762"/>
          </a:xfrm>
          <a:prstGeom prst="rect">
            <a:avLst/>
          </a:prstGeom>
          <a:noFill/>
          <a:ln w="9525">
            <a:noFill/>
            <a:miter lim="800000"/>
            <a:headEnd/>
            <a:tailEnd/>
          </a:ln>
        </p:spPr>
      </p:pic>
      <p:pic>
        <p:nvPicPr>
          <p:cNvPr id="14338" name="Picture 2"/>
          <p:cNvPicPr>
            <a:picLocks noChangeAspect="1" noChangeArrowheads="1"/>
          </p:cNvPicPr>
          <p:nvPr/>
        </p:nvPicPr>
        <p:blipFill>
          <a:blip r:embed="rId5" cstate="print"/>
          <a:srcRect/>
          <a:stretch>
            <a:fillRect/>
          </a:stretch>
        </p:blipFill>
        <p:spPr bwMode="auto">
          <a:xfrm>
            <a:off x="4355976" y="908720"/>
            <a:ext cx="4043514" cy="5157192"/>
          </a:xfrm>
          <a:prstGeom prst="rect">
            <a:avLst/>
          </a:prstGeom>
          <a:noFill/>
          <a:ln w="9525">
            <a:noFill/>
            <a:miter lim="800000"/>
            <a:headEnd/>
            <a:tailEnd/>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Título"/>
          <p:cNvSpPr txBox="1">
            <a:spLocks/>
          </p:cNvSpPr>
          <p:nvPr/>
        </p:nvSpPr>
        <p:spPr>
          <a:xfrm>
            <a:off x="1043608" y="1196752"/>
            <a:ext cx="7416824" cy="907941"/>
          </a:xfrm>
          <a:prstGeom prst="rect">
            <a:avLst/>
          </a:prstGeom>
        </p:spPr>
        <p:txBody>
          <a:bodyPr wrap="square" lIns="0" rIns="0" bIns="0" anchor="b">
            <a:spAutoFit/>
            <a:scene3d>
              <a:camera prst="orthographicFront"/>
              <a:lightRig rig="freezing" dir="t">
                <a:rot lat="0" lon="0" rev="5640000"/>
              </a:lightRig>
            </a:scene3d>
            <a:sp3d prstMaterial="flat">
              <a:contourClr>
                <a:schemeClr val="tx2"/>
              </a:contourClr>
            </a:sp3d>
          </a:bodyPr>
          <a:lstStyle/>
          <a:p>
            <a:pPr fontAlgn="auto">
              <a:spcAft>
                <a:spcPts val="0"/>
              </a:spcAft>
              <a:defRPr/>
            </a:pPr>
            <a:r>
              <a:rPr lang="en-GB" sz="2800" b="1" dirty="0">
                <a:latin typeface="+mn-lt"/>
                <a:cs typeface="+mn-cs"/>
              </a:rPr>
              <a:t>Examples of CCI initiatives related to urban sustainability in Zaragoza:</a:t>
            </a:r>
          </a:p>
        </p:txBody>
      </p:sp>
      <p:pic>
        <p:nvPicPr>
          <p:cNvPr id="4" name="Picture 7" descr="C:\Documents and Settings\cgil\Escritorio\Logo SARGA.PNG"/>
          <p:cNvPicPr>
            <a:picLocks noChangeAspect="1" noChangeArrowheads="1"/>
          </p:cNvPicPr>
          <p:nvPr/>
        </p:nvPicPr>
        <p:blipFill>
          <a:blip r:embed="rId2" cstate="print"/>
          <a:srcRect/>
          <a:stretch>
            <a:fillRect/>
          </a:stretch>
        </p:blipFill>
        <p:spPr bwMode="auto">
          <a:xfrm>
            <a:off x="0" y="0"/>
            <a:ext cx="2428875" cy="1006475"/>
          </a:xfrm>
          <a:prstGeom prst="rect">
            <a:avLst/>
          </a:prstGeom>
          <a:noFill/>
          <a:ln w="9525">
            <a:noFill/>
            <a:miter lim="800000"/>
            <a:headEnd/>
            <a:tailEnd/>
          </a:ln>
        </p:spPr>
      </p:pic>
      <p:sp>
        <p:nvSpPr>
          <p:cNvPr id="5" name="4 Rectángulo"/>
          <p:cNvSpPr/>
          <p:nvPr/>
        </p:nvSpPr>
        <p:spPr>
          <a:xfrm>
            <a:off x="467544" y="2060848"/>
            <a:ext cx="8676456" cy="430887"/>
          </a:xfrm>
          <a:prstGeom prst="rect">
            <a:avLst/>
          </a:prstGeom>
        </p:spPr>
        <p:txBody>
          <a:bodyPr wrap="square">
            <a:spAutoFit/>
          </a:bodyPr>
          <a:lstStyle/>
          <a:p>
            <a:pPr fontAlgn="auto">
              <a:spcAft>
                <a:spcPts val="0"/>
              </a:spcAft>
              <a:defRPr/>
            </a:pPr>
            <a:r>
              <a:rPr lang="en-US" sz="2200" dirty="0">
                <a:solidFill>
                  <a:schemeClr val="tx2"/>
                </a:solidFill>
                <a:latin typeface="+mj-lt"/>
                <a:ea typeface="+mj-ea"/>
                <a:cs typeface="+mj-cs"/>
              </a:rPr>
              <a:t> </a:t>
            </a:r>
          </a:p>
        </p:txBody>
      </p:sp>
      <p:sp>
        <p:nvSpPr>
          <p:cNvPr id="6" name="5 Rectángulo"/>
          <p:cNvSpPr/>
          <p:nvPr/>
        </p:nvSpPr>
        <p:spPr>
          <a:xfrm>
            <a:off x="323528" y="2996952"/>
            <a:ext cx="3528392" cy="3816429"/>
          </a:xfrm>
          <a:prstGeom prst="rect">
            <a:avLst/>
          </a:prstGeom>
        </p:spPr>
        <p:txBody>
          <a:bodyPr wrap="square">
            <a:spAutoFit/>
          </a:bodyPr>
          <a:lstStyle/>
          <a:p>
            <a:pPr fontAlgn="auto">
              <a:spcAft>
                <a:spcPts val="0"/>
              </a:spcAft>
              <a:defRPr/>
            </a:pPr>
            <a:r>
              <a:rPr lang="en-GB" sz="2200" b="1" dirty="0" err="1">
                <a:solidFill>
                  <a:schemeClr val="tx2"/>
                </a:solidFill>
                <a:latin typeface="+mj-lt"/>
                <a:ea typeface="+mj-ea"/>
                <a:cs typeface="+mj-cs"/>
              </a:rPr>
              <a:t>Esto</a:t>
            </a:r>
            <a:r>
              <a:rPr lang="en-GB" sz="2200" b="1" dirty="0">
                <a:solidFill>
                  <a:schemeClr val="tx2"/>
                </a:solidFill>
                <a:latin typeface="+mj-lt"/>
                <a:ea typeface="+mj-ea"/>
                <a:cs typeface="+mj-cs"/>
              </a:rPr>
              <a:t> no </a:t>
            </a:r>
            <a:r>
              <a:rPr lang="en-GB" sz="2200" b="1" dirty="0" err="1">
                <a:solidFill>
                  <a:schemeClr val="tx2"/>
                </a:solidFill>
                <a:latin typeface="+mj-lt"/>
                <a:ea typeface="+mj-ea"/>
                <a:cs typeface="+mj-cs"/>
              </a:rPr>
              <a:t>es</a:t>
            </a:r>
            <a:r>
              <a:rPr lang="en-GB" sz="2200" b="1" dirty="0">
                <a:solidFill>
                  <a:schemeClr val="tx2"/>
                </a:solidFill>
                <a:latin typeface="+mj-lt"/>
                <a:ea typeface="+mj-ea"/>
                <a:cs typeface="+mj-cs"/>
              </a:rPr>
              <a:t> un Solar</a:t>
            </a:r>
            <a:r>
              <a:rPr lang="en-GB" sz="2200" dirty="0">
                <a:solidFill>
                  <a:schemeClr val="tx2"/>
                </a:solidFill>
                <a:latin typeface="+mj-lt"/>
                <a:ea typeface="+mj-ea"/>
                <a:cs typeface="+mj-cs"/>
              </a:rPr>
              <a:t>: an initiative to use empty building sites in the historic centre of the city. </a:t>
            </a:r>
          </a:p>
          <a:p>
            <a:pPr fontAlgn="auto">
              <a:spcAft>
                <a:spcPts val="0"/>
              </a:spcAft>
              <a:defRPr/>
            </a:pPr>
            <a:endParaRPr lang="en-GB" sz="2200" dirty="0">
              <a:solidFill>
                <a:schemeClr val="tx2"/>
              </a:solidFill>
              <a:latin typeface="+mj-lt"/>
              <a:ea typeface="+mj-ea"/>
              <a:cs typeface="+mj-cs"/>
            </a:endParaRPr>
          </a:p>
          <a:p>
            <a:pPr fontAlgn="auto">
              <a:spcAft>
                <a:spcPts val="0"/>
              </a:spcAft>
              <a:defRPr/>
            </a:pPr>
            <a:r>
              <a:rPr lang="en-GB" sz="2200" dirty="0">
                <a:solidFill>
                  <a:schemeClr val="tx2"/>
                </a:solidFill>
                <a:latin typeface="+mj-lt"/>
                <a:ea typeface="+mj-ea"/>
                <a:cs typeface="+mj-cs"/>
              </a:rPr>
              <a:t>Citizen participation should be highlighted. </a:t>
            </a:r>
          </a:p>
          <a:p>
            <a:pPr fontAlgn="auto">
              <a:spcAft>
                <a:spcPts val="0"/>
              </a:spcAft>
              <a:defRPr/>
            </a:pPr>
            <a:endParaRPr lang="en-US" sz="2200" dirty="0">
              <a:solidFill>
                <a:schemeClr val="tx2"/>
              </a:solidFill>
              <a:latin typeface="+mj-lt"/>
              <a:ea typeface="+mj-ea"/>
              <a:cs typeface="+mj-cs"/>
            </a:endParaRPr>
          </a:p>
          <a:p>
            <a:pPr fontAlgn="auto">
              <a:spcAft>
                <a:spcPts val="0"/>
              </a:spcAft>
              <a:defRPr/>
            </a:pPr>
            <a:endParaRPr lang="en-US" sz="2200" dirty="0">
              <a:solidFill>
                <a:schemeClr val="tx2"/>
              </a:solidFill>
              <a:latin typeface="+mj-lt"/>
              <a:ea typeface="+mj-ea"/>
              <a:cs typeface="+mj-cs"/>
            </a:endParaRPr>
          </a:p>
          <a:p>
            <a:pPr fontAlgn="auto">
              <a:spcAft>
                <a:spcPts val="0"/>
              </a:spcAft>
              <a:defRPr/>
            </a:pPr>
            <a:r>
              <a:rPr lang="en-US" sz="2200" dirty="0">
                <a:solidFill>
                  <a:schemeClr val="tx2"/>
                </a:solidFill>
                <a:latin typeface="+mj-lt"/>
                <a:ea typeface="+mj-ea"/>
                <a:cs typeface="+mj-cs"/>
              </a:rPr>
              <a:t> </a:t>
            </a:r>
          </a:p>
        </p:txBody>
      </p:sp>
      <p:pic>
        <p:nvPicPr>
          <p:cNvPr id="1026" name="Picture 2" descr="https://paisajetransversal.org/wp-content/uploads/2012/06/107_45093.jpg"/>
          <p:cNvPicPr>
            <a:picLocks noChangeAspect="1" noChangeArrowheads="1"/>
          </p:cNvPicPr>
          <p:nvPr/>
        </p:nvPicPr>
        <p:blipFill>
          <a:blip r:embed="rId3" cstate="print"/>
          <a:srcRect/>
          <a:stretch>
            <a:fillRect/>
          </a:stretch>
        </p:blipFill>
        <p:spPr bwMode="auto">
          <a:xfrm>
            <a:off x="4355976" y="2924944"/>
            <a:ext cx="4464496" cy="3348371"/>
          </a:xfrm>
          <a:prstGeom prst="rect">
            <a:avLst/>
          </a:prstGeom>
          <a:noFill/>
        </p:spPr>
      </p:pic>
    </p:spTree>
  </p:cSld>
  <p:clrMapOvr>
    <a:masterClrMapping/>
  </p:clrMapOvr>
  <p:transition spd="med" advTm="5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Título"/>
          <p:cNvSpPr txBox="1">
            <a:spLocks/>
          </p:cNvSpPr>
          <p:nvPr/>
        </p:nvSpPr>
        <p:spPr>
          <a:xfrm>
            <a:off x="899592" y="1556792"/>
            <a:ext cx="7416824" cy="907941"/>
          </a:xfrm>
          <a:prstGeom prst="rect">
            <a:avLst/>
          </a:prstGeom>
        </p:spPr>
        <p:txBody>
          <a:bodyPr wrap="square" lIns="0" rIns="0" bIns="0" anchor="b">
            <a:spAutoFit/>
            <a:scene3d>
              <a:camera prst="orthographicFront"/>
              <a:lightRig rig="freezing" dir="t">
                <a:rot lat="0" lon="0" rev="5640000"/>
              </a:lightRig>
            </a:scene3d>
            <a:sp3d prstMaterial="flat">
              <a:contourClr>
                <a:schemeClr val="tx2"/>
              </a:contourClr>
            </a:sp3d>
          </a:bodyPr>
          <a:lstStyle/>
          <a:p>
            <a:pPr fontAlgn="auto">
              <a:spcAft>
                <a:spcPts val="0"/>
              </a:spcAft>
              <a:defRPr/>
            </a:pPr>
            <a:r>
              <a:rPr lang="en-GB" sz="2800" b="1" dirty="0">
                <a:latin typeface="+mn-lt"/>
                <a:cs typeface="+mn-cs"/>
              </a:rPr>
              <a:t>Examples of CCI initiatives related to urban sustainability in Zaragoza:</a:t>
            </a:r>
          </a:p>
        </p:txBody>
      </p:sp>
      <p:pic>
        <p:nvPicPr>
          <p:cNvPr id="4" name="Picture 7" descr="C:\Documents and Settings\cgil\Escritorio\Logo SARGA.PNG"/>
          <p:cNvPicPr>
            <a:picLocks noChangeAspect="1" noChangeArrowheads="1"/>
          </p:cNvPicPr>
          <p:nvPr/>
        </p:nvPicPr>
        <p:blipFill>
          <a:blip r:embed="rId2" cstate="print"/>
          <a:srcRect/>
          <a:stretch>
            <a:fillRect/>
          </a:stretch>
        </p:blipFill>
        <p:spPr bwMode="auto">
          <a:xfrm>
            <a:off x="0" y="0"/>
            <a:ext cx="2428875" cy="1006475"/>
          </a:xfrm>
          <a:prstGeom prst="rect">
            <a:avLst/>
          </a:prstGeom>
          <a:noFill/>
          <a:ln w="9525">
            <a:noFill/>
            <a:miter lim="800000"/>
            <a:headEnd/>
            <a:tailEnd/>
          </a:ln>
        </p:spPr>
      </p:pic>
      <p:sp>
        <p:nvSpPr>
          <p:cNvPr id="5" name="4 Rectángulo"/>
          <p:cNvSpPr/>
          <p:nvPr/>
        </p:nvSpPr>
        <p:spPr>
          <a:xfrm>
            <a:off x="467544" y="2060848"/>
            <a:ext cx="8676456" cy="430887"/>
          </a:xfrm>
          <a:prstGeom prst="rect">
            <a:avLst/>
          </a:prstGeom>
        </p:spPr>
        <p:txBody>
          <a:bodyPr wrap="square">
            <a:spAutoFit/>
          </a:bodyPr>
          <a:lstStyle/>
          <a:p>
            <a:pPr fontAlgn="auto">
              <a:spcAft>
                <a:spcPts val="0"/>
              </a:spcAft>
              <a:defRPr/>
            </a:pPr>
            <a:r>
              <a:rPr lang="en-US" sz="2200" dirty="0">
                <a:solidFill>
                  <a:schemeClr val="tx2"/>
                </a:solidFill>
                <a:latin typeface="+mj-lt"/>
                <a:ea typeface="+mj-ea"/>
                <a:cs typeface="+mj-cs"/>
              </a:rPr>
              <a:t> </a:t>
            </a:r>
          </a:p>
        </p:txBody>
      </p:sp>
      <p:sp>
        <p:nvSpPr>
          <p:cNvPr id="6" name="5 Rectángulo"/>
          <p:cNvSpPr/>
          <p:nvPr/>
        </p:nvSpPr>
        <p:spPr>
          <a:xfrm>
            <a:off x="467544" y="3212976"/>
            <a:ext cx="8676456" cy="2462213"/>
          </a:xfrm>
          <a:prstGeom prst="rect">
            <a:avLst/>
          </a:prstGeom>
        </p:spPr>
        <p:txBody>
          <a:bodyPr wrap="square">
            <a:spAutoFit/>
          </a:bodyPr>
          <a:lstStyle/>
          <a:p>
            <a:pPr fontAlgn="auto">
              <a:spcAft>
                <a:spcPts val="0"/>
              </a:spcAft>
              <a:defRPr/>
            </a:pPr>
            <a:endParaRPr lang="en-US" sz="2200" dirty="0">
              <a:solidFill>
                <a:schemeClr val="tx2"/>
              </a:solidFill>
              <a:latin typeface="+mj-lt"/>
              <a:ea typeface="+mj-ea"/>
              <a:cs typeface="+mj-cs"/>
            </a:endParaRPr>
          </a:p>
          <a:p>
            <a:pPr fontAlgn="auto">
              <a:spcAft>
                <a:spcPts val="0"/>
              </a:spcAft>
              <a:defRPr/>
            </a:pPr>
            <a:r>
              <a:rPr lang="en-GB" sz="2200" b="1" dirty="0">
                <a:solidFill>
                  <a:schemeClr val="tx2"/>
                </a:solidFill>
                <a:latin typeface="+mj-lt"/>
                <a:ea typeface="+mj-ea"/>
                <a:cs typeface="+mj-cs"/>
              </a:rPr>
              <a:t>Made in Zaragoza: </a:t>
            </a:r>
            <a:r>
              <a:rPr lang="en-GB" sz="2200" dirty="0">
                <a:solidFill>
                  <a:schemeClr val="tx2"/>
                </a:solidFill>
                <a:latin typeface="+mj-lt"/>
                <a:ea typeface="+mj-ea"/>
                <a:cs typeface="+mj-cs"/>
              </a:rPr>
              <a:t>a network of creative entrepreneurs having an economic, social and/or cultural impact on the city.</a:t>
            </a:r>
          </a:p>
          <a:p>
            <a:pPr fontAlgn="auto">
              <a:spcAft>
                <a:spcPts val="0"/>
              </a:spcAft>
              <a:defRPr/>
            </a:pPr>
            <a:endParaRPr lang="en-GB" sz="2200" dirty="0">
              <a:solidFill>
                <a:schemeClr val="tx2"/>
              </a:solidFill>
              <a:latin typeface="+mj-lt"/>
              <a:ea typeface="+mj-ea"/>
              <a:cs typeface="+mj-cs"/>
            </a:endParaRPr>
          </a:p>
          <a:p>
            <a:pPr fontAlgn="auto">
              <a:spcAft>
                <a:spcPts val="0"/>
              </a:spcAft>
              <a:defRPr/>
            </a:pPr>
            <a:r>
              <a:rPr lang="en-GB" sz="2200" b="1" dirty="0">
                <a:solidFill>
                  <a:schemeClr val="tx2"/>
                </a:solidFill>
                <a:latin typeface="+mj-lt"/>
                <a:ea typeface="+mj-ea"/>
                <a:cs typeface="+mj-cs"/>
              </a:rPr>
              <a:t>Mercado de </a:t>
            </a:r>
            <a:r>
              <a:rPr lang="en-GB" sz="2200" b="1" dirty="0" err="1">
                <a:solidFill>
                  <a:schemeClr val="tx2"/>
                </a:solidFill>
                <a:latin typeface="+mj-lt"/>
                <a:ea typeface="+mj-ea"/>
                <a:cs typeface="+mj-cs"/>
              </a:rPr>
              <a:t>las</a:t>
            </a:r>
            <a:r>
              <a:rPr lang="en-GB" sz="2200" b="1" dirty="0">
                <a:solidFill>
                  <a:schemeClr val="tx2"/>
                </a:solidFill>
                <a:latin typeface="+mj-lt"/>
                <a:ea typeface="+mj-ea"/>
                <a:cs typeface="+mj-cs"/>
              </a:rPr>
              <a:t> </a:t>
            </a:r>
            <a:r>
              <a:rPr lang="en-GB" sz="2200" b="1" dirty="0" err="1">
                <a:solidFill>
                  <a:schemeClr val="tx2"/>
                </a:solidFill>
                <a:latin typeface="+mj-lt"/>
                <a:ea typeface="+mj-ea"/>
                <a:cs typeface="+mj-cs"/>
              </a:rPr>
              <a:t>Luces</a:t>
            </a:r>
            <a:r>
              <a:rPr lang="en-GB" sz="2200" dirty="0">
                <a:solidFill>
                  <a:schemeClr val="tx2"/>
                </a:solidFill>
              </a:rPr>
              <a:t>: </a:t>
            </a:r>
            <a:r>
              <a:rPr lang="en-GB" sz="2200" dirty="0">
                <a:solidFill>
                  <a:schemeClr val="tx2"/>
                </a:solidFill>
                <a:latin typeface="+mj-lt"/>
                <a:ea typeface="+mj-ea"/>
                <a:cs typeface="+mj-cs"/>
              </a:rPr>
              <a:t>an original flea market to give visibility to young local artists and creators.</a:t>
            </a:r>
          </a:p>
          <a:p>
            <a:pPr fontAlgn="auto">
              <a:spcAft>
                <a:spcPts val="0"/>
              </a:spcAft>
              <a:defRPr/>
            </a:pPr>
            <a:r>
              <a:rPr lang="en-US" sz="2200" dirty="0">
                <a:solidFill>
                  <a:schemeClr val="tx2"/>
                </a:solidFill>
                <a:latin typeface="+mj-lt"/>
                <a:ea typeface="+mj-ea"/>
                <a:cs typeface="+mj-cs"/>
              </a:rPr>
              <a:t> </a:t>
            </a:r>
          </a:p>
        </p:txBody>
      </p:sp>
    </p:spTree>
  </p:cSld>
  <p:clrMapOvr>
    <a:masterClrMapping/>
  </p:clrMapOvr>
  <p:transition spd="med" advTm="5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Documents and Settings\cgil\Escritorio\Logo SARGA.PNG"/>
          <p:cNvPicPr>
            <a:picLocks noChangeAspect="1" noChangeArrowheads="1"/>
          </p:cNvPicPr>
          <p:nvPr/>
        </p:nvPicPr>
        <p:blipFill>
          <a:blip r:embed="rId2" cstate="print"/>
          <a:srcRect/>
          <a:stretch>
            <a:fillRect/>
          </a:stretch>
        </p:blipFill>
        <p:spPr bwMode="auto">
          <a:xfrm>
            <a:off x="0" y="0"/>
            <a:ext cx="2428875" cy="1006475"/>
          </a:xfrm>
          <a:prstGeom prst="rect">
            <a:avLst/>
          </a:prstGeom>
          <a:noFill/>
          <a:ln w="9525">
            <a:noFill/>
            <a:miter lim="800000"/>
            <a:headEnd/>
            <a:tailEnd/>
          </a:ln>
        </p:spPr>
      </p:pic>
      <p:sp>
        <p:nvSpPr>
          <p:cNvPr id="5" name="4 Rectángulo"/>
          <p:cNvSpPr/>
          <p:nvPr/>
        </p:nvSpPr>
        <p:spPr>
          <a:xfrm>
            <a:off x="467544" y="2060848"/>
            <a:ext cx="8676456" cy="430887"/>
          </a:xfrm>
          <a:prstGeom prst="rect">
            <a:avLst/>
          </a:prstGeom>
        </p:spPr>
        <p:txBody>
          <a:bodyPr wrap="square">
            <a:spAutoFit/>
          </a:bodyPr>
          <a:lstStyle/>
          <a:p>
            <a:pPr fontAlgn="auto">
              <a:spcAft>
                <a:spcPts val="0"/>
              </a:spcAft>
              <a:defRPr/>
            </a:pPr>
            <a:r>
              <a:rPr lang="en-US" sz="2200" dirty="0">
                <a:solidFill>
                  <a:schemeClr val="tx2"/>
                </a:solidFill>
                <a:latin typeface="+mj-lt"/>
                <a:ea typeface="+mj-ea"/>
                <a:cs typeface="+mj-cs"/>
              </a:rPr>
              <a:t> </a:t>
            </a:r>
          </a:p>
        </p:txBody>
      </p:sp>
      <p:sp>
        <p:nvSpPr>
          <p:cNvPr id="6" name="5 Rectángulo"/>
          <p:cNvSpPr/>
          <p:nvPr/>
        </p:nvSpPr>
        <p:spPr>
          <a:xfrm>
            <a:off x="251520" y="2204864"/>
            <a:ext cx="8676456" cy="2800767"/>
          </a:xfrm>
          <a:prstGeom prst="rect">
            <a:avLst/>
          </a:prstGeom>
        </p:spPr>
        <p:txBody>
          <a:bodyPr wrap="square">
            <a:spAutoFit/>
          </a:bodyPr>
          <a:lstStyle/>
          <a:p>
            <a:pPr fontAlgn="auto">
              <a:spcAft>
                <a:spcPts val="0"/>
              </a:spcAft>
              <a:defRPr/>
            </a:pPr>
            <a:endParaRPr lang="en-US" sz="2200" dirty="0">
              <a:solidFill>
                <a:schemeClr val="tx2"/>
              </a:solidFill>
              <a:latin typeface="+mj-lt"/>
              <a:ea typeface="+mj-ea"/>
              <a:cs typeface="+mj-cs"/>
            </a:endParaRPr>
          </a:p>
          <a:p>
            <a:pPr algn="just" fontAlgn="auto">
              <a:spcAft>
                <a:spcPts val="0"/>
              </a:spcAft>
              <a:defRPr/>
            </a:pPr>
            <a:r>
              <a:rPr lang="en-GB" sz="2200" dirty="0">
                <a:solidFill>
                  <a:schemeClr val="tx2"/>
                </a:solidFill>
                <a:latin typeface="+mj-lt"/>
                <a:ea typeface="+mj-ea"/>
                <a:cs typeface="+mj-cs"/>
              </a:rPr>
              <a:t>The Centro de Arte y </a:t>
            </a:r>
            <a:r>
              <a:rPr lang="en-GB" sz="2200" dirty="0" err="1">
                <a:solidFill>
                  <a:schemeClr val="tx2"/>
                </a:solidFill>
                <a:latin typeface="+mj-lt"/>
                <a:ea typeface="+mj-ea"/>
                <a:cs typeface="+mj-cs"/>
              </a:rPr>
              <a:t>Naturaleza</a:t>
            </a:r>
            <a:r>
              <a:rPr lang="en-GB" sz="2200" dirty="0">
                <a:solidFill>
                  <a:schemeClr val="tx2"/>
                </a:solidFill>
                <a:latin typeface="+mj-lt"/>
                <a:ea typeface="+mj-ea"/>
                <a:cs typeface="+mj-cs"/>
              </a:rPr>
              <a:t> de </a:t>
            </a:r>
            <a:r>
              <a:rPr lang="en-GB" sz="2200" dirty="0" err="1">
                <a:solidFill>
                  <a:schemeClr val="tx2"/>
                </a:solidFill>
                <a:latin typeface="+mj-lt"/>
                <a:ea typeface="+mj-ea"/>
                <a:cs typeface="+mj-cs"/>
              </a:rPr>
              <a:t>Huesca</a:t>
            </a:r>
            <a:r>
              <a:rPr lang="en-GB" sz="2200" dirty="0">
                <a:solidFill>
                  <a:schemeClr val="tx2"/>
                </a:solidFill>
                <a:latin typeface="+mj-lt"/>
                <a:ea typeface="+mj-ea"/>
                <a:cs typeface="+mj-cs"/>
              </a:rPr>
              <a:t> (CDAN) has become a strategic partner of the New European Bauhaus initiative. </a:t>
            </a:r>
          </a:p>
          <a:p>
            <a:pPr algn="just" fontAlgn="auto">
              <a:spcAft>
                <a:spcPts val="0"/>
              </a:spcAft>
              <a:defRPr/>
            </a:pPr>
            <a:endParaRPr lang="en-GB" sz="2200" dirty="0">
              <a:solidFill>
                <a:schemeClr val="tx2"/>
              </a:solidFill>
              <a:latin typeface="+mj-lt"/>
              <a:ea typeface="+mj-ea"/>
              <a:cs typeface="+mj-cs"/>
            </a:endParaRPr>
          </a:p>
          <a:p>
            <a:pPr algn="just" fontAlgn="auto">
              <a:spcAft>
                <a:spcPts val="0"/>
              </a:spcAft>
              <a:defRPr/>
            </a:pPr>
            <a:r>
              <a:rPr lang="en-GB" sz="2200" dirty="0">
                <a:solidFill>
                  <a:schemeClr val="tx2"/>
                </a:solidFill>
                <a:latin typeface="+mj-lt"/>
                <a:ea typeface="+mj-ea"/>
                <a:cs typeface="+mj-cs"/>
              </a:rPr>
              <a:t>Through different actions it will try to break down the boundaries between the urban and the rural, the local and the global. </a:t>
            </a:r>
          </a:p>
        </p:txBody>
      </p:sp>
      <p:sp>
        <p:nvSpPr>
          <p:cNvPr id="7" name="7 Título"/>
          <p:cNvSpPr txBox="1">
            <a:spLocks/>
          </p:cNvSpPr>
          <p:nvPr/>
        </p:nvSpPr>
        <p:spPr>
          <a:xfrm>
            <a:off x="827584" y="1340768"/>
            <a:ext cx="7416824" cy="477054"/>
          </a:xfrm>
          <a:prstGeom prst="rect">
            <a:avLst/>
          </a:prstGeom>
        </p:spPr>
        <p:txBody>
          <a:bodyPr wrap="square" lIns="0" rIns="0" bIns="0" anchor="b">
            <a:spAutoFit/>
            <a:scene3d>
              <a:camera prst="orthographicFront"/>
              <a:lightRig rig="freezing" dir="t">
                <a:rot lat="0" lon="0" rev="5640000"/>
              </a:lightRig>
            </a:scene3d>
            <a:sp3d prstMaterial="flat">
              <a:contourClr>
                <a:schemeClr val="tx2"/>
              </a:contourClr>
            </a:sp3d>
          </a:bodyPr>
          <a:lstStyle/>
          <a:p>
            <a:pPr fontAlgn="auto">
              <a:spcAft>
                <a:spcPts val="0"/>
              </a:spcAft>
              <a:defRPr/>
            </a:pPr>
            <a:r>
              <a:rPr lang="en-GB" sz="2800" b="1" dirty="0">
                <a:latin typeface="+mn-lt"/>
                <a:cs typeface="+mn-cs"/>
              </a:rPr>
              <a:t>But Aragón is not only Zaragoza</a:t>
            </a:r>
            <a:r>
              <a:rPr lang="es-ES" sz="2800" b="1" dirty="0">
                <a:latin typeface="+mn-lt"/>
                <a:cs typeface="+mn-cs"/>
              </a:rPr>
              <a:t>:</a:t>
            </a:r>
          </a:p>
        </p:txBody>
      </p:sp>
    </p:spTree>
  </p:cSld>
  <p:clrMapOvr>
    <a:masterClrMapping/>
  </p:clrMapOvr>
  <p:transition spd="med" advTm="5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Título"/>
          <p:cNvSpPr txBox="1">
            <a:spLocks/>
          </p:cNvSpPr>
          <p:nvPr/>
        </p:nvSpPr>
        <p:spPr>
          <a:xfrm>
            <a:off x="755576" y="1484784"/>
            <a:ext cx="7200800" cy="1338828"/>
          </a:xfrm>
          <a:prstGeom prst="rect">
            <a:avLst/>
          </a:prstGeom>
        </p:spPr>
        <p:txBody>
          <a:bodyPr wrap="square" lIns="0" rIns="0" bIns="0" anchor="b">
            <a:spAutoFit/>
            <a:scene3d>
              <a:camera prst="orthographicFront"/>
              <a:lightRig rig="freezing" dir="t">
                <a:rot lat="0" lon="0" rev="5640000"/>
              </a:lightRig>
            </a:scene3d>
            <a:sp3d prstMaterial="flat">
              <a:contourClr>
                <a:schemeClr val="tx2"/>
              </a:contourClr>
            </a:sp3d>
          </a:bodyPr>
          <a:lstStyle/>
          <a:p>
            <a:pPr fontAlgn="auto">
              <a:spcAft>
                <a:spcPts val="0"/>
              </a:spcAft>
              <a:defRPr/>
            </a:pPr>
            <a:r>
              <a:rPr lang="en-GB" sz="2800" b="1" dirty="0">
                <a:latin typeface="+mn-lt"/>
                <a:cs typeface="+mn-cs"/>
              </a:rPr>
              <a:t>And that is why we would also like to explore CCI and rural sustainability within CHIMERA PLUS, if possible</a:t>
            </a:r>
          </a:p>
        </p:txBody>
      </p:sp>
      <p:pic>
        <p:nvPicPr>
          <p:cNvPr id="4" name="Picture 7" descr="C:\Documents and Settings\cgil\Escritorio\Logo SARGA.PNG"/>
          <p:cNvPicPr>
            <a:picLocks noChangeAspect="1" noChangeArrowheads="1"/>
          </p:cNvPicPr>
          <p:nvPr/>
        </p:nvPicPr>
        <p:blipFill>
          <a:blip r:embed="rId2" cstate="print"/>
          <a:srcRect/>
          <a:stretch>
            <a:fillRect/>
          </a:stretch>
        </p:blipFill>
        <p:spPr bwMode="auto">
          <a:xfrm>
            <a:off x="0" y="0"/>
            <a:ext cx="2428875" cy="1006475"/>
          </a:xfrm>
          <a:prstGeom prst="rect">
            <a:avLst/>
          </a:prstGeom>
          <a:noFill/>
          <a:ln w="9525">
            <a:noFill/>
            <a:miter lim="800000"/>
            <a:headEnd/>
            <a:tailEnd/>
          </a:ln>
        </p:spPr>
      </p:pic>
      <p:sp>
        <p:nvSpPr>
          <p:cNvPr id="5" name="4 Rectángulo"/>
          <p:cNvSpPr/>
          <p:nvPr/>
        </p:nvSpPr>
        <p:spPr>
          <a:xfrm>
            <a:off x="539552" y="3068960"/>
            <a:ext cx="8064896" cy="1446550"/>
          </a:xfrm>
          <a:prstGeom prst="rect">
            <a:avLst/>
          </a:prstGeom>
        </p:spPr>
        <p:txBody>
          <a:bodyPr wrap="square">
            <a:spAutoFit/>
          </a:bodyPr>
          <a:lstStyle/>
          <a:p>
            <a:pPr fontAlgn="auto">
              <a:spcAft>
                <a:spcPts val="0"/>
              </a:spcAft>
              <a:defRPr/>
            </a:pPr>
            <a:endParaRPr lang="en-US" sz="2200" dirty="0">
              <a:solidFill>
                <a:schemeClr val="tx2"/>
              </a:solidFill>
              <a:latin typeface="+mj-lt"/>
              <a:ea typeface="+mj-ea"/>
              <a:cs typeface="+mj-cs"/>
            </a:endParaRPr>
          </a:p>
          <a:p>
            <a:pPr fontAlgn="auto">
              <a:spcAft>
                <a:spcPts val="0"/>
              </a:spcAft>
              <a:defRPr/>
            </a:pPr>
            <a:r>
              <a:rPr lang="en-GB" sz="2200" dirty="0">
                <a:solidFill>
                  <a:schemeClr val="tx2"/>
                </a:solidFill>
                <a:latin typeface="+mj-lt"/>
                <a:ea typeface="+mj-ea"/>
                <a:cs typeface="+mj-cs"/>
              </a:rPr>
              <a:t>on the axes formed between art-nature-landscape, climate change and the demographic challenge in rural areas.</a:t>
            </a:r>
          </a:p>
        </p:txBody>
      </p:sp>
    </p:spTree>
  </p:cSld>
  <p:clrMapOvr>
    <a:masterClrMapping/>
  </p:clrMapOvr>
  <p:transition spd="med" advTm="5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6"/>
          <p:cNvPicPr>
            <a:picLocks noChangeAspect="1" noChangeArrowheads="1"/>
          </p:cNvPicPr>
          <p:nvPr/>
        </p:nvPicPr>
        <p:blipFill>
          <a:blip r:embed="rId2" cstate="print"/>
          <a:srcRect/>
          <a:stretch>
            <a:fillRect/>
          </a:stretch>
        </p:blipFill>
        <p:spPr bwMode="auto">
          <a:xfrm>
            <a:off x="8310563" y="0"/>
            <a:ext cx="833437" cy="1285875"/>
          </a:xfrm>
          <a:prstGeom prst="rect">
            <a:avLst/>
          </a:prstGeom>
          <a:noFill/>
          <a:ln w="9525">
            <a:noFill/>
            <a:miter lim="800000"/>
            <a:headEnd/>
            <a:tailEnd/>
          </a:ln>
        </p:spPr>
      </p:pic>
      <p:pic>
        <p:nvPicPr>
          <p:cNvPr id="28674" name="Picture 7" descr="C:\Documents and Settings\cgil\Escritorio\Logo SARGA.PNG"/>
          <p:cNvPicPr>
            <a:picLocks noChangeAspect="1" noChangeArrowheads="1"/>
          </p:cNvPicPr>
          <p:nvPr/>
        </p:nvPicPr>
        <p:blipFill>
          <a:blip r:embed="rId3" cstate="print"/>
          <a:srcRect/>
          <a:stretch>
            <a:fillRect/>
          </a:stretch>
        </p:blipFill>
        <p:spPr bwMode="auto">
          <a:xfrm>
            <a:off x="0" y="0"/>
            <a:ext cx="2428875" cy="1006475"/>
          </a:xfrm>
          <a:prstGeom prst="rect">
            <a:avLst/>
          </a:prstGeom>
          <a:noFill/>
          <a:ln w="9525">
            <a:noFill/>
            <a:miter lim="800000"/>
            <a:headEnd/>
            <a:tailEnd/>
          </a:ln>
        </p:spPr>
      </p:pic>
      <p:pic>
        <p:nvPicPr>
          <p:cNvPr id="28675" name="Picture 8"/>
          <p:cNvPicPr>
            <a:picLocks noChangeAspect="1" noChangeArrowheads="1"/>
          </p:cNvPicPr>
          <p:nvPr/>
        </p:nvPicPr>
        <p:blipFill>
          <a:blip r:embed="rId4" cstate="print"/>
          <a:srcRect/>
          <a:stretch>
            <a:fillRect/>
          </a:stretch>
        </p:blipFill>
        <p:spPr bwMode="auto">
          <a:xfrm>
            <a:off x="6643688" y="6000750"/>
            <a:ext cx="2286000" cy="638175"/>
          </a:xfrm>
          <a:prstGeom prst="rect">
            <a:avLst/>
          </a:prstGeom>
          <a:noFill/>
          <a:ln w="9525">
            <a:noFill/>
            <a:miter lim="800000"/>
            <a:headEnd/>
            <a:tailEnd/>
          </a:ln>
        </p:spPr>
      </p:pic>
      <p:graphicFrame>
        <p:nvGraphicFramePr>
          <p:cNvPr id="8" name="7 Diagrama"/>
          <p:cNvGraphicFramePr/>
          <p:nvPr/>
        </p:nvGraphicFramePr>
        <p:xfrm>
          <a:off x="1170746" y="404664"/>
          <a:ext cx="7408572" cy="1356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677" name="21 Título"/>
          <p:cNvSpPr>
            <a:spLocks noGrp="1"/>
          </p:cNvSpPr>
          <p:nvPr>
            <p:ph type="title"/>
          </p:nvPr>
        </p:nvSpPr>
        <p:spPr>
          <a:xfrm>
            <a:off x="611188" y="2060575"/>
            <a:ext cx="8305800" cy="2205038"/>
          </a:xfrm>
        </p:spPr>
        <p:txBody>
          <a:bodyPr/>
          <a:lstStyle/>
          <a:p>
            <a:pPr algn="ctr" eaLnBrk="1" hangingPunct="1"/>
            <a:r>
              <a:rPr lang="es-ES" sz="4800" b="1"/>
              <a:t>THANK YOU VERY MUCH FOR YOUR ATTENTION </a:t>
            </a:r>
          </a:p>
        </p:txBody>
      </p:sp>
    </p:spTree>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2" cstate="print"/>
          <a:srcRect/>
          <a:stretch>
            <a:fillRect/>
          </a:stretch>
        </p:blipFill>
        <p:spPr bwMode="auto">
          <a:xfrm>
            <a:off x="8310563" y="0"/>
            <a:ext cx="833437" cy="1285875"/>
          </a:xfrm>
          <a:prstGeom prst="rect">
            <a:avLst/>
          </a:prstGeom>
          <a:noFill/>
          <a:ln w="9525">
            <a:noFill/>
            <a:miter lim="800000"/>
            <a:headEnd/>
            <a:tailEnd/>
          </a:ln>
        </p:spPr>
      </p:pic>
      <p:pic>
        <p:nvPicPr>
          <p:cNvPr id="16387" name="Picture 7" descr="C:\Documents and Settings\cgil\Escritorio\Logo SARGA.PNG"/>
          <p:cNvPicPr>
            <a:picLocks noChangeAspect="1" noChangeArrowheads="1"/>
          </p:cNvPicPr>
          <p:nvPr/>
        </p:nvPicPr>
        <p:blipFill>
          <a:blip r:embed="rId3" cstate="print"/>
          <a:srcRect/>
          <a:stretch>
            <a:fillRect/>
          </a:stretch>
        </p:blipFill>
        <p:spPr bwMode="auto">
          <a:xfrm>
            <a:off x="0" y="0"/>
            <a:ext cx="2428875" cy="1006475"/>
          </a:xfrm>
          <a:prstGeom prst="rect">
            <a:avLst/>
          </a:prstGeom>
          <a:noFill/>
          <a:ln w="9525">
            <a:noFill/>
            <a:miter lim="800000"/>
            <a:headEnd/>
            <a:tailEnd/>
          </a:ln>
        </p:spPr>
      </p:pic>
      <p:sp>
        <p:nvSpPr>
          <p:cNvPr id="22" name="21 Título"/>
          <p:cNvSpPr>
            <a:spLocks noGrp="1"/>
          </p:cNvSpPr>
          <p:nvPr>
            <p:ph type="title" idx="4294967295"/>
          </p:nvPr>
        </p:nvSpPr>
        <p:spPr>
          <a:xfrm>
            <a:off x="1259632" y="1916832"/>
            <a:ext cx="7416824" cy="1296144"/>
          </a:xfrm>
        </p:spPr>
        <p:txBody>
          <a:bodyPr>
            <a:noAutofit/>
            <a:scene3d>
              <a:camera prst="orthographicFront"/>
              <a:lightRig rig="freezing" dir="t">
                <a:rot lat="0" lon="0" rev="5640000"/>
              </a:lightRig>
            </a:scene3d>
            <a:sp3d prstMaterial="flat">
              <a:contourClr>
                <a:schemeClr val="tx2"/>
              </a:contourClr>
            </a:sp3d>
          </a:bodyPr>
          <a:lstStyle/>
          <a:p>
            <a:pPr algn="r" eaLnBrk="1" fontAlgn="auto" hangingPunct="1">
              <a:spcAft>
                <a:spcPts val="0"/>
              </a:spcAft>
              <a:defRPr/>
            </a:pPr>
            <a:r>
              <a:rPr lang="en-US" sz="2400" dirty="0"/>
              <a:t>SARGA is a public company of the Government of Aragon that implements a wide range of projects and services addressed to improve the region </a:t>
            </a:r>
            <a:endParaRPr lang="es-ES" sz="2100" dirty="0"/>
          </a:p>
        </p:txBody>
      </p:sp>
      <p:sp>
        <p:nvSpPr>
          <p:cNvPr id="8" name="7 Título"/>
          <p:cNvSpPr txBox="1">
            <a:spLocks/>
          </p:cNvSpPr>
          <p:nvPr/>
        </p:nvSpPr>
        <p:spPr>
          <a:xfrm>
            <a:off x="1331640" y="1052736"/>
            <a:ext cx="6840760" cy="477054"/>
          </a:xfrm>
          <a:prstGeom prst="rect">
            <a:avLst/>
          </a:prstGeom>
        </p:spPr>
        <p:txBody>
          <a:bodyPr lIns="0" rIns="0" bIns="0" anchor="b">
            <a:spAutoFit/>
            <a:scene3d>
              <a:camera prst="orthographicFront"/>
              <a:lightRig rig="freezing" dir="t">
                <a:rot lat="0" lon="0" rev="5640000"/>
              </a:lightRig>
            </a:scene3d>
            <a:sp3d prstMaterial="flat">
              <a:contourClr>
                <a:schemeClr val="tx2"/>
              </a:contourClr>
            </a:sp3d>
          </a:bodyPr>
          <a:lstStyle/>
          <a:p>
            <a:pPr fontAlgn="auto">
              <a:spcAft>
                <a:spcPts val="0"/>
              </a:spcAft>
              <a:defRPr/>
            </a:pPr>
            <a:r>
              <a:rPr lang="es-ES" sz="2800" b="1" dirty="0">
                <a:latin typeface="+mn-lt"/>
                <a:cs typeface="+mn-cs"/>
              </a:rPr>
              <a:t>¿</a:t>
            </a:r>
            <a:r>
              <a:rPr lang="en-GB" sz="2800" b="1" dirty="0">
                <a:latin typeface="+mn-lt"/>
                <a:cs typeface="+mn-cs"/>
              </a:rPr>
              <a:t>What</a:t>
            </a:r>
            <a:r>
              <a:rPr lang="es-ES" sz="2800" b="1" dirty="0">
                <a:latin typeface="+mn-lt"/>
                <a:cs typeface="+mn-cs"/>
              </a:rPr>
              <a:t> </a:t>
            </a:r>
            <a:r>
              <a:rPr lang="en-GB" sz="2800" b="1" dirty="0">
                <a:latin typeface="+mn-lt"/>
                <a:cs typeface="+mn-cs"/>
              </a:rPr>
              <a:t>is</a:t>
            </a:r>
            <a:r>
              <a:rPr lang="es-ES" sz="2800" b="1" dirty="0">
                <a:latin typeface="+mn-lt"/>
                <a:cs typeface="+mn-cs"/>
              </a:rPr>
              <a:t> SARGA?</a:t>
            </a:r>
          </a:p>
        </p:txBody>
      </p:sp>
      <p:sp>
        <p:nvSpPr>
          <p:cNvPr id="9" name="21 Título"/>
          <p:cNvSpPr txBox="1">
            <a:spLocks/>
          </p:cNvSpPr>
          <p:nvPr/>
        </p:nvSpPr>
        <p:spPr>
          <a:xfrm>
            <a:off x="611560" y="3284984"/>
            <a:ext cx="8064896" cy="1872208"/>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p>
            <a:pPr fontAlgn="auto">
              <a:spcAft>
                <a:spcPts val="0"/>
              </a:spcAft>
              <a:defRPr/>
            </a:pPr>
            <a:r>
              <a:rPr lang="en-US" sz="2200" dirty="0">
                <a:solidFill>
                  <a:schemeClr val="tx2"/>
                </a:solidFill>
                <a:latin typeface="+mj-lt"/>
                <a:ea typeface="+mj-ea"/>
                <a:cs typeface="+mj-cs"/>
              </a:rPr>
              <a:t>Our great expertise in agriculture and environment management is due to many years of experience and work implementing the agriculture and environment policies of the Aragon agriculture, livestock and environment department. </a:t>
            </a:r>
            <a:endParaRPr lang="es-ES" sz="2200" dirty="0">
              <a:solidFill>
                <a:schemeClr val="tx2"/>
              </a:solidFill>
              <a:latin typeface="+mj-lt"/>
              <a:ea typeface="+mj-ea"/>
              <a:cs typeface="+mj-cs"/>
            </a:endParaRPr>
          </a:p>
        </p:txBody>
      </p:sp>
      <p:pic>
        <p:nvPicPr>
          <p:cNvPr id="16391" name="Picture 2" descr="http://www.sarga.es/img/contenidos/horizontal_9b.jpg"/>
          <p:cNvPicPr>
            <a:picLocks noChangeAspect="1" noChangeArrowheads="1"/>
          </p:cNvPicPr>
          <p:nvPr/>
        </p:nvPicPr>
        <p:blipFill>
          <a:blip r:embed="rId4" cstate="print"/>
          <a:srcRect/>
          <a:stretch>
            <a:fillRect/>
          </a:stretch>
        </p:blipFill>
        <p:spPr bwMode="auto">
          <a:xfrm>
            <a:off x="468313" y="5516563"/>
            <a:ext cx="8239125" cy="714375"/>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800" decel="100000"/>
                                        <p:tgtEl>
                                          <p:spTgt spid="22"/>
                                        </p:tgtEl>
                                      </p:cBhvr>
                                    </p:animEffect>
                                    <p:anim calcmode="lin" valueType="num">
                                      <p:cBhvr>
                                        <p:cTn id="8" dur="800" decel="100000" fill="hold"/>
                                        <p:tgtEl>
                                          <p:spTgt spid="22"/>
                                        </p:tgtEl>
                                        <p:attrNameLst>
                                          <p:attrName>style.rotation</p:attrName>
                                        </p:attrNameLst>
                                      </p:cBhvr>
                                      <p:tavLst>
                                        <p:tav tm="0">
                                          <p:val>
                                            <p:fltVal val="-90"/>
                                          </p:val>
                                        </p:tav>
                                        <p:tav tm="100000">
                                          <p:val>
                                            <p:fltVal val="0"/>
                                          </p:val>
                                        </p:tav>
                                      </p:tavLst>
                                    </p:anim>
                                    <p:anim calcmode="lin" valueType="num">
                                      <p:cBhvr>
                                        <p:cTn id="9" dur="800" decel="100000" fill="hold"/>
                                        <p:tgtEl>
                                          <p:spTgt spid="22"/>
                                        </p:tgtEl>
                                        <p:attrNameLst>
                                          <p:attrName>ppt_x</p:attrName>
                                        </p:attrNameLst>
                                      </p:cBhvr>
                                      <p:tavLst>
                                        <p:tav tm="0">
                                          <p:val>
                                            <p:strVal val="#ppt_x+0.4"/>
                                          </p:val>
                                        </p:tav>
                                        <p:tav tm="100000">
                                          <p:val>
                                            <p:strVal val="#ppt_x-0.05"/>
                                          </p:val>
                                        </p:tav>
                                      </p:tavLst>
                                    </p:anim>
                                    <p:anim calcmode="lin" valueType="num">
                                      <p:cBhvr>
                                        <p:cTn id="10" dur="800" decel="100000" fill="hold"/>
                                        <p:tgtEl>
                                          <p:spTgt spid="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6"/>
          <p:cNvPicPr>
            <a:picLocks noChangeAspect="1" noChangeArrowheads="1"/>
          </p:cNvPicPr>
          <p:nvPr/>
        </p:nvPicPr>
        <p:blipFill>
          <a:blip r:embed="rId2" cstate="print"/>
          <a:srcRect/>
          <a:stretch>
            <a:fillRect/>
          </a:stretch>
        </p:blipFill>
        <p:spPr bwMode="auto">
          <a:xfrm>
            <a:off x="8310563" y="0"/>
            <a:ext cx="833437" cy="1285875"/>
          </a:xfrm>
          <a:prstGeom prst="rect">
            <a:avLst/>
          </a:prstGeom>
          <a:noFill/>
          <a:ln w="9525">
            <a:noFill/>
            <a:miter lim="800000"/>
            <a:headEnd/>
            <a:tailEnd/>
          </a:ln>
        </p:spPr>
      </p:pic>
      <p:pic>
        <p:nvPicPr>
          <p:cNvPr id="17410" name="Picture 7" descr="C:\Documents and Settings\cgil\Escritorio\Logo SARGA.PNG"/>
          <p:cNvPicPr>
            <a:picLocks noChangeAspect="1" noChangeArrowheads="1"/>
          </p:cNvPicPr>
          <p:nvPr/>
        </p:nvPicPr>
        <p:blipFill>
          <a:blip r:embed="rId3" cstate="print"/>
          <a:srcRect/>
          <a:stretch>
            <a:fillRect/>
          </a:stretch>
        </p:blipFill>
        <p:spPr bwMode="auto">
          <a:xfrm>
            <a:off x="0" y="0"/>
            <a:ext cx="2428875" cy="1006475"/>
          </a:xfrm>
          <a:prstGeom prst="rect">
            <a:avLst/>
          </a:prstGeom>
          <a:noFill/>
          <a:ln w="9525">
            <a:noFill/>
            <a:miter lim="800000"/>
            <a:headEnd/>
            <a:tailEnd/>
          </a:ln>
        </p:spPr>
      </p:pic>
      <p:sp>
        <p:nvSpPr>
          <p:cNvPr id="9" name="7 Título"/>
          <p:cNvSpPr txBox="1">
            <a:spLocks/>
          </p:cNvSpPr>
          <p:nvPr/>
        </p:nvSpPr>
        <p:spPr>
          <a:xfrm>
            <a:off x="2200499" y="897608"/>
            <a:ext cx="6264696" cy="477054"/>
          </a:xfrm>
          <a:prstGeom prst="rect">
            <a:avLst/>
          </a:prstGeom>
        </p:spPr>
        <p:txBody>
          <a:bodyPr lIns="0" rIns="0" bIns="0" anchor="b">
            <a:spAutoFit/>
            <a:scene3d>
              <a:camera prst="orthographicFront"/>
              <a:lightRig rig="freezing" dir="t">
                <a:rot lat="0" lon="0" rev="5640000"/>
              </a:lightRig>
            </a:scene3d>
            <a:sp3d prstMaterial="flat">
              <a:contourClr>
                <a:schemeClr val="tx2"/>
              </a:contourClr>
            </a:sp3d>
          </a:bodyPr>
          <a:lstStyle/>
          <a:p>
            <a:pPr fontAlgn="auto">
              <a:spcAft>
                <a:spcPts val="0"/>
              </a:spcAft>
              <a:defRPr/>
            </a:pPr>
            <a:r>
              <a:rPr lang="en-GB" sz="2800" b="1" dirty="0">
                <a:latin typeface="+mn-lt"/>
                <a:cs typeface="+mn-cs"/>
              </a:rPr>
              <a:t>Significant</a:t>
            </a:r>
            <a:r>
              <a:rPr lang="es-ES" sz="2800" b="1" dirty="0">
                <a:latin typeface="+mn-lt"/>
                <a:cs typeface="+mn-cs"/>
              </a:rPr>
              <a:t> figures</a:t>
            </a:r>
          </a:p>
        </p:txBody>
      </p:sp>
      <p:grpSp>
        <p:nvGrpSpPr>
          <p:cNvPr id="2" name="21 Grupo"/>
          <p:cNvGrpSpPr>
            <a:grpSpLocks/>
          </p:cNvGrpSpPr>
          <p:nvPr/>
        </p:nvGrpSpPr>
        <p:grpSpPr bwMode="auto">
          <a:xfrm>
            <a:off x="4311650" y="4941888"/>
            <a:ext cx="3041650" cy="857250"/>
            <a:chOff x="3860082" y="4539223"/>
            <a:chExt cx="2992356" cy="859307"/>
          </a:xfrm>
        </p:grpSpPr>
        <p:pic>
          <p:nvPicPr>
            <p:cNvPr id="17435" name="22 Imagen" descr="medi ambi.jpg"/>
            <p:cNvPicPr>
              <a:picLocks noChangeAspect="1"/>
            </p:cNvPicPr>
            <p:nvPr/>
          </p:nvPicPr>
          <p:blipFill>
            <a:blip r:embed="rId4" cstate="print"/>
            <a:srcRect r="60307" b="52582"/>
            <a:stretch>
              <a:fillRect/>
            </a:stretch>
          </p:blipFill>
          <p:spPr bwMode="auto">
            <a:xfrm>
              <a:off x="5772439" y="4539945"/>
              <a:ext cx="1079999" cy="858585"/>
            </a:xfrm>
            <a:prstGeom prst="rect">
              <a:avLst/>
            </a:prstGeom>
            <a:noFill/>
            <a:ln w="9525">
              <a:noFill/>
              <a:miter lim="800000"/>
              <a:headEnd/>
              <a:tailEnd/>
            </a:ln>
          </p:spPr>
        </p:pic>
        <p:sp>
          <p:nvSpPr>
            <p:cNvPr id="24" name="21 Título_"/>
            <p:cNvSpPr txBox="1">
              <a:spLocks/>
            </p:cNvSpPr>
            <p:nvPr/>
          </p:nvSpPr>
          <p:spPr>
            <a:xfrm>
              <a:off x="3860082" y="4539223"/>
              <a:ext cx="2407499" cy="629999"/>
            </a:xfrm>
            <a:prstGeom prst="rect">
              <a:avLst/>
            </a:prstGeom>
          </p:spPr>
          <p:txBody>
            <a:bodyPr lIns="0" rIns="0" bIns="0" anchor="b">
              <a:normAutofit fontScale="97500"/>
              <a:scene3d>
                <a:camera prst="orthographicFront"/>
                <a:lightRig rig="freezing" dir="t">
                  <a:rot lat="0" lon="0" rev="5640000"/>
                </a:lightRig>
              </a:scene3d>
              <a:sp3d prstMaterial="flat">
                <a:contourClr>
                  <a:schemeClr val="tx2"/>
                </a:contourClr>
              </a:sp3d>
            </a:bodyPr>
            <a:lstStyle/>
            <a:p>
              <a:pPr lvl="1" algn="just" fontAlgn="auto">
                <a:spcAft>
                  <a:spcPts val="0"/>
                </a:spcAft>
                <a:defRPr/>
              </a:pPr>
              <a:r>
                <a:rPr lang="en-GB" dirty="0">
                  <a:solidFill>
                    <a:schemeClr val="tx2"/>
                  </a:solidFill>
                  <a:latin typeface="+mj-lt"/>
                  <a:ea typeface="+mj-ea"/>
                  <a:cs typeface="+mj-cs"/>
                </a:rPr>
                <a:t>Environment</a:t>
              </a:r>
            </a:p>
          </p:txBody>
        </p:sp>
        <p:sp>
          <p:nvSpPr>
            <p:cNvPr id="25" name="24 Elipse"/>
            <p:cNvSpPr/>
            <p:nvPr/>
          </p:nvSpPr>
          <p:spPr>
            <a:xfrm>
              <a:off x="5913813" y="4539223"/>
              <a:ext cx="899581" cy="8561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grpSp>
        <p:nvGrpSpPr>
          <p:cNvPr id="3" name="25 Grupo"/>
          <p:cNvGrpSpPr>
            <a:grpSpLocks/>
          </p:cNvGrpSpPr>
          <p:nvPr/>
        </p:nvGrpSpPr>
        <p:grpSpPr bwMode="auto">
          <a:xfrm>
            <a:off x="3951288" y="3860800"/>
            <a:ext cx="2727325" cy="981075"/>
            <a:chOff x="2564313" y="3339248"/>
            <a:chExt cx="2727615" cy="980776"/>
          </a:xfrm>
        </p:grpSpPr>
        <p:pic>
          <p:nvPicPr>
            <p:cNvPr id="17432" name="26 Imagen" descr="agrario.jpg"/>
            <p:cNvPicPr>
              <a:picLocks noChangeAspect="1"/>
            </p:cNvPicPr>
            <p:nvPr/>
          </p:nvPicPr>
          <p:blipFill>
            <a:blip r:embed="rId5" cstate="print"/>
            <a:srcRect/>
            <a:stretch>
              <a:fillRect/>
            </a:stretch>
          </p:blipFill>
          <p:spPr bwMode="auto">
            <a:xfrm>
              <a:off x="4436928" y="3555024"/>
              <a:ext cx="810000" cy="602180"/>
            </a:xfrm>
            <a:prstGeom prst="rect">
              <a:avLst/>
            </a:prstGeom>
            <a:noFill/>
            <a:ln w="9525">
              <a:noFill/>
              <a:miter lim="800000"/>
              <a:headEnd/>
              <a:tailEnd/>
            </a:ln>
          </p:spPr>
        </p:pic>
        <p:sp>
          <p:nvSpPr>
            <p:cNvPr id="28" name="21 Título_"/>
            <p:cNvSpPr txBox="1">
              <a:spLocks/>
            </p:cNvSpPr>
            <p:nvPr/>
          </p:nvSpPr>
          <p:spPr>
            <a:xfrm>
              <a:off x="2564313" y="3339248"/>
              <a:ext cx="2087920" cy="630000"/>
            </a:xfrm>
            <a:prstGeom prst="rect">
              <a:avLst/>
            </a:prstGeom>
          </p:spPr>
          <p:txBody>
            <a:bodyPr lIns="0" rIns="0" bIns="0" anchor="b">
              <a:normAutofit fontScale="97500"/>
              <a:scene3d>
                <a:camera prst="orthographicFront"/>
                <a:lightRig rig="freezing" dir="t">
                  <a:rot lat="0" lon="0" rev="5640000"/>
                </a:lightRig>
              </a:scene3d>
              <a:sp3d prstMaterial="flat">
                <a:contourClr>
                  <a:schemeClr val="tx2"/>
                </a:contourClr>
              </a:sp3d>
            </a:bodyPr>
            <a:lstStyle/>
            <a:p>
              <a:pPr lvl="1" algn="just" fontAlgn="auto">
                <a:spcAft>
                  <a:spcPts val="0"/>
                </a:spcAft>
                <a:defRPr/>
              </a:pPr>
              <a:r>
                <a:rPr lang="en-GB" dirty="0">
                  <a:solidFill>
                    <a:schemeClr val="tx2"/>
                  </a:solidFill>
                  <a:latin typeface="+mj-lt"/>
                  <a:ea typeface="+mj-ea"/>
                  <a:cs typeface="+mj-cs"/>
                </a:rPr>
                <a:t>Farmers</a:t>
              </a:r>
              <a:endParaRPr lang="en-GB" sz="2500" dirty="0">
                <a:solidFill>
                  <a:schemeClr val="tx2"/>
                </a:solidFill>
                <a:latin typeface="+mj-lt"/>
                <a:ea typeface="+mj-ea"/>
                <a:cs typeface="+mj-cs"/>
              </a:endParaRPr>
            </a:p>
          </p:txBody>
        </p:sp>
        <p:sp>
          <p:nvSpPr>
            <p:cNvPr id="29" name="28 Elipse"/>
            <p:cNvSpPr/>
            <p:nvPr/>
          </p:nvSpPr>
          <p:spPr>
            <a:xfrm>
              <a:off x="4391719" y="3464623"/>
              <a:ext cx="900209" cy="8554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grpSp>
        <p:nvGrpSpPr>
          <p:cNvPr id="4" name="29 Grupo"/>
          <p:cNvGrpSpPr>
            <a:grpSpLocks/>
          </p:cNvGrpSpPr>
          <p:nvPr/>
        </p:nvGrpSpPr>
        <p:grpSpPr bwMode="auto">
          <a:xfrm>
            <a:off x="2582863" y="4365625"/>
            <a:ext cx="3097212" cy="882650"/>
            <a:chOff x="1880975" y="2259000"/>
            <a:chExt cx="3095985" cy="882008"/>
          </a:xfrm>
        </p:grpSpPr>
        <p:sp>
          <p:nvSpPr>
            <p:cNvPr id="31" name="21 Título_"/>
            <p:cNvSpPr txBox="1">
              <a:spLocks/>
            </p:cNvSpPr>
            <p:nvPr/>
          </p:nvSpPr>
          <p:spPr>
            <a:xfrm>
              <a:off x="2600972" y="2259000"/>
              <a:ext cx="2375988" cy="630000"/>
            </a:xfrm>
            <a:prstGeom prst="rect">
              <a:avLst/>
            </a:prstGeom>
          </p:spPr>
          <p:txBody>
            <a:bodyPr lIns="0" rIns="0" bIns="0" anchor="b">
              <a:normAutofit fontScale="97500"/>
              <a:scene3d>
                <a:camera prst="orthographicFront"/>
                <a:lightRig rig="freezing" dir="t">
                  <a:rot lat="0" lon="0" rev="5640000"/>
                </a:lightRig>
              </a:scene3d>
              <a:sp3d prstMaterial="flat">
                <a:contourClr>
                  <a:schemeClr val="tx2"/>
                </a:contourClr>
              </a:sp3d>
            </a:bodyPr>
            <a:lstStyle/>
            <a:p>
              <a:pPr lvl="1" fontAlgn="auto">
                <a:spcAft>
                  <a:spcPts val="0"/>
                </a:spcAft>
                <a:defRPr/>
              </a:pPr>
              <a:r>
                <a:rPr lang="en-GB" dirty="0">
                  <a:solidFill>
                    <a:schemeClr val="tx2"/>
                  </a:solidFill>
                  <a:latin typeface="+mj-lt"/>
                  <a:ea typeface="+mj-ea"/>
                  <a:cs typeface="+mj-cs"/>
                </a:rPr>
                <a:t>Livestock</a:t>
              </a:r>
              <a:r>
                <a:rPr lang="es-ES" dirty="0">
                  <a:solidFill>
                    <a:schemeClr val="tx2"/>
                  </a:solidFill>
                  <a:latin typeface="+mj-lt"/>
                  <a:ea typeface="+mj-ea"/>
                  <a:cs typeface="+mj-cs"/>
                </a:rPr>
                <a:t> </a:t>
              </a:r>
              <a:r>
                <a:rPr lang="en-GB" dirty="0">
                  <a:solidFill>
                    <a:schemeClr val="tx2"/>
                  </a:solidFill>
                  <a:latin typeface="+mj-lt"/>
                  <a:ea typeface="+mj-ea"/>
                  <a:cs typeface="+mj-cs"/>
                </a:rPr>
                <a:t>farmers</a:t>
              </a:r>
              <a:endParaRPr lang="en-GB" sz="2500" dirty="0">
                <a:solidFill>
                  <a:schemeClr val="tx2"/>
                </a:solidFill>
                <a:latin typeface="+mj-lt"/>
                <a:ea typeface="+mj-ea"/>
                <a:cs typeface="+mj-cs"/>
              </a:endParaRPr>
            </a:p>
          </p:txBody>
        </p:sp>
        <p:sp>
          <p:nvSpPr>
            <p:cNvPr id="32" name="31 Elipse"/>
            <p:cNvSpPr/>
            <p:nvPr/>
          </p:nvSpPr>
          <p:spPr>
            <a:xfrm>
              <a:off x="1880975" y="2285968"/>
              <a:ext cx="899755" cy="855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7431" name="Picture 3" descr="lamb"/>
            <p:cNvPicPr>
              <a:picLocks noChangeAspect="1" noChangeArrowheads="1"/>
            </p:cNvPicPr>
            <p:nvPr/>
          </p:nvPicPr>
          <p:blipFill>
            <a:blip r:embed="rId6" cstate="print"/>
            <a:srcRect/>
            <a:stretch>
              <a:fillRect/>
            </a:stretch>
          </p:blipFill>
          <p:spPr bwMode="auto">
            <a:xfrm>
              <a:off x="2015975" y="2331008"/>
              <a:ext cx="765000" cy="794560"/>
            </a:xfrm>
            <a:prstGeom prst="rect">
              <a:avLst/>
            </a:prstGeom>
            <a:noFill/>
            <a:ln w="9525" algn="in">
              <a:noFill/>
              <a:miter lim="800000"/>
              <a:headEnd/>
              <a:tailEnd/>
            </a:ln>
          </p:spPr>
        </p:pic>
      </p:grpSp>
      <p:grpSp>
        <p:nvGrpSpPr>
          <p:cNvPr id="5" name="33 Grupo"/>
          <p:cNvGrpSpPr>
            <a:grpSpLocks/>
          </p:cNvGrpSpPr>
          <p:nvPr/>
        </p:nvGrpSpPr>
        <p:grpSpPr bwMode="auto">
          <a:xfrm>
            <a:off x="2943225" y="5445125"/>
            <a:ext cx="3006725" cy="855663"/>
            <a:chOff x="819008" y="2709000"/>
            <a:chExt cx="3006504" cy="855000"/>
          </a:xfrm>
        </p:grpSpPr>
        <p:pic>
          <p:nvPicPr>
            <p:cNvPr id="17426" name="34 Imagen" descr="incendio.jpg"/>
            <p:cNvPicPr>
              <a:picLocks noChangeAspect="1"/>
            </p:cNvPicPr>
            <p:nvPr/>
          </p:nvPicPr>
          <p:blipFill>
            <a:blip r:embed="rId7" cstate="print"/>
            <a:srcRect/>
            <a:stretch>
              <a:fillRect/>
            </a:stretch>
          </p:blipFill>
          <p:spPr bwMode="auto">
            <a:xfrm>
              <a:off x="819008" y="2709000"/>
              <a:ext cx="841800" cy="841800"/>
            </a:xfrm>
            <a:prstGeom prst="rect">
              <a:avLst/>
            </a:prstGeom>
            <a:noFill/>
            <a:ln w="9525">
              <a:noFill/>
              <a:miter lim="800000"/>
              <a:headEnd/>
              <a:tailEnd/>
            </a:ln>
          </p:spPr>
        </p:pic>
        <p:sp>
          <p:nvSpPr>
            <p:cNvPr id="36" name="21 Título_"/>
            <p:cNvSpPr txBox="1">
              <a:spLocks/>
            </p:cNvSpPr>
            <p:nvPr/>
          </p:nvSpPr>
          <p:spPr>
            <a:xfrm>
              <a:off x="1539088" y="2709000"/>
              <a:ext cx="2286424" cy="630000"/>
            </a:xfrm>
            <a:prstGeom prst="rect">
              <a:avLst/>
            </a:prstGeom>
          </p:spPr>
          <p:txBody>
            <a:bodyPr lIns="0" rIns="0" bIns="0" anchor="b">
              <a:normAutofit fontScale="97500"/>
              <a:scene3d>
                <a:camera prst="orthographicFront"/>
                <a:lightRig rig="freezing" dir="t">
                  <a:rot lat="0" lon="0" rev="5640000"/>
                </a:lightRig>
              </a:scene3d>
              <a:sp3d prstMaterial="flat">
                <a:contourClr>
                  <a:schemeClr val="tx2"/>
                </a:contourClr>
              </a:sp3d>
            </a:bodyPr>
            <a:lstStyle/>
            <a:p>
              <a:pPr lvl="1" algn="just" fontAlgn="auto">
                <a:spcAft>
                  <a:spcPts val="0"/>
                </a:spcAft>
                <a:defRPr/>
              </a:pPr>
              <a:r>
                <a:rPr lang="en-GB" dirty="0">
                  <a:solidFill>
                    <a:schemeClr val="tx2"/>
                  </a:solidFill>
                  <a:latin typeface="+mj-lt"/>
                  <a:ea typeface="+mj-ea"/>
                  <a:cs typeface="+mj-cs"/>
                </a:rPr>
                <a:t>Forestry</a:t>
              </a:r>
              <a:endParaRPr lang="en-GB" sz="2500" dirty="0">
                <a:solidFill>
                  <a:schemeClr val="tx2"/>
                </a:solidFill>
                <a:latin typeface="+mj-lt"/>
                <a:ea typeface="+mj-ea"/>
                <a:cs typeface="+mj-cs"/>
              </a:endParaRPr>
            </a:p>
          </p:txBody>
        </p:sp>
        <p:sp>
          <p:nvSpPr>
            <p:cNvPr id="37" name="36 Elipse"/>
            <p:cNvSpPr/>
            <p:nvPr/>
          </p:nvSpPr>
          <p:spPr>
            <a:xfrm>
              <a:off x="819008" y="2709000"/>
              <a:ext cx="900047" cy="85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grpSp>
        <p:nvGrpSpPr>
          <p:cNvPr id="6" name="41 Grupo"/>
          <p:cNvGrpSpPr>
            <a:grpSpLocks/>
          </p:cNvGrpSpPr>
          <p:nvPr/>
        </p:nvGrpSpPr>
        <p:grpSpPr bwMode="auto">
          <a:xfrm>
            <a:off x="611188" y="2276475"/>
            <a:ext cx="8324850" cy="954088"/>
            <a:chOff x="323528" y="2204864"/>
            <a:chExt cx="8325000" cy="954096"/>
          </a:xfrm>
        </p:grpSpPr>
        <p:sp>
          <p:nvSpPr>
            <p:cNvPr id="15" name="21 Título_"/>
            <p:cNvSpPr txBox="1">
              <a:spLocks/>
            </p:cNvSpPr>
            <p:nvPr/>
          </p:nvSpPr>
          <p:spPr>
            <a:xfrm>
              <a:off x="830194" y="2204864"/>
              <a:ext cx="7818334" cy="522048"/>
            </a:xfrm>
            <a:prstGeom prst="rect">
              <a:avLst/>
            </a:prstGeom>
          </p:spPr>
          <p:txBody>
            <a:bodyPr lIns="0" rIns="0" bIns="0" anchor="b">
              <a:normAutofit fontScale="97500"/>
              <a:scene3d>
                <a:camera prst="orthographicFront"/>
                <a:lightRig rig="freezing" dir="t">
                  <a:rot lat="0" lon="0" rev="5640000"/>
                </a:lightRig>
              </a:scene3d>
              <a:sp3d prstMaterial="flat">
                <a:contourClr>
                  <a:schemeClr val="tx2"/>
                </a:contourClr>
              </a:sp3d>
            </a:bodyPr>
            <a:lstStyle/>
            <a:p>
              <a:pPr lvl="1" algn="just" fontAlgn="auto">
                <a:spcAft>
                  <a:spcPts val="0"/>
                </a:spcAft>
                <a:defRPr/>
              </a:pPr>
              <a:r>
                <a:rPr lang="es-ES" dirty="0">
                  <a:solidFill>
                    <a:schemeClr val="tx2"/>
                  </a:solidFill>
                  <a:latin typeface="+mj-lt"/>
                  <a:ea typeface="+mj-ea"/>
                  <a:cs typeface="+mj-cs"/>
                </a:rPr>
                <a:t>3 </a:t>
              </a:r>
              <a:r>
                <a:rPr lang="en-GB" dirty="0">
                  <a:solidFill>
                    <a:schemeClr val="tx2"/>
                  </a:solidFill>
                  <a:latin typeface="+mj-lt"/>
                  <a:ea typeface="+mj-ea"/>
                  <a:cs typeface="+mj-cs"/>
                </a:rPr>
                <a:t>headquarters</a:t>
              </a:r>
              <a:r>
                <a:rPr lang="es-ES" dirty="0">
                  <a:solidFill>
                    <a:schemeClr val="tx2"/>
                  </a:solidFill>
                  <a:latin typeface="+mj-lt"/>
                  <a:ea typeface="+mj-ea"/>
                  <a:cs typeface="+mj-cs"/>
                </a:rPr>
                <a:t> (Zaragoza, Huesca and Teruel).</a:t>
              </a:r>
              <a:endParaRPr lang="es-ES" sz="2500" dirty="0">
                <a:solidFill>
                  <a:schemeClr val="tx2"/>
                </a:solidFill>
                <a:latin typeface="+mj-lt"/>
                <a:ea typeface="+mj-ea"/>
                <a:cs typeface="+mj-cs"/>
              </a:endParaRPr>
            </a:p>
          </p:txBody>
        </p:sp>
        <p:sp>
          <p:nvSpPr>
            <p:cNvPr id="18" name="21 Título_"/>
            <p:cNvSpPr txBox="1">
              <a:spLocks/>
            </p:cNvSpPr>
            <p:nvPr/>
          </p:nvSpPr>
          <p:spPr>
            <a:xfrm>
              <a:off x="827584" y="2636912"/>
              <a:ext cx="7818334" cy="522048"/>
            </a:xfrm>
            <a:prstGeom prst="rect">
              <a:avLst/>
            </a:prstGeom>
          </p:spPr>
          <p:txBody>
            <a:bodyPr lIns="0" rIns="0" bIns="0" anchor="b">
              <a:normAutofit fontScale="97500"/>
              <a:scene3d>
                <a:camera prst="orthographicFront"/>
                <a:lightRig rig="freezing" dir="t">
                  <a:rot lat="0" lon="0" rev="5640000"/>
                </a:lightRig>
              </a:scene3d>
              <a:sp3d prstMaterial="flat">
                <a:contourClr>
                  <a:schemeClr val="tx2"/>
                </a:contourClr>
              </a:sp3d>
            </a:bodyPr>
            <a:lstStyle/>
            <a:p>
              <a:pPr lvl="1" algn="just" fontAlgn="auto">
                <a:spcAft>
                  <a:spcPts val="0"/>
                </a:spcAft>
                <a:defRPr/>
              </a:pPr>
              <a:r>
                <a:rPr lang="es-ES" dirty="0">
                  <a:solidFill>
                    <a:schemeClr val="tx2"/>
                  </a:solidFill>
                  <a:latin typeface="+mj-lt"/>
                  <a:ea typeface="+mj-ea"/>
                  <a:cs typeface="+mj-cs"/>
                </a:rPr>
                <a:t>5 </a:t>
              </a:r>
              <a:r>
                <a:rPr lang="en-GB" dirty="0">
                  <a:solidFill>
                    <a:schemeClr val="tx2"/>
                  </a:solidFill>
                  <a:latin typeface="+mj-lt"/>
                  <a:ea typeface="+mj-ea"/>
                  <a:cs typeface="+mj-cs"/>
                </a:rPr>
                <a:t>logistic</a:t>
              </a:r>
              <a:r>
                <a:rPr lang="es-ES" dirty="0">
                  <a:solidFill>
                    <a:schemeClr val="tx2"/>
                  </a:solidFill>
                  <a:latin typeface="+mj-lt"/>
                  <a:ea typeface="+mj-ea"/>
                  <a:cs typeface="+mj-cs"/>
                </a:rPr>
                <a:t> centers.</a:t>
              </a:r>
              <a:endParaRPr lang="es-ES" sz="2500" dirty="0">
                <a:solidFill>
                  <a:schemeClr val="tx2"/>
                </a:solidFill>
                <a:latin typeface="+mj-lt"/>
                <a:ea typeface="+mj-ea"/>
                <a:cs typeface="+mj-cs"/>
              </a:endParaRPr>
            </a:p>
          </p:txBody>
        </p:sp>
        <p:pic>
          <p:nvPicPr>
            <p:cNvPr id="17425" name="37 Imagen" descr="instalación.png"/>
            <p:cNvPicPr>
              <a:picLocks noChangeAspect="1"/>
            </p:cNvPicPr>
            <p:nvPr/>
          </p:nvPicPr>
          <p:blipFill>
            <a:blip r:embed="rId8" cstate="print"/>
            <a:srcRect/>
            <a:stretch>
              <a:fillRect/>
            </a:stretch>
          </p:blipFill>
          <p:spPr bwMode="auto">
            <a:xfrm>
              <a:off x="323528" y="2204864"/>
              <a:ext cx="810000" cy="826702"/>
            </a:xfrm>
            <a:prstGeom prst="rect">
              <a:avLst/>
            </a:prstGeom>
            <a:noFill/>
            <a:ln w="9525">
              <a:noFill/>
              <a:miter lim="800000"/>
              <a:headEnd/>
              <a:tailEnd/>
            </a:ln>
          </p:spPr>
        </p:pic>
      </p:grpSp>
      <p:grpSp>
        <p:nvGrpSpPr>
          <p:cNvPr id="7" name="40 Grupo"/>
          <p:cNvGrpSpPr>
            <a:grpSpLocks/>
          </p:cNvGrpSpPr>
          <p:nvPr/>
        </p:nvGrpSpPr>
        <p:grpSpPr bwMode="auto">
          <a:xfrm>
            <a:off x="711200" y="1557338"/>
            <a:ext cx="8324850" cy="785812"/>
            <a:chOff x="323624" y="1556792"/>
            <a:chExt cx="8324904" cy="787043"/>
          </a:xfrm>
        </p:grpSpPr>
        <p:sp>
          <p:nvSpPr>
            <p:cNvPr id="12" name="21 Título_"/>
            <p:cNvSpPr txBox="1">
              <a:spLocks/>
            </p:cNvSpPr>
            <p:nvPr/>
          </p:nvSpPr>
          <p:spPr>
            <a:xfrm>
              <a:off x="830194" y="1556792"/>
              <a:ext cx="7818334" cy="522048"/>
            </a:xfrm>
            <a:prstGeom prst="rect">
              <a:avLst/>
            </a:prstGeom>
          </p:spPr>
          <p:txBody>
            <a:bodyPr lIns="0" rIns="0" bIns="0" anchor="b">
              <a:normAutofit fontScale="97500"/>
              <a:scene3d>
                <a:camera prst="orthographicFront"/>
                <a:lightRig rig="freezing" dir="t">
                  <a:rot lat="0" lon="0" rev="5640000"/>
                </a:lightRig>
              </a:scene3d>
              <a:sp3d prstMaterial="flat">
                <a:contourClr>
                  <a:schemeClr val="tx2"/>
                </a:contourClr>
              </a:sp3d>
            </a:bodyPr>
            <a:lstStyle/>
            <a:p>
              <a:pPr lvl="1" algn="just" fontAlgn="auto">
                <a:spcAft>
                  <a:spcPts val="0"/>
                </a:spcAft>
                <a:defRPr/>
              </a:pPr>
              <a:r>
                <a:rPr lang="en-GB" dirty="0">
                  <a:solidFill>
                    <a:schemeClr val="tx2"/>
                  </a:solidFill>
                  <a:latin typeface="+mj-lt"/>
                  <a:ea typeface="+mj-ea"/>
                  <a:cs typeface="+mj-cs"/>
                </a:rPr>
                <a:t>About</a:t>
              </a:r>
              <a:r>
                <a:rPr lang="es-ES" dirty="0">
                  <a:solidFill>
                    <a:schemeClr val="tx2"/>
                  </a:solidFill>
                  <a:latin typeface="+mj-lt"/>
                  <a:ea typeface="+mj-ea"/>
                  <a:cs typeface="+mj-cs"/>
                </a:rPr>
                <a:t> 1.200 </a:t>
              </a:r>
              <a:r>
                <a:rPr lang="en-GB" dirty="0">
                  <a:solidFill>
                    <a:schemeClr val="tx2"/>
                  </a:solidFill>
                  <a:latin typeface="+mj-lt"/>
                  <a:ea typeface="+mj-ea"/>
                  <a:cs typeface="+mj-cs"/>
                </a:rPr>
                <a:t>professionals</a:t>
              </a:r>
              <a:r>
                <a:rPr lang="es-ES" dirty="0">
                  <a:solidFill>
                    <a:schemeClr val="tx2"/>
                  </a:solidFill>
                  <a:latin typeface="+mj-lt"/>
                  <a:ea typeface="+mj-ea"/>
                  <a:cs typeface="+mj-cs"/>
                </a:rPr>
                <a:t>. </a:t>
              </a:r>
              <a:endParaRPr lang="es-ES" sz="2500" dirty="0">
                <a:solidFill>
                  <a:schemeClr val="tx2"/>
                </a:solidFill>
                <a:latin typeface="+mj-lt"/>
                <a:ea typeface="+mj-ea"/>
                <a:cs typeface="+mj-cs"/>
              </a:endParaRPr>
            </a:p>
          </p:txBody>
        </p:sp>
        <p:pic>
          <p:nvPicPr>
            <p:cNvPr id="17422" name="39 Imagen" descr="similar.png"/>
            <p:cNvPicPr>
              <a:picLocks noChangeAspect="1"/>
            </p:cNvPicPr>
            <p:nvPr/>
          </p:nvPicPr>
          <p:blipFill>
            <a:blip r:embed="rId9" cstate="print"/>
            <a:srcRect l="12720"/>
            <a:stretch>
              <a:fillRect/>
            </a:stretch>
          </p:blipFill>
          <p:spPr bwMode="auto">
            <a:xfrm rot="725086">
              <a:off x="323624" y="1565093"/>
              <a:ext cx="849624" cy="778742"/>
            </a:xfrm>
            <a:prstGeom prst="rect">
              <a:avLst/>
            </a:prstGeom>
            <a:noFill/>
            <a:ln w="9525">
              <a:noFill/>
              <a:miter lim="800000"/>
              <a:headEnd/>
              <a:tailEnd/>
            </a:ln>
          </p:spPr>
        </p:pic>
      </p:grpSp>
      <p:grpSp>
        <p:nvGrpSpPr>
          <p:cNvPr id="8" name="43 Grupo"/>
          <p:cNvGrpSpPr>
            <a:grpSpLocks/>
          </p:cNvGrpSpPr>
          <p:nvPr/>
        </p:nvGrpSpPr>
        <p:grpSpPr bwMode="auto">
          <a:xfrm>
            <a:off x="639763" y="3573463"/>
            <a:ext cx="8253412" cy="1439862"/>
            <a:chOff x="251520" y="3212976"/>
            <a:chExt cx="8252992" cy="1440160"/>
          </a:xfrm>
        </p:grpSpPr>
        <p:sp>
          <p:nvSpPr>
            <p:cNvPr id="21" name="21 Título_"/>
            <p:cNvSpPr txBox="1">
              <a:spLocks/>
            </p:cNvSpPr>
            <p:nvPr/>
          </p:nvSpPr>
          <p:spPr>
            <a:xfrm>
              <a:off x="1331640" y="3212976"/>
              <a:ext cx="7172872" cy="522048"/>
            </a:xfrm>
            <a:prstGeom prst="rect">
              <a:avLst/>
            </a:prstGeom>
          </p:spPr>
          <p:txBody>
            <a:bodyPr lIns="0" rIns="0" bIns="0" anchor="b">
              <a:normAutofit fontScale="97500"/>
              <a:scene3d>
                <a:camera prst="orthographicFront"/>
                <a:lightRig rig="freezing" dir="t">
                  <a:rot lat="0" lon="0" rev="5640000"/>
                </a:lightRig>
              </a:scene3d>
              <a:sp3d prstMaterial="flat">
                <a:contourClr>
                  <a:schemeClr val="tx2"/>
                </a:contourClr>
              </a:sp3d>
            </a:bodyPr>
            <a:lstStyle/>
            <a:p>
              <a:pPr lvl="1" algn="just" fontAlgn="auto">
                <a:spcAft>
                  <a:spcPts val="0"/>
                </a:spcAft>
                <a:defRPr/>
              </a:pPr>
              <a:r>
                <a:rPr lang="es-ES" dirty="0" err="1">
                  <a:solidFill>
                    <a:schemeClr val="tx2"/>
                  </a:solidFill>
                  <a:latin typeface="+mj-lt"/>
                  <a:ea typeface="+mj-ea"/>
                  <a:cs typeface="+mj-cs"/>
                </a:rPr>
                <a:t>Our</a:t>
              </a:r>
              <a:r>
                <a:rPr lang="es-ES" dirty="0">
                  <a:solidFill>
                    <a:schemeClr val="tx2"/>
                  </a:solidFill>
                  <a:latin typeface="+mj-lt"/>
                  <a:ea typeface="+mj-ea"/>
                  <a:cs typeface="+mj-cs"/>
                </a:rPr>
                <a:t> </a:t>
              </a:r>
              <a:r>
                <a:rPr lang="en-GB" dirty="0">
                  <a:solidFill>
                    <a:schemeClr val="tx2"/>
                  </a:solidFill>
                  <a:latin typeface="+mj-lt"/>
                  <a:ea typeface="+mj-ea"/>
                  <a:cs typeface="+mj-cs"/>
                </a:rPr>
                <a:t>stakeholders</a:t>
              </a:r>
              <a:r>
                <a:rPr lang="es-ES" dirty="0">
                  <a:solidFill>
                    <a:schemeClr val="tx2"/>
                  </a:solidFill>
                  <a:latin typeface="+mj-lt"/>
                  <a:ea typeface="+mj-ea"/>
                  <a:cs typeface="+mj-cs"/>
                </a:rPr>
                <a:t>:</a:t>
              </a:r>
              <a:endParaRPr lang="es-ES" sz="2500" dirty="0">
                <a:solidFill>
                  <a:schemeClr val="tx2"/>
                </a:solidFill>
                <a:latin typeface="+mj-lt"/>
                <a:ea typeface="+mj-ea"/>
                <a:cs typeface="+mj-cs"/>
              </a:endParaRPr>
            </a:p>
          </p:txBody>
        </p:sp>
        <p:pic>
          <p:nvPicPr>
            <p:cNvPr id="17420" name="42 Imagen" descr="grupo.jpg"/>
            <p:cNvPicPr>
              <a:picLocks noChangeAspect="1"/>
            </p:cNvPicPr>
            <p:nvPr/>
          </p:nvPicPr>
          <p:blipFill>
            <a:blip r:embed="rId10" cstate="print"/>
            <a:srcRect/>
            <a:stretch>
              <a:fillRect/>
            </a:stretch>
          </p:blipFill>
          <p:spPr bwMode="auto">
            <a:xfrm>
              <a:off x="251520" y="3284984"/>
              <a:ext cx="1368152" cy="1368152"/>
            </a:xfrm>
            <a:prstGeom prst="rect">
              <a:avLst/>
            </a:prstGeom>
            <a:noFill/>
            <a:ln w="9525">
              <a:noFill/>
              <a:miter lim="800000"/>
              <a:headEnd/>
              <a:tailEnd/>
            </a:ln>
          </p:spPr>
        </p:pic>
      </p:gr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to="" calcmode="lin" valueType="num">
                                      <p:cBhvr>
                                        <p:cTn id="28" dur="1" fill="hold"/>
                                        <p:tgtEl>
                                          <p:spTgt spid="3"/>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to="" calcmode="lin" valueType="num">
                                      <p:cBhvr>
                                        <p:cTn id="31" dur="1" fill="hold"/>
                                        <p:tgtEl>
                                          <p:spTgt spid="4"/>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to="" calcmode="lin" valueType="num">
                                      <p:cBhvr>
                                        <p:cTn id="34" dur="1" fill="hold"/>
                                        <p:tgtEl>
                                          <p:spTgt spid="2"/>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to="" calcmode="lin" valueType="num">
                                      <p:cBhvr>
                                        <p:cTn id="3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p:cNvPicPr>
            <a:picLocks noChangeAspect="1" noChangeArrowheads="1"/>
          </p:cNvPicPr>
          <p:nvPr/>
        </p:nvPicPr>
        <p:blipFill>
          <a:blip r:embed="rId2" cstate="print"/>
          <a:srcRect/>
          <a:stretch>
            <a:fillRect/>
          </a:stretch>
        </p:blipFill>
        <p:spPr bwMode="auto">
          <a:xfrm>
            <a:off x="8310563" y="0"/>
            <a:ext cx="833437" cy="1285875"/>
          </a:xfrm>
          <a:prstGeom prst="rect">
            <a:avLst/>
          </a:prstGeom>
          <a:noFill/>
          <a:ln w="9525">
            <a:noFill/>
            <a:miter lim="800000"/>
            <a:headEnd/>
            <a:tailEnd/>
          </a:ln>
        </p:spPr>
      </p:pic>
      <p:pic>
        <p:nvPicPr>
          <p:cNvPr id="27650" name="Picture 7" descr="C:\Documents and Settings\cgil\Escritorio\Logo SARGA.PNG"/>
          <p:cNvPicPr>
            <a:picLocks noChangeAspect="1" noChangeArrowheads="1"/>
          </p:cNvPicPr>
          <p:nvPr/>
        </p:nvPicPr>
        <p:blipFill>
          <a:blip r:embed="rId3" cstate="print"/>
          <a:srcRect/>
          <a:stretch>
            <a:fillRect/>
          </a:stretch>
        </p:blipFill>
        <p:spPr bwMode="auto">
          <a:xfrm>
            <a:off x="0" y="0"/>
            <a:ext cx="2428875" cy="1006475"/>
          </a:xfrm>
          <a:prstGeom prst="rect">
            <a:avLst/>
          </a:prstGeom>
          <a:noFill/>
          <a:ln w="9525">
            <a:noFill/>
            <a:miter lim="800000"/>
            <a:headEnd/>
            <a:tailEnd/>
          </a:ln>
        </p:spPr>
      </p:pic>
      <p:sp>
        <p:nvSpPr>
          <p:cNvPr id="7" name="7 Título"/>
          <p:cNvSpPr txBox="1">
            <a:spLocks/>
          </p:cNvSpPr>
          <p:nvPr/>
        </p:nvSpPr>
        <p:spPr>
          <a:xfrm>
            <a:off x="1118792" y="892846"/>
            <a:ext cx="6264696" cy="477054"/>
          </a:xfrm>
          <a:prstGeom prst="rect">
            <a:avLst/>
          </a:prstGeom>
        </p:spPr>
        <p:txBody>
          <a:bodyPr lIns="0" rIns="0" bIns="0" anchor="b">
            <a:spAutoFit/>
            <a:scene3d>
              <a:camera prst="orthographicFront"/>
              <a:lightRig rig="freezing" dir="t">
                <a:rot lat="0" lon="0" rev="5640000"/>
              </a:lightRig>
            </a:scene3d>
            <a:sp3d prstMaterial="flat">
              <a:contourClr>
                <a:schemeClr val="tx2"/>
              </a:contourClr>
            </a:sp3d>
          </a:bodyPr>
          <a:lstStyle/>
          <a:p>
            <a:pPr fontAlgn="auto">
              <a:spcAft>
                <a:spcPts val="0"/>
              </a:spcAft>
              <a:defRPr/>
            </a:pPr>
            <a:r>
              <a:rPr lang="en-GB" sz="2800" b="1" dirty="0">
                <a:latin typeface="+mn-lt"/>
                <a:cs typeface="+mn-cs"/>
              </a:rPr>
              <a:t>European Projects</a:t>
            </a:r>
          </a:p>
        </p:txBody>
      </p:sp>
      <p:sp>
        <p:nvSpPr>
          <p:cNvPr id="10" name="21 Título_"/>
          <p:cNvSpPr txBox="1">
            <a:spLocks/>
          </p:cNvSpPr>
          <p:nvPr/>
        </p:nvSpPr>
        <p:spPr>
          <a:xfrm>
            <a:off x="619498" y="1612925"/>
            <a:ext cx="4752527" cy="3024336"/>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p>
            <a:pPr lvl="1" algn="just" fontAlgn="auto">
              <a:spcAft>
                <a:spcPts val="0"/>
              </a:spcAft>
              <a:defRPr/>
            </a:pPr>
            <a:r>
              <a:rPr lang="en-GB" b="1" dirty="0">
                <a:latin typeface="+mn-lt"/>
                <a:cs typeface="+mn-cs"/>
              </a:rPr>
              <a:t>About 30 European Projects:</a:t>
            </a:r>
          </a:p>
          <a:p>
            <a:pPr lvl="1" algn="just" fontAlgn="auto">
              <a:spcBef>
                <a:spcPts val="600"/>
              </a:spcBef>
              <a:spcAft>
                <a:spcPts val="0"/>
              </a:spcAft>
              <a:buFont typeface="Arial" pitchFamily="34" charset="0"/>
              <a:buChar char="•"/>
              <a:defRPr/>
            </a:pPr>
            <a:r>
              <a:rPr lang="es-ES" dirty="0">
                <a:solidFill>
                  <a:schemeClr val="tx2"/>
                </a:solidFill>
                <a:latin typeface="+mn-lt"/>
                <a:cs typeface="+mn-cs"/>
              </a:rPr>
              <a:t> 5 LIFE</a:t>
            </a:r>
          </a:p>
          <a:p>
            <a:pPr lvl="1" algn="just" fontAlgn="auto">
              <a:spcBef>
                <a:spcPts val="600"/>
              </a:spcBef>
              <a:spcAft>
                <a:spcPts val="0"/>
              </a:spcAft>
              <a:buFont typeface="Arial" pitchFamily="34" charset="0"/>
              <a:buChar char="•"/>
              <a:defRPr/>
            </a:pPr>
            <a:r>
              <a:rPr lang="es-ES" dirty="0">
                <a:solidFill>
                  <a:schemeClr val="tx2"/>
                </a:solidFill>
                <a:latin typeface="+mn-lt"/>
                <a:ea typeface="+mj-ea"/>
                <a:cs typeface="+mn-cs"/>
              </a:rPr>
              <a:t> INTERREG MED, SUDOE, IVC, IIIA…</a:t>
            </a:r>
          </a:p>
          <a:p>
            <a:pPr lvl="1" algn="just" fontAlgn="auto">
              <a:spcBef>
                <a:spcPts val="600"/>
              </a:spcBef>
              <a:spcAft>
                <a:spcPts val="0"/>
              </a:spcAft>
              <a:buFont typeface="Arial" pitchFamily="34" charset="0"/>
              <a:buChar char="•"/>
              <a:defRPr/>
            </a:pPr>
            <a:r>
              <a:rPr lang="es-ES" dirty="0">
                <a:solidFill>
                  <a:schemeClr val="tx2"/>
                </a:solidFill>
                <a:latin typeface="+mn-lt"/>
                <a:ea typeface="+mj-ea"/>
                <a:cs typeface="+mn-cs"/>
              </a:rPr>
              <a:t> POCTEFA</a:t>
            </a:r>
          </a:p>
          <a:p>
            <a:pPr lvl="1" algn="just" fontAlgn="auto">
              <a:spcBef>
                <a:spcPts val="600"/>
              </a:spcBef>
              <a:spcAft>
                <a:spcPts val="0"/>
              </a:spcAft>
              <a:buFont typeface="Arial" pitchFamily="34" charset="0"/>
              <a:buChar char="•"/>
              <a:defRPr/>
            </a:pPr>
            <a:r>
              <a:rPr lang="es-ES" dirty="0">
                <a:solidFill>
                  <a:schemeClr val="tx2"/>
                </a:solidFill>
                <a:latin typeface="+mn-lt"/>
                <a:ea typeface="+mj-ea"/>
                <a:cs typeface="+mn-cs"/>
              </a:rPr>
              <a:t> H2020</a:t>
            </a:r>
          </a:p>
          <a:p>
            <a:pPr lvl="1" algn="just" fontAlgn="auto">
              <a:spcBef>
                <a:spcPts val="600"/>
              </a:spcBef>
              <a:spcAft>
                <a:spcPts val="0"/>
              </a:spcAft>
              <a:buFont typeface="Arial" pitchFamily="34" charset="0"/>
              <a:buChar char="•"/>
              <a:defRPr/>
            </a:pPr>
            <a:r>
              <a:rPr lang="es-ES" dirty="0">
                <a:solidFill>
                  <a:schemeClr val="tx2"/>
                </a:solidFill>
                <a:latin typeface="+mn-lt"/>
                <a:ea typeface="+mj-ea"/>
                <a:cs typeface="+mn-cs"/>
              </a:rPr>
              <a:t> ERASMUS+</a:t>
            </a:r>
          </a:p>
          <a:p>
            <a:pPr lvl="1" algn="just" fontAlgn="auto">
              <a:spcBef>
                <a:spcPts val="600"/>
              </a:spcBef>
              <a:spcAft>
                <a:spcPts val="0"/>
              </a:spcAft>
              <a:buFont typeface="Arial" pitchFamily="34" charset="0"/>
              <a:buChar char="•"/>
              <a:defRPr/>
            </a:pPr>
            <a:r>
              <a:rPr lang="es-ES" dirty="0">
                <a:solidFill>
                  <a:schemeClr val="tx2"/>
                </a:solidFill>
                <a:latin typeface="+mn-lt"/>
                <a:ea typeface="+mj-ea"/>
                <a:cs typeface="+mn-cs"/>
              </a:rPr>
              <a:t> PROGRESS</a:t>
            </a:r>
          </a:p>
          <a:p>
            <a:pPr lvl="1" algn="just" fontAlgn="auto">
              <a:spcBef>
                <a:spcPts val="600"/>
              </a:spcBef>
              <a:spcAft>
                <a:spcPts val="0"/>
              </a:spcAft>
              <a:buFont typeface="Arial" pitchFamily="34" charset="0"/>
              <a:buChar char="•"/>
              <a:defRPr/>
            </a:pPr>
            <a:r>
              <a:rPr lang="es-ES" dirty="0">
                <a:solidFill>
                  <a:schemeClr val="tx2"/>
                </a:solidFill>
                <a:latin typeface="+mn-lt"/>
                <a:ea typeface="+mj-ea"/>
                <a:cs typeface="+mn-cs"/>
              </a:rPr>
              <a:t> INNPACTO FEDER</a:t>
            </a:r>
            <a:endParaRPr lang="es-ES" dirty="0">
              <a:solidFill>
                <a:schemeClr val="tx2"/>
              </a:solidFill>
              <a:latin typeface="+mj-lt"/>
              <a:ea typeface="+mj-ea"/>
              <a:cs typeface="+mj-cs"/>
            </a:endParaRPr>
          </a:p>
          <a:p>
            <a:pPr lvl="1" algn="just" fontAlgn="auto">
              <a:spcAft>
                <a:spcPts val="0"/>
              </a:spcAft>
              <a:buFont typeface="Arial" pitchFamily="34" charset="0"/>
              <a:buChar char="•"/>
              <a:defRPr/>
            </a:pPr>
            <a:endParaRPr lang="es-ES" dirty="0">
              <a:solidFill>
                <a:schemeClr val="tx2"/>
              </a:solidFill>
              <a:latin typeface="+mn-lt"/>
              <a:cs typeface="+mn-cs"/>
            </a:endParaRPr>
          </a:p>
        </p:txBody>
      </p:sp>
      <p:pic>
        <p:nvPicPr>
          <p:cNvPr id="27653" name="Picture 2" descr="C:\Users\jmestre\Desktop\PE3.png"/>
          <p:cNvPicPr>
            <a:picLocks noChangeAspect="1" noChangeArrowheads="1"/>
          </p:cNvPicPr>
          <p:nvPr/>
        </p:nvPicPr>
        <p:blipFill>
          <a:blip r:embed="rId4" cstate="print"/>
          <a:srcRect/>
          <a:stretch>
            <a:fillRect/>
          </a:stretch>
        </p:blipFill>
        <p:spPr bwMode="auto">
          <a:xfrm>
            <a:off x="5834063" y="5033963"/>
            <a:ext cx="3059112" cy="1614487"/>
          </a:xfrm>
          <a:prstGeom prst="rect">
            <a:avLst/>
          </a:prstGeom>
          <a:noFill/>
          <a:ln w="9525">
            <a:noFill/>
            <a:miter lim="800000"/>
            <a:headEnd/>
            <a:tailEnd/>
          </a:ln>
        </p:spPr>
      </p:pic>
      <p:pic>
        <p:nvPicPr>
          <p:cNvPr id="27654" name="Picture 3" descr="C:\Users\jmestre\Desktop\PE1.png"/>
          <p:cNvPicPr>
            <a:picLocks noChangeAspect="1" noChangeArrowheads="1"/>
          </p:cNvPicPr>
          <p:nvPr/>
        </p:nvPicPr>
        <p:blipFill>
          <a:blip r:embed="rId5" cstate="print"/>
          <a:srcRect l="2722"/>
          <a:stretch>
            <a:fillRect/>
          </a:stretch>
        </p:blipFill>
        <p:spPr bwMode="auto">
          <a:xfrm>
            <a:off x="5832475" y="981075"/>
            <a:ext cx="3068638" cy="2232025"/>
          </a:xfrm>
          <a:prstGeom prst="rect">
            <a:avLst/>
          </a:prstGeom>
          <a:noFill/>
          <a:ln w="9525">
            <a:noFill/>
            <a:miter lim="800000"/>
            <a:headEnd/>
            <a:tailEnd/>
          </a:ln>
        </p:spPr>
      </p:pic>
      <p:pic>
        <p:nvPicPr>
          <p:cNvPr id="27655" name="Picture 4" descr="C:\Users\jmestre\Desktop\PE2.png"/>
          <p:cNvPicPr>
            <a:picLocks noChangeAspect="1" noChangeArrowheads="1"/>
          </p:cNvPicPr>
          <p:nvPr/>
        </p:nvPicPr>
        <p:blipFill>
          <a:blip r:embed="rId6" cstate="print"/>
          <a:srcRect/>
          <a:stretch>
            <a:fillRect/>
          </a:stretch>
        </p:blipFill>
        <p:spPr bwMode="auto">
          <a:xfrm>
            <a:off x="5834063" y="3178175"/>
            <a:ext cx="3059112" cy="1835150"/>
          </a:xfrm>
          <a:prstGeom prst="rect">
            <a:avLst/>
          </a:prstGeom>
          <a:noFill/>
          <a:ln w="9525">
            <a:noFill/>
            <a:miter lim="800000"/>
            <a:headEnd/>
            <a:tailEnd/>
          </a:ln>
        </p:spPr>
      </p:pic>
      <p:pic>
        <p:nvPicPr>
          <p:cNvPr id="27656" name="Picture 6" descr="http://www.sarga.es/img/contenidos/vertical_9.jpg"/>
          <p:cNvPicPr>
            <a:picLocks noChangeAspect="1" noChangeArrowheads="1"/>
          </p:cNvPicPr>
          <p:nvPr/>
        </p:nvPicPr>
        <p:blipFill>
          <a:blip r:embed="rId7" cstate="print"/>
          <a:srcRect/>
          <a:stretch>
            <a:fillRect/>
          </a:stretch>
        </p:blipFill>
        <p:spPr bwMode="auto">
          <a:xfrm>
            <a:off x="4211638" y="3068638"/>
            <a:ext cx="1260475" cy="1512887"/>
          </a:xfrm>
          <a:prstGeom prst="rect">
            <a:avLst/>
          </a:prstGeom>
          <a:noFill/>
          <a:ln w="9525">
            <a:noFill/>
            <a:miter lim="800000"/>
            <a:headEnd/>
            <a:tailEnd/>
          </a:ln>
        </p:spPr>
      </p:pic>
      <p:pic>
        <p:nvPicPr>
          <p:cNvPr id="27657" name="Picture 7" descr="\\Fs0\datosdptos\SSGG_PPEE\PE\Proyectos_vivos\MANEV\multimedia\fotos\t5_151118_jornada_clausura\Imagen 582.jpg"/>
          <p:cNvPicPr>
            <a:picLocks noChangeAspect="1" noChangeArrowheads="1"/>
          </p:cNvPicPr>
          <p:nvPr/>
        </p:nvPicPr>
        <p:blipFill>
          <a:blip r:embed="rId8" cstate="print"/>
          <a:srcRect/>
          <a:stretch>
            <a:fillRect/>
          </a:stretch>
        </p:blipFill>
        <p:spPr bwMode="auto">
          <a:xfrm>
            <a:off x="3095625" y="4868863"/>
            <a:ext cx="2366963" cy="1584325"/>
          </a:xfrm>
          <a:prstGeom prst="rect">
            <a:avLst/>
          </a:prstGeom>
          <a:noFill/>
          <a:ln w="9525">
            <a:noFill/>
            <a:miter lim="800000"/>
            <a:headEnd/>
            <a:tailEnd/>
          </a:ln>
        </p:spPr>
      </p:pic>
      <p:pic>
        <p:nvPicPr>
          <p:cNvPr id="27658" name="Picture 2" descr="Y:\5114033 - LIFE DISCOVERED\2.Actions\E_gestion\E4_Networking\Forum\fotos\Foto group\Fieldtrip foto.JPG"/>
          <p:cNvPicPr>
            <a:picLocks noChangeAspect="1" noChangeArrowheads="1"/>
          </p:cNvPicPr>
          <p:nvPr/>
        </p:nvPicPr>
        <p:blipFill>
          <a:blip r:embed="rId9" cstate="print"/>
          <a:srcRect/>
          <a:stretch>
            <a:fillRect/>
          </a:stretch>
        </p:blipFill>
        <p:spPr bwMode="auto">
          <a:xfrm>
            <a:off x="468313" y="4868863"/>
            <a:ext cx="2374900" cy="1584325"/>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Título"/>
          <p:cNvSpPr txBox="1">
            <a:spLocks/>
          </p:cNvSpPr>
          <p:nvPr/>
        </p:nvSpPr>
        <p:spPr>
          <a:xfrm>
            <a:off x="1115616" y="980728"/>
            <a:ext cx="6264696" cy="477054"/>
          </a:xfrm>
          <a:prstGeom prst="rect">
            <a:avLst/>
          </a:prstGeom>
        </p:spPr>
        <p:txBody>
          <a:bodyPr lIns="0" rIns="0" bIns="0" anchor="b">
            <a:spAutoFit/>
            <a:scene3d>
              <a:camera prst="orthographicFront"/>
              <a:lightRig rig="freezing" dir="t">
                <a:rot lat="0" lon="0" rev="5640000"/>
              </a:lightRig>
            </a:scene3d>
            <a:sp3d prstMaterial="flat">
              <a:contourClr>
                <a:schemeClr val="tx2"/>
              </a:contourClr>
            </a:sp3d>
          </a:bodyPr>
          <a:lstStyle/>
          <a:p>
            <a:pPr fontAlgn="auto">
              <a:spcAft>
                <a:spcPts val="0"/>
              </a:spcAft>
              <a:defRPr/>
            </a:pPr>
            <a:r>
              <a:rPr lang="en-GB" sz="2800" b="1" dirty="0">
                <a:latin typeface="+mn-lt"/>
                <a:cs typeface="+mn-cs"/>
              </a:rPr>
              <a:t>Context of the region</a:t>
            </a:r>
          </a:p>
        </p:txBody>
      </p:sp>
      <p:pic>
        <p:nvPicPr>
          <p:cNvPr id="4" name="Picture 7" descr="C:\Documents and Settings\cgil\Escritorio\Logo SARGA.PNG"/>
          <p:cNvPicPr>
            <a:picLocks noChangeAspect="1" noChangeArrowheads="1"/>
          </p:cNvPicPr>
          <p:nvPr/>
        </p:nvPicPr>
        <p:blipFill>
          <a:blip r:embed="rId2" cstate="print"/>
          <a:srcRect/>
          <a:stretch>
            <a:fillRect/>
          </a:stretch>
        </p:blipFill>
        <p:spPr bwMode="auto">
          <a:xfrm>
            <a:off x="0" y="0"/>
            <a:ext cx="2428875" cy="1006475"/>
          </a:xfrm>
          <a:prstGeom prst="rect">
            <a:avLst/>
          </a:prstGeom>
          <a:noFill/>
          <a:ln w="9525">
            <a:noFill/>
            <a:miter lim="800000"/>
            <a:headEnd/>
            <a:tailEnd/>
          </a:ln>
        </p:spPr>
      </p:pic>
      <p:sp>
        <p:nvSpPr>
          <p:cNvPr id="6" name="5 Rectángulo"/>
          <p:cNvSpPr/>
          <p:nvPr/>
        </p:nvSpPr>
        <p:spPr>
          <a:xfrm>
            <a:off x="611560" y="1844824"/>
            <a:ext cx="8136904" cy="1446550"/>
          </a:xfrm>
          <a:prstGeom prst="rect">
            <a:avLst/>
          </a:prstGeom>
        </p:spPr>
        <p:txBody>
          <a:bodyPr wrap="square">
            <a:spAutoFit/>
          </a:bodyPr>
          <a:lstStyle/>
          <a:p>
            <a:pPr fontAlgn="auto">
              <a:spcAft>
                <a:spcPts val="0"/>
              </a:spcAft>
              <a:defRPr/>
            </a:pPr>
            <a:r>
              <a:rPr lang="en-GB" sz="2200" dirty="0">
                <a:solidFill>
                  <a:schemeClr val="tx2"/>
                </a:solidFill>
                <a:latin typeface="+mj-lt"/>
                <a:ea typeface="+mj-ea"/>
                <a:cs typeface="+mj-cs"/>
              </a:rPr>
              <a:t>Aragón is located in the north-eastern quadrant of the Iberian Peninsula and has a surface area of 47,720 square kilometres, with a population density of 28.23 inhabitants per km2.</a:t>
            </a:r>
          </a:p>
        </p:txBody>
      </p:sp>
      <p:sp>
        <p:nvSpPr>
          <p:cNvPr id="7" name="6 Rectángulo"/>
          <p:cNvSpPr/>
          <p:nvPr/>
        </p:nvSpPr>
        <p:spPr>
          <a:xfrm>
            <a:off x="611560" y="3645024"/>
            <a:ext cx="7920880" cy="2462213"/>
          </a:xfrm>
          <a:prstGeom prst="rect">
            <a:avLst/>
          </a:prstGeom>
        </p:spPr>
        <p:txBody>
          <a:bodyPr wrap="square">
            <a:spAutoFit/>
          </a:bodyPr>
          <a:lstStyle/>
          <a:p>
            <a:pPr fontAlgn="auto">
              <a:spcAft>
                <a:spcPts val="0"/>
              </a:spcAft>
              <a:defRPr/>
            </a:pPr>
            <a:r>
              <a:rPr lang="en-US" sz="2200" dirty="0">
                <a:solidFill>
                  <a:schemeClr val="tx2"/>
                </a:solidFill>
                <a:latin typeface="+mj-lt"/>
                <a:ea typeface="+mj-ea"/>
                <a:cs typeface="+mj-cs"/>
              </a:rPr>
              <a:t>Aragón is divided into 3 provinces: Zaragoza, </a:t>
            </a:r>
            <a:r>
              <a:rPr lang="en-US" sz="2200" dirty="0" err="1">
                <a:solidFill>
                  <a:schemeClr val="tx2"/>
                </a:solidFill>
                <a:latin typeface="+mj-lt"/>
                <a:ea typeface="+mj-ea"/>
                <a:cs typeface="+mj-cs"/>
              </a:rPr>
              <a:t>Huesca</a:t>
            </a:r>
            <a:r>
              <a:rPr lang="en-US" sz="2200" dirty="0">
                <a:solidFill>
                  <a:schemeClr val="tx2"/>
                </a:solidFill>
                <a:latin typeface="+mj-lt"/>
                <a:ea typeface="+mj-ea"/>
                <a:cs typeface="+mj-cs"/>
              </a:rPr>
              <a:t> and </a:t>
            </a:r>
            <a:r>
              <a:rPr lang="en-US" sz="2200" dirty="0" err="1">
                <a:solidFill>
                  <a:schemeClr val="tx2"/>
                </a:solidFill>
                <a:latin typeface="+mj-lt"/>
                <a:ea typeface="+mj-ea"/>
                <a:cs typeface="+mj-cs"/>
              </a:rPr>
              <a:t>Teruel</a:t>
            </a:r>
            <a:r>
              <a:rPr lang="en-US" sz="2200" dirty="0">
                <a:solidFill>
                  <a:schemeClr val="tx2"/>
                </a:solidFill>
                <a:latin typeface="+mj-lt"/>
                <a:ea typeface="+mj-ea"/>
                <a:cs typeface="+mj-cs"/>
              </a:rPr>
              <a:t> and has a total population of 1,300,000 people spread in 731 municipalities. Half of this population (almost 700,000) live in the capital, Zaragoza. </a:t>
            </a:r>
          </a:p>
          <a:p>
            <a:pPr fontAlgn="auto">
              <a:spcAft>
                <a:spcPts val="0"/>
              </a:spcAft>
              <a:defRPr/>
            </a:pPr>
            <a:endParaRPr lang="en-US" sz="2200" dirty="0">
              <a:solidFill>
                <a:schemeClr val="tx2"/>
              </a:solidFill>
              <a:latin typeface="+mj-lt"/>
              <a:ea typeface="+mj-ea"/>
              <a:cs typeface="+mj-cs"/>
            </a:endParaRPr>
          </a:p>
          <a:p>
            <a:pPr fontAlgn="auto">
              <a:spcAft>
                <a:spcPts val="0"/>
              </a:spcAft>
              <a:defRPr/>
            </a:pPr>
            <a:r>
              <a:rPr lang="en-US" sz="2200" dirty="0">
                <a:solidFill>
                  <a:schemeClr val="tx2"/>
                </a:solidFill>
                <a:latin typeface="+mj-lt"/>
                <a:ea typeface="+mj-ea"/>
                <a:cs typeface="+mj-cs"/>
              </a:rPr>
              <a:t>Zaragoza also generates 53.1% of the gross disposable income. </a:t>
            </a:r>
            <a:endParaRPr lang="es-ES" sz="2200" dirty="0">
              <a:solidFill>
                <a:schemeClr val="tx2"/>
              </a:solidFill>
              <a:latin typeface="+mj-lt"/>
              <a:ea typeface="+mj-ea"/>
              <a:cs typeface="+mj-cs"/>
            </a:endParaRPr>
          </a:p>
        </p:txBody>
      </p:sp>
    </p:spTree>
  </p:cSld>
  <p:clrMapOvr>
    <a:masterClrMapping/>
  </p:clrMapOvr>
  <p:transition spd="med" advTm="5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Documents and Settings\cgil\Escritorio\Logo SARGA.PNG"/>
          <p:cNvPicPr>
            <a:picLocks noChangeAspect="1" noChangeArrowheads="1"/>
          </p:cNvPicPr>
          <p:nvPr/>
        </p:nvPicPr>
        <p:blipFill>
          <a:blip r:embed="rId2" cstate="print"/>
          <a:srcRect/>
          <a:stretch>
            <a:fillRect/>
          </a:stretch>
        </p:blipFill>
        <p:spPr bwMode="auto">
          <a:xfrm>
            <a:off x="0" y="0"/>
            <a:ext cx="2428875" cy="1006475"/>
          </a:xfrm>
          <a:prstGeom prst="rect">
            <a:avLst/>
          </a:prstGeom>
          <a:noFill/>
          <a:ln w="9525">
            <a:noFill/>
            <a:miter lim="800000"/>
            <a:headEnd/>
            <a:tailEnd/>
          </a:ln>
        </p:spPr>
      </p:pic>
      <p:pic>
        <p:nvPicPr>
          <p:cNvPr id="4" name="Picture 2" descr="Imagen"/>
          <p:cNvPicPr>
            <a:picLocks noChangeAspect="1" noChangeArrowheads="1"/>
          </p:cNvPicPr>
          <p:nvPr/>
        </p:nvPicPr>
        <p:blipFill>
          <a:blip r:embed="rId3" cstate="print"/>
          <a:srcRect/>
          <a:stretch>
            <a:fillRect/>
          </a:stretch>
        </p:blipFill>
        <p:spPr bwMode="auto">
          <a:xfrm>
            <a:off x="1115616" y="908720"/>
            <a:ext cx="7128792" cy="5044780"/>
          </a:xfrm>
          <a:prstGeom prst="rect">
            <a:avLst/>
          </a:prstGeom>
          <a:noFill/>
        </p:spPr>
      </p:pic>
      <p:sp>
        <p:nvSpPr>
          <p:cNvPr id="5" name="4 Rectángulo"/>
          <p:cNvSpPr/>
          <p:nvPr/>
        </p:nvSpPr>
        <p:spPr>
          <a:xfrm>
            <a:off x="539552" y="6023029"/>
            <a:ext cx="8280920" cy="369332"/>
          </a:xfrm>
          <a:prstGeom prst="rect">
            <a:avLst/>
          </a:prstGeom>
        </p:spPr>
        <p:txBody>
          <a:bodyPr wrap="square">
            <a:spAutoFit/>
          </a:bodyPr>
          <a:lstStyle/>
          <a:p>
            <a:pPr algn="ctr"/>
            <a:r>
              <a:rPr lang="en-US" dirty="0"/>
              <a:t>Aragón versus other EU countries in terms of length of the territory</a:t>
            </a:r>
            <a:endParaRPr lang="es-ES" dirty="0"/>
          </a:p>
        </p:txBody>
      </p:sp>
    </p:spTree>
  </p:cSld>
  <p:clrMapOvr>
    <a:masterClrMapping/>
  </p:clrMapOvr>
  <p:transition spd="med" advTm="5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Documents and Settings\cgil\Escritorio\Logo SARGA.PNG"/>
          <p:cNvPicPr>
            <a:picLocks noChangeAspect="1" noChangeArrowheads="1"/>
          </p:cNvPicPr>
          <p:nvPr/>
        </p:nvPicPr>
        <p:blipFill>
          <a:blip r:embed="rId2" cstate="print"/>
          <a:srcRect/>
          <a:stretch>
            <a:fillRect/>
          </a:stretch>
        </p:blipFill>
        <p:spPr bwMode="auto">
          <a:xfrm>
            <a:off x="0" y="0"/>
            <a:ext cx="2428875" cy="1006475"/>
          </a:xfrm>
          <a:prstGeom prst="rect">
            <a:avLst/>
          </a:prstGeom>
          <a:noFill/>
          <a:ln w="9525">
            <a:noFill/>
            <a:miter lim="800000"/>
            <a:headEnd/>
            <a:tailEnd/>
          </a:ln>
        </p:spPr>
      </p:pic>
      <p:sp>
        <p:nvSpPr>
          <p:cNvPr id="5" name="4 Rectángulo"/>
          <p:cNvSpPr/>
          <p:nvPr/>
        </p:nvSpPr>
        <p:spPr>
          <a:xfrm>
            <a:off x="611560" y="1052736"/>
            <a:ext cx="8064896" cy="4832092"/>
          </a:xfrm>
          <a:prstGeom prst="rect">
            <a:avLst/>
          </a:prstGeom>
        </p:spPr>
        <p:txBody>
          <a:bodyPr wrap="square">
            <a:spAutoFit/>
          </a:bodyPr>
          <a:lstStyle/>
          <a:p>
            <a:pPr fontAlgn="auto">
              <a:spcAft>
                <a:spcPts val="0"/>
              </a:spcAft>
              <a:defRPr/>
            </a:pPr>
            <a:r>
              <a:rPr lang="en-US" sz="2200" b="1" dirty="0">
                <a:solidFill>
                  <a:schemeClr val="tx2"/>
                </a:solidFill>
                <a:latin typeface="+mj-lt"/>
                <a:ea typeface="+mj-ea"/>
                <a:cs typeface="+mj-cs"/>
              </a:rPr>
              <a:t>Aragon, a very </a:t>
            </a:r>
            <a:r>
              <a:rPr lang="en-GB" sz="2200" b="1" dirty="0">
                <a:solidFill>
                  <a:schemeClr val="tx2"/>
                </a:solidFill>
                <a:latin typeface="+mj-lt"/>
                <a:ea typeface="+mj-ea"/>
                <a:cs typeface="+mj-cs"/>
              </a:rPr>
              <a:t>favourable</a:t>
            </a:r>
            <a:r>
              <a:rPr lang="en-US" sz="2200" b="1" dirty="0">
                <a:solidFill>
                  <a:schemeClr val="tx2"/>
                </a:solidFill>
                <a:latin typeface="+mj-lt"/>
                <a:ea typeface="+mj-ea"/>
                <a:cs typeface="+mj-cs"/>
              </a:rPr>
              <a:t> environment for the 2030 Agenda</a:t>
            </a:r>
            <a:r>
              <a:rPr lang="en-US" sz="2200" dirty="0">
                <a:solidFill>
                  <a:schemeClr val="tx2"/>
                </a:solidFill>
                <a:latin typeface="+mj-lt"/>
                <a:ea typeface="+mj-ea"/>
                <a:cs typeface="+mj-cs"/>
              </a:rPr>
              <a:t>.</a:t>
            </a:r>
          </a:p>
          <a:p>
            <a:pPr fontAlgn="auto">
              <a:spcAft>
                <a:spcPts val="0"/>
              </a:spcAft>
              <a:defRPr/>
            </a:pPr>
            <a:endParaRPr lang="en-US" sz="2200" dirty="0">
              <a:solidFill>
                <a:schemeClr val="tx2"/>
              </a:solidFill>
              <a:latin typeface="+mj-lt"/>
              <a:ea typeface="+mj-ea"/>
              <a:cs typeface="+mj-cs"/>
            </a:endParaRPr>
          </a:p>
          <a:p>
            <a:pPr fontAlgn="auto">
              <a:spcAft>
                <a:spcPts val="0"/>
              </a:spcAft>
              <a:defRPr/>
            </a:pPr>
            <a:r>
              <a:rPr lang="en-US" sz="2200" dirty="0">
                <a:solidFill>
                  <a:schemeClr val="tx2"/>
                </a:solidFill>
                <a:latin typeface="+mj-lt"/>
                <a:ea typeface="+mj-ea"/>
                <a:cs typeface="+mj-cs"/>
              </a:rPr>
              <a:t>Our region is committed to the SDGs. Quadruple helix players are involved in the 2030 Agenda.</a:t>
            </a:r>
          </a:p>
          <a:p>
            <a:pPr fontAlgn="auto">
              <a:spcAft>
                <a:spcPts val="0"/>
              </a:spcAft>
              <a:defRPr/>
            </a:pPr>
            <a:endParaRPr lang="en-US" sz="2200" dirty="0">
              <a:solidFill>
                <a:schemeClr val="tx2"/>
              </a:solidFill>
              <a:latin typeface="+mj-lt"/>
              <a:ea typeface="+mj-ea"/>
              <a:cs typeface="+mj-cs"/>
            </a:endParaRPr>
          </a:p>
          <a:p>
            <a:pPr fontAlgn="auto">
              <a:spcAft>
                <a:spcPts val="0"/>
              </a:spcAft>
              <a:defRPr/>
            </a:pPr>
            <a:r>
              <a:rPr lang="en-US" sz="2200" dirty="0">
                <a:solidFill>
                  <a:schemeClr val="tx2"/>
                </a:solidFill>
                <a:latin typeface="+mj-lt"/>
                <a:ea typeface="+mj-ea"/>
                <a:cs typeface="+mj-cs"/>
              </a:rPr>
              <a:t>We do have amazing natural resources and a rich cultural and monumental heritage, offering a large variety of touristic attractions and having a rich background of cultural and creative industries in terms of heritage, music, literature, visual arts, performing arts, handicrafts.</a:t>
            </a:r>
          </a:p>
          <a:p>
            <a:pPr fontAlgn="auto">
              <a:spcAft>
                <a:spcPts val="0"/>
              </a:spcAft>
              <a:defRPr/>
            </a:pPr>
            <a:endParaRPr lang="en-US" sz="2200" dirty="0">
              <a:solidFill>
                <a:schemeClr val="tx2"/>
              </a:solidFill>
              <a:latin typeface="+mj-lt"/>
              <a:ea typeface="+mj-ea"/>
              <a:cs typeface="+mj-cs"/>
            </a:endParaRPr>
          </a:p>
          <a:p>
            <a:pPr fontAlgn="auto">
              <a:spcAft>
                <a:spcPts val="0"/>
              </a:spcAft>
              <a:defRPr/>
            </a:pPr>
            <a:r>
              <a:rPr lang="en-US" sz="2200" dirty="0">
                <a:solidFill>
                  <a:schemeClr val="tx2"/>
                </a:solidFill>
                <a:latin typeface="+mj-lt"/>
                <a:ea typeface="+mj-ea"/>
                <a:cs typeface="+mj-cs"/>
              </a:rPr>
              <a:t>In 2008, Zaragoza hosted the World Expo on “Water and Sustainable Development”.</a:t>
            </a:r>
            <a:endParaRPr lang="es-ES" sz="2200" dirty="0">
              <a:solidFill>
                <a:schemeClr val="tx2"/>
              </a:solidFill>
              <a:latin typeface="+mj-lt"/>
              <a:ea typeface="+mj-ea"/>
              <a:cs typeface="+mj-cs"/>
            </a:endParaRPr>
          </a:p>
        </p:txBody>
      </p:sp>
    </p:spTree>
  </p:cSld>
  <p:clrMapOvr>
    <a:masterClrMapping/>
  </p:clrMapOvr>
  <p:transition spd="med" advTm="5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Título"/>
          <p:cNvSpPr txBox="1">
            <a:spLocks/>
          </p:cNvSpPr>
          <p:nvPr/>
        </p:nvSpPr>
        <p:spPr>
          <a:xfrm>
            <a:off x="971600" y="980728"/>
            <a:ext cx="7416824" cy="907941"/>
          </a:xfrm>
          <a:prstGeom prst="rect">
            <a:avLst/>
          </a:prstGeom>
        </p:spPr>
        <p:txBody>
          <a:bodyPr wrap="square" lIns="0" rIns="0" bIns="0" anchor="b">
            <a:spAutoFit/>
            <a:scene3d>
              <a:camera prst="orthographicFront"/>
              <a:lightRig rig="freezing" dir="t">
                <a:rot lat="0" lon="0" rev="5640000"/>
              </a:lightRig>
            </a:scene3d>
            <a:sp3d prstMaterial="flat">
              <a:contourClr>
                <a:schemeClr val="tx2"/>
              </a:contourClr>
            </a:sp3d>
          </a:bodyPr>
          <a:lstStyle/>
          <a:p>
            <a:pPr fontAlgn="auto">
              <a:spcAft>
                <a:spcPts val="0"/>
              </a:spcAft>
              <a:defRPr/>
            </a:pPr>
            <a:r>
              <a:rPr lang="en-GB" sz="2800" b="1" dirty="0">
                <a:latin typeface="+mn-lt"/>
                <a:cs typeface="+mn-cs"/>
              </a:rPr>
              <a:t>Examples of CCI initiatives related to urban sustainability in Zaragoza:</a:t>
            </a:r>
          </a:p>
        </p:txBody>
      </p:sp>
      <p:pic>
        <p:nvPicPr>
          <p:cNvPr id="4" name="Picture 7" descr="C:\Documents and Settings\cgil\Escritorio\Logo SARGA.PNG"/>
          <p:cNvPicPr>
            <a:picLocks noChangeAspect="1" noChangeArrowheads="1"/>
          </p:cNvPicPr>
          <p:nvPr/>
        </p:nvPicPr>
        <p:blipFill>
          <a:blip r:embed="rId2" cstate="print"/>
          <a:srcRect/>
          <a:stretch>
            <a:fillRect/>
          </a:stretch>
        </p:blipFill>
        <p:spPr bwMode="auto">
          <a:xfrm>
            <a:off x="0" y="0"/>
            <a:ext cx="2428875" cy="1006475"/>
          </a:xfrm>
          <a:prstGeom prst="rect">
            <a:avLst/>
          </a:prstGeom>
          <a:noFill/>
          <a:ln w="9525">
            <a:noFill/>
            <a:miter lim="800000"/>
            <a:headEnd/>
            <a:tailEnd/>
          </a:ln>
        </p:spPr>
      </p:pic>
      <p:sp>
        <p:nvSpPr>
          <p:cNvPr id="5" name="4 Rectángulo"/>
          <p:cNvSpPr/>
          <p:nvPr/>
        </p:nvSpPr>
        <p:spPr>
          <a:xfrm>
            <a:off x="467544" y="2060848"/>
            <a:ext cx="8676456" cy="430887"/>
          </a:xfrm>
          <a:prstGeom prst="rect">
            <a:avLst/>
          </a:prstGeom>
        </p:spPr>
        <p:txBody>
          <a:bodyPr wrap="square">
            <a:spAutoFit/>
          </a:bodyPr>
          <a:lstStyle/>
          <a:p>
            <a:pPr fontAlgn="auto">
              <a:spcAft>
                <a:spcPts val="0"/>
              </a:spcAft>
              <a:defRPr/>
            </a:pPr>
            <a:r>
              <a:rPr lang="en-GB" sz="2200">
                <a:solidFill>
                  <a:schemeClr val="tx2"/>
                </a:solidFill>
                <a:latin typeface="+mj-lt"/>
                <a:ea typeface="+mj-ea"/>
                <a:cs typeface="+mj-cs"/>
              </a:rPr>
              <a:t> </a:t>
            </a:r>
          </a:p>
        </p:txBody>
      </p:sp>
      <p:sp>
        <p:nvSpPr>
          <p:cNvPr id="6" name="5 Rectángulo"/>
          <p:cNvSpPr/>
          <p:nvPr/>
        </p:nvSpPr>
        <p:spPr>
          <a:xfrm>
            <a:off x="467544" y="2060848"/>
            <a:ext cx="8676456" cy="1107996"/>
          </a:xfrm>
          <a:prstGeom prst="rect">
            <a:avLst/>
          </a:prstGeom>
        </p:spPr>
        <p:txBody>
          <a:bodyPr wrap="square">
            <a:spAutoFit/>
          </a:bodyPr>
          <a:lstStyle/>
          <a:p>
            <a:pPr fontAlgn="auto">
              <a:spcAft>
                <a:spcPts val="0"/>
              </a:spcAft>
              <a:defRPr/>
            </a:pPr>
            <a:endParaRPr lang="en-GB" sz="2200" b="1">
              <a:solidFill>
                <a:schemeClr val="tx2"/>
              </a:solidFill>
              <a:latin typeface="+mj-lt"/>
              <a:ea typeface="+mj-ea"/>
              <a:cs typeface="+mj-cs"/>
            </a:endParaRPr>
          </a:p>
          <a:p>
            <a:pPr fontAlgn="auto">
              <a:spcAft>
                <a:spcPts val="0"/>
              </a:spcAft>
              <a:defRPr/>
            </a:pPr>
            <a:r>
              <a:rPr lang="en-GB" sz="2200" b="1">
                <a:solidFill>
                  <a:schemeClr val="tx2"/>
                </a:solidFill>
                <a:latin typeface="+mj-lt"/>
                <a:ea typeface="+mj-ea"/>
                <a:cs typeface="+mj-cs"/>
              </a:rPr>
              <a:t>Festival Asalto</a:t>
            </a:r>
            <a:r>
              <a:rPr lang="en-GB" sz="2200">
                <a:solidFill>
                  <a:schemeClr val="tx2"/>
                </a:solidFill>
                <a:latin typeface="+mj-lt"/>
                <a:ea typeface="+mj-ea"/>
                <a:cs typeface="+mj-cs"/>
              </a:rPr>
              <a:t>: international urban art festival.</a:t>
            </a:r>
          </a:p>
          <a:p>
            <a:pPr fontAlgn="auto">
              <a:spcAft>
                <a:spcPts val="0"/>
              </a:spcAft>
              <a:defRPr/>
            </a:pPr>
            <a:endParaRPr lang="en-GB" sz="2200">
              <a:solidFill>
                <a:schemeClr val="tx2"/>
              </a:solidFill>
              <a:latin typeface="+mj-lt"/>
              <a:ea typeface="+mj-ea"/>
              <a:cs typeface="+mj-cs"/>
            </a:endParaRPr>
          </a:p>
        </p:txBody>
      </p:sp>
      <p:pic>
        <p:nvPicPr>
          <p:cNvPr id="6146" name="Picture 2" descr="Rutas Asalto (II). Viaje al origen del Festival Asalto | Festival Asalto"/>
          <p:cNvPicPr>
            <a:picLocks noChangeAspect="1" noChangeArrowheads="1"/>
          </p:cNvPicPr>
          <p:nvPr/>
        </p:nvPicPr>
        <p:blipFill>
          <a:blip r:embed="rId3" cstate="print"/>
          <a:srcRect/>
          <a:stretch>
            <a:fillRect/>
          </a:stretch>
        </p:blipFill>
        <p:spPr bwMode="auto">
          <a:xfrm>
            <a:off x="2915816" y="3068960"/>
            <a:ext cx="5760640" cy="3657549"/>
          </a:xfrm>
          <a:prstGeom prst="rect">
            <a:avLst/>
          </a:prstGeom>
          <a:noFill/>
        </p:spPr>
      </p:pic>
    </p:spTree>
  </p:cSld>
  <p:clrMapOvr>
    <a:masterClrMapping/>
  </p:clrMapOvr>
  <p:transition spd="med" advTm="5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Título"/>
          <p:cNvSpPr txBox="1">
            <a:spLocks/>
          </p:cNvSpPr>
          <p:nvPr/>
        </p:nvSpPr>
        <p:spPr>
          <a:xfrm>
            <a:off x="395536" y="1124744"/>
            <a:ext cx="5688632" cy="1338828"/>
          </a:xfrm>
          <a:prstGeom prst="rect">
            <a:avLst/>
          </a:prstGeom>
        </p:spPr>
        <p:txBody>
          <a:bodyPr wrap="square" lIns="0" rIns="0" bIns="0" anchor="b">
            <a:spAutoFit/>
            <a:scene3d>
              <a:camera prst="orthographicFront"/>
              <a:lightRig rig="freezing" dir="t">
                <a:rot lat="0" lon="0" rev="5640000"/>
              </a:lightRig>
            </a:scene3d>
            <a:sp3d prstMaterial="flat">
              <a:contourClr>
                <a:schemeClr val="tx2"/>
              </a:contourClr>
            </a:sp3d>
          </a:bodyPr>
          <a:lstStyle/>
          <a:p>
            <a:pPr fontAlgn="auto">
              <a:spcAft>
                <a:spcPts val="0"/>
              </a:spcAft>
              <a:defRPr/>
            </a:pPr>
            <a:r>
              <a:rPr lang="en-GB" sz="2800" b="1" dirty="0">
                <a:latin typeface="+mn-lt"/>
                <a:cs typeface="+mn-cs"/>
              </a:rPr>
              <a:t>Examples of CCI initiatives related to urban sustainability in Zaragoza:</a:t>
            </a:r>
          </a:p>
        </p:txBody>
      </p:sp>
      <p:pic>
        <p:nvPicPr>
          <p:cNvPr id="4" name="Picture 7" descr="C:\Documents and Settings\cgil\Escritorio\Logo SARGA.PNG"/>
          <p:cNvPicPr>
            <a:picLocks noChangeAspect="1" noChangeArrowheads="1"/>
          </p:cNvPicPr>
          <p:nvPr/>
        </p:nvPicPr>
        <p:blipFill>
          <a:blip r:embed="rId2" cstate="print"/>
          <a:srcRect/>
          <a:stretch>
            <a:fillRect/>
          </a:stretch>
        </p:blipFill>
        <p:spPr bwMode="auto">
          <a:xfrm>
            <a:off x="0" y="0"/>
            <a:ext cx="2428875" cy="1006475"/>
          </a:xfrm>
          <a:prstGeom prst="rect">
            <a:avLst/>
          </a:prstGeom>
          <a:noFill/>
          <a:ln w="9525">
            <a:noFill/>
            <a:miter lim="800000"/>
            <a:headEnd/>
            <a:tailEnd/>
          </a:ln>
        </p:spPr>
      </p:pic>
      <p:sp>
        <p:nvSpPr>
          <p:cNvPr id="5" name="4 Rectángulo"/>
          <p:cNvSpPr/>
          <p:nvPr/>
        </p:nvSpPr>
        <p:spPr>
          <a:xfrm>
            <a:off x="467544" y="2060848"/>
            <a:ext cx="8676456" cy="430887"/>
          </a:xfrm>
          <a:prstGeom prst="rect">
            <a:avLst/>
          </a:prstGeom>
        </p:spPr>
        <p:txBody>
          <a:bodyPr wrap="square">
            <a:spAutoFit/>
          </a:bodyPr>
          <a:lstStyle/>
          <a:p>
            <a:pPr fontAlgn="auto">
              <a:spcAft>
                <a:spcPts val="0"/>
              </a:spcAft>
              <a:defRPr/>
            </a:pPr>
            <a:r>
              <a:rPr lang="en-US" sz="2200" dirty="0">
                <a:solidFill>
                  <a:schemeClr val="tx2"/>
                </a:solidFill>
                <a:latin typeface="+mj-lt"/>
                <a:ea typeface="+mj-ea"/>
                <a:cs typeface="+mj-cs"/>
              </a:rPr>
              <a:t> </a:t>
            </a:r>
          </a:p>
        </p:txBody>
      </p:sp>
      <p:sp>
        <p:nvSpPr>
          <p:cNvPr id="6" name="5 Rectángulo"/>
          <p:cNvSpPr/>
          <p:nvPr/>
        </p:nvSpPr>
        <p:spPr>
          <a:xfrm>
            <a:off x="467544" y="2060848"/>
            <a:ext cx="8424936" cy="4154984"/>
          </a:xfrm>
          <a:prstGeom prst="rect">
            <a:avLst/>
          </a:prstGeom>
        </p:spPr>
        <p:txBody>
          <a:bodyPr wrap="square">
            <a:spAutoFit/>
          </a:bodyPr>
          <a:lstStyle/>
          <a:p>
            <a:pPr fontAlgn="auto">
              <a:spcAft>
                <a:spcPts val="0"/>
              </a:spcAft>
              <a:defRPr/>
            </a:pPr>
            <a:endParaRPr lang="en-US" sz="2200" b="1" dirty="0">
              <a:solidFill>
                <a:schemeClr val="tx2"/>
              </a:solidFill>
              <a:latin typeface="+mj-lt"/>
              <a:ea typeface="+mj-ea"/>
              <a:cs typeface="+mj-cs"/>
            </a:endParaRPr>
          </a:p>
          <a:p>
            <a:pPr fontAlgn="auto">
              <a:spcAft>
                <a:spcPts val="0"/>
              </a:spcAft>
              <a:defRPr/>
            </a:pPr>
            <a:endParaRPr lang="en-US" sz="2200" b="1" dirty="0">
              <a:solidFill>
                <a:schemeClr val="tx2"/>
              </a:solidFill>
              <a:latin typeface="+mj-lt"/>
              <a:ea typeface="+mj-ea"/>
              <a:cs typeface="+mj-cs"/>
            </a:endParaRPr>
          </a:p>
          <a:p>
            <a:pPr fontAlgn="auto">
              <a:spcAft>
                <a:spcPts val="0"/>
              </a:spcAft>
              <a:defRPr/>
            </a:pPr>
            <a:r>
              <a:rPr lang="en-GB" sz="2200" b="1" dirty="0" err="1">
                <a:solidFill>
                  <a:schemeClr val="tx2"/>
                </a:solidFill>
                <a:latin typeface="+mj-lt"/>
                <a:ea typeface="+mj-ea"/>
                <a:cs typeface="+mj-cs"/>
              </a:rPr>
              <a:t>Espacio</a:t>
            </a:r>
            <a:r>
              <a:rPr lang="en-GB" sz="2200" b="1" dirty="0">
                <a:solidFill>
                  <a:schemeClr val="tx2"/>
                </a:solidFill>
                <a:latin typeface="+mj-lt"/>
                <a:ea typeface="+mj-ea"/>
                <a:cs typeface="+mj-cs"/>
              </a:rPr>
              <a:t> Las </a:t>
            </a:r>
            <a:r>
              <a:rPr lang="en-GB" sz="2200" b="1" dirty="0" err="1">
                <a:solidFill>
                  <a:schemeClr val="tx2"/>
                </a:solidFill>
                <a:latin typeface="+mj-lt"/>
                <a:ea typeface="+mj-ea"/>
                <a:cs typeface="+mj-cs"/>
              </a:rPr>
              <a:t>Armas</a:t>
            </a:r>
            <a:r>
              <a:rPr lang="en-GB" sz="2200" dirty="0">
                <a:solidFill>
                  <a:schemeClr val="tx2"/>
                </a:solidFill>
                <a:latin typeface="+mj-lt"/>
                <a:ea typeface="+mj-ea"/>
                <a:cs typeface="+mj-cs"/>
              </a:rPr>
              <a:t>:  an initiative that aims to contribute to the commercial and social promotion of the area by attracting new visitors and promoting the visibility of entrepreneurial initiatives related to culture, design and creativity in the city.</a:t>
            </a:r>
          </a:p>
          <a:p>
            <a:pPr fontAlgn="auto">
              <a:spcAft>
                <a:spcPts val="0"/>
              </a:spcAft>
              <a:defRPr/>
            </a:pPr>
            <a:endParaRPr lang="en-GB" sz="2200" dirty="0">
              <a:solidFill>
                <a:schemeClr val="tx2"/>
              </a:solidFill>
              <a:latin typeface="+mj-lt"/>
              <a:ea typeface="+mj-ea"/>
              <a:cs typeface="+mj-cs"/>
            </a:endParaRPr>
          </a:p>
          <a:p>
            <a:pPr fontAlgn="auto">
              <a:spcAft>
                <a:spcPts val="0"/>
              </a:spcAft>
              <a:defRPr/>
            </a:pPr>
            <a:r>
              <a:rPr lang="en-GB" sz="2200" dirty="0">
                <a:solidFill>
                  <a:schemeClr val="tx2"/>
                </a:solidFill>
                <a:latin typeface="+mj-lt"/>
                <a:ea typeface="+mj-ea"/>
                <a:cs typeface="+mj-cs"/>
              </a:rPr>
              <a:t>This project tackled the regeneration of a large block in a degraded area of the city from a perspective that also incorporated social, cultural and economic revitalisation values, in a commitment to the so-called creative economy. </a:t>
            </a:r>
          </a:p>
        </p:txBody>
      </p:sp>
      <p:sp>
        <p:nvSpPr>
          <p:cNvPr id="28676" name="AutoShape 4" descr="Espacio Las Armas entradas y conciertos 2021 2022 | Wegow Españ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8677" name="Picture 5"/>
          <p:cNvPicPr>
            <a:picLocks noChangeAspect="1" noChangeArrowheads="1"/>
          </p:cNvPicPr>
          <p:nvPr/>
        </p:nvPicPr>
        <p:blipFill>
          <a:blip r:embed="rId3" cstate="print"/>
          <a:srcRect/>
          <a:stretch>
            <a:fillRect/>
          </a:stretch>
        </p:blipFill>
        <p:spPr bwMode="auto">
          <a:xfrm>
            <a:off x="6156176" y="908720"/>
            <a:ext cx="2857500" cy="1600200"/>
          </a:xfrm>
          <a:prstGeom prst="rect">
            <a:avLst/>
          </a:prstGeom>
          <a:noFill/>
          <a:ln w="9525">
            <a:noFill/>
            <a:miter lim="800000"/>
            <a:headEnd/>
            <a:tailEnd/>
          </a:ln>
        </p:spPr>
      </p:pic>
    </p:spTree>
  </p:cSld>
  <p:clrMapOvr>
    <a:masterClrMapping/>
  </p:clrMapOvr>
  <p:transition spd="med" advTm="5000">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Personalizado 8">
      <a:dk1>
        <a:srgbClr val="663300"/>
      </a:dk1>
      <a:lt1>
        <a:srgbClr val="FFFFFF"/>
      </a:lt1>
      <a:dk2>
        <a:srgbClr val="05294A"/>
      </a:dk2>
      <a:lt2>
        <a:srgbClr val="68B1F4"/>
      </a:lt2>
      <a:accent1>
        <a:srgbClr val="21B2C8"/>
      </a:accent1>
      <a:accent2>
        <a:srgbClr val="68B1F4"/>
      </a:accent2>
      <a:accent3>
        <a:srgbClr val="87CD71"/>
      </a:accent3>
      <a:accent4>
        <a:srgbClr val="4C2600"/>
      </a:accent4>
      <a:accent5>
        <a:srgbClr val="21B2C8"/>
      </a:accent5>
      <a:accent6>
        <a:srgbClr val="FFF329"/>
      </a:accent6>
      <a:hlink>
        <a:srgbClr val="FFF98D"/>
      </a:hlink>
      <a:folHlink>
        <a:srgbClr val="59A9F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6139C7E57DC040AA27A826B83902B3" ma:contentTypeVersion="12" ma:contentTypeDescription="Creare un nuovo documento." ma:contentTypeScope="" ma:versionID="9bb33f3ebbf6313eb682afdba3564d93">
  <xsd:schema xmlns:xsd="http://www.w3.org/2001/XMLSchema" xmlns:xs="http://www.w3.org/2001/XMLSchema" xmlns:p="http://schemas.microsoft.com/office/2006/metadata/properties" xmlns:ns2="f0c93ea5-e482-4bf2-9d7e-8dd085518397" xmlns:ns3="3166f6c7-b373-47ed-8a7b-a4d4ce15793c" targetNamespace="http://schemas.microsoft.com/office/2006/metadata/properties" ma:root="true" ma:fieldsID="8e254fb5d3736d7a91680e15b23214a5" ns2:_="" ns3:_="">
    <xsd:import namespace="f0c93ea5-e482-4bf2-9d7e-8dd085518397"/>
    <xsd:import namespace="3166f6c7-b373-47ed-8a7b-a4d4ce1579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c93ea5-e482-4bf2-9d7e-8dd0855183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66f6c7-b373-47ed-8a7b-a4d4ce15793c" elementFormDefault="qualified">
    <xsd:import namespace="http://schemas.microsoft.com/office/2006/documentManagement/types"/>
    <xsd:import namespace="http://schemas.microsoft.com/office/infopath/2007/PartnerControls"/>
    <xsd:element name="SharedWithUsers" ma:index="14"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7800BC-A68A-4A15-B922-BF8239E9444E}"/>
</file>

<file path=customXml/itemProps2.xml><?xml version="1.0" encoding="utf-8"?>
<ds:datastoreItem xmlns:ds="http://schemas.openxmlformats.org/officeDocument/2006/customXml" ds:itemID="{3F71F8E4-248F-4484-8602-FAFCA172D17E}"/>
</file>

<file path=customXml/itemProps3.xml><?xml version="1.0" encoding="utf-8"?>
<ds:datastoreItem xmlns:ds="http://schemas.openxmlformats.org/officeDocument/2006/customXml" ds:itemID="{978F2010-D844-492B-82B0-58B107CB55E7}"/>
</file>

<file path=docProps/app.xml><?xml version="1.0" encoding="utf-8"?>
<Properties xmlns="http://schemas.openxmlformats.org/officeDocument/2006/extended-properties" xmlns:vt="http://schemas.openxmlformats.org/officeDocument/2006/docPropsVTypes">
  <Template>Flow</Template>
  <TotalTime>2971</TotalTime>
  <Words>630</Words>
  <Application>Microsoft Office PowerPoint</Application>
  <PresentationFormat>Presentazione su schermo (4:3)</PresentationFormat>
  <Paragraphs>74</Paragraphs>
  <Slides>14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Arial</vt:lpstr>
      <vt:lpstr>Calibri</vt:lpstr>
      <vt:lpstr>Century Gothic</vt:lpstr>
      <vt:lpstr>Wingdings 2</vt:lpstr>
      <vt:lpstr>Flujo</vt:lpstr>
      <vt:lpstr>Presentazione standard di PowerPoint</vt:lpstr>
      <vt:lpstr>SARGA is a public company of the Government of Aragon that implements a wide range of projects and services addressed to improve the region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 VERY MUCH FOR YOUR ATTENTION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cgil</dc:creator>
  <cp:lastModifiedBy>Elisa Sfiligoi</cp:lastModifiedBy>
  <cp:revision>223</cp:revision>
  <dcterms:created xsi:type="dcterms:W3CDTF">2012-10-31T11:00:17Z</dcterms:created>
  <dcterms:modified xsi:type="dcterms:W3CDTF">2021-08-04T11:02:02Z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0x010100B06139C7E57DC040AA27A826B83902B3</vt:lpwstr>
  </property>
</Properties>
</file>