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832" r:id="rId5"/>
  </p:sldMasterIdLst>
  <p:notesMasterIdLst>
    <p:notesMasterId r:id="rId12"/>
  </p:notesMasterIdLst>
  <p:handoutMasterIdLst>
    <p:handoutMasterId r:id="rId13"/>
  </p:handoutMasterIdLst>
  <p:sldIdLst>
    <p:sldId id="284" r:id="rId6"/>
    <p:sldId id="399" r:id="rId7"/>
    <p:sldId id="417" r:id="rId8"/>
    <p:sldId id="697" r:id="rId9"/>
    <p:sldId id="461" r:id="rId10"/>
    <p:sldId id="637" r:id="rId11"/>
  </p:sldIdLst>
  <p:sldSz cx="9144000" cy="6858000" type="screen4x3"/>
  <p:notesSz cx="6797675" cy="99266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3" userDrawn="1">
          <p15:clr>
            <a:srgbClr val="A4A3A4"/>
          </p15:clr>
        </p15:guide>
        <p15:guide id="2" pos="278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608"/>
    <a:srgbClr val="003399"/>
    <a:srgbClr val="000099"/>
    <a:srgbClr val="98C222"/>
    <a:srgbClr val="0000FF"/>
    <a:srgbClr val="3C7486"/>
    <a:srgbClr val="5B9BD5"/>
    <a:srgbClr val="CA4F24"/>
    <a:srgbClr val="465F92"/>
    <a:srgbClr val="1599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2" autoAdjust="0"/>
    <p:restoredTop sz="82689" autoAdjust="0"/>
  </p:normalViewPr>
  <p:slideViewPr>
    <p:cSldViewPr>
      <p:cViewPr varScale="1">
        <p:scale>
          <a:sx n="71" d="100"/>
          <a:sy n="71" d="100"/>
        </p:scale>
        <p:origin x="1838" y="48"/>
      </p:cViewPr>
      <p:guideLst>
        <p:guide orient="horz" pos="1253"/>
        <p:guide pos="27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notesViewPr>
    <p:cSldViewPr>
      <p:cViewPr varScale="1">
        <p:scale>
          <a:sx n="78" d="100"/>
          <a:sy n="78" d="100"/>
        </p:scale>
        <p:origin x="109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5554" tIns="47777" rIns="95554" bIns="47777" rtlCol="0"/>
          <a:lstStyle>
            <a:lvl1pPr algn="l" eaLnBrk="1" hangingPunct="1">
              <a:defRPr sz="13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wrap="square" lIns="95554" tIns="47777" rIns="95554" bIns="4777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1CD9996E-2829-48FB-9ECB-80F90C936308}" type="datetimeFigureOut">
              <a:rPr lang="fr-FR" altLang="fr-FR"/>
              <a:pPr>
                <a:defRPr/>
              </a:pPr>
              <a:t>29/07/2021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5554" tIns="47777" rIns="95554" bIns="47777" rtlCol="0" anchor="b"/>
          <a:lstStyle>
            <a:lvl1pPr algn="l" eaLnBrk="1" hangingPunct="1">
              <a:defRPr sz="13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wrap="square" lIns="95554" tIns="47777" rIns="95554" bIns="4777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E9CAB391-EC00-4C8B-9D7F-92A29684C8A8}" type="slidenum">
              <a:rPr lang="fr-FR" altLang="fr-FR"/>
              <a:pPr>
                <a:defRPr/>
              </a:pPr>
              <a:t>‹N›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589986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659" cy="496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554" tIns="47777" rIns="95554" bIns="4777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4" y="1"/>
            <a:ext cx="2945659" cy="496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554" tIns="47777" rIns="95554" bIns="4777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554" tIns="47777" rIns="95554" bIns="477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/>
              <a:t>Cliquez pour modifier les styles du texte du masque</a:t>
            </a:r>
          </a:p>
          <a:p>
            <a:pPr lvl="1"/>
            <a:r>
              <a:rPr lang="fr-FR" altLang="fr-FR" noProof="0"/>
              <a:t>Deuxième niveau</a:t>
            </a:r>
          </a:p>
          <a:p>
            <a:pPr lvl="2"/>
            <a:r>
              <a:rPr lang="fr-FR" altLang="fr-FR" noProof="0"/>
              <a:t>Troisième niveau</a:t>
            </a:r>
          </a:p>
          <a:p>
            <a:pPr lvl="3"/>
            <a:r>
              <a:rPr lang="fr-FR" altLang="fr-FR" noProof="0"/>
              <a:t>Quatrième niveau</a:t>
            </a:r>
          </a:p>
          <a:p>
            <a:pPr lvl="4"/>
            <a:r>
              <a:rPr lang="fr-FR" altLang="fr-FR" noProof="0"/>
              <a:t>Cinquième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584"/>
            <a:ext cx="2945659" cy="496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554" tIns="47777" rIns="95554" bIns="4777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4" y="9428584"/>
            <a:ext cx="2945659" cy="496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554" tIns="47777" rIns="95554" bIns="4777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042C9EA3-4F78-43C0-90CD-2B999B5B87C1}" type="slidenum">
              <a:rPr lang="fr-FR" altLang="fr-FR"/>
              <a:pPr>
                <a:defRPr/>
              </a:pPr>
              <a:t>‹N›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762321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MED Architecture, components and interactions, </a:t>
            </a:r>
            <a:r>
              <a:rPr lang="fr-FR" dirty="0" err="1"/>
              <a:t>situate</a:t>
            </a:r>
            <a:r>
              <a:rPr lang="fr-FR" dirty="0"/>
              <a:t> the </a:t>
            </a:r>
            <a:r>
              <a:rPr lang="fr-FR" dirty="0" err="1"/>
              <a:t>project</a:t>
            </a:r>
            <a:r>
              <a:rPr lang="fr-FR" dirty="0"/>
              <a:t>;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2C9EA3-4F78-43C0-90CD-2B999B5B87C1}" type="slidenum">
              <a:rPr lang="fr-FR" altLang="fr-FR" smtClean="0"/>
              <a:pPr>
                <a:defRPr/>
              </a:pPr>
              <a:t>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16906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11 calls for proposals between 2015 and 2021, we have approved 142 projects. The 1</a:t>
            </a:r>
            <a:r>
              <a:rPr lang="en-US" baseline="30000" dirty="0"/>
              <a:t>st</a:t>
            </a:r>
            <a:r>
              <a:rPr lang="en-US" dirty="0"/>
              <a:t> started at the end of 2016.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C9EA3-4F78-43C0-90CD-2B999B5B87C1}" type="slidenum">
              <a:rPr lang="fr-FR" altLang="fr-FR" smtClean="0"/>
              <a:pPr>
                <a:defRPr/>
              </a:pPr>
              <a:t>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66073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2C9EA3-4F78-43C0-90CD-2B999B5B87C1}" type="slidenum">
              <a:rPr lang="fr-FR" altLang="fr-FR" smtClean="0"/>
              <a:pPr>
                <a:defRPr/>
              </a:pPr>
              <a:t>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08558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2C9EA3-4F78-43C0-90CD-2B999B5B87C1}" type="slidenum">
              <a:rPr lang="fr-FR" altLang="fr-FR" smtClean="0"/>
              <a:pPr>
                <a:defRPr/>
              </a:pPr>
              <a:t>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69038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2C9EA3-4F78-43C0-90CD-2B999B5B87C1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4981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solidFill>
                  <a:srgbClr val="003399"/>
                </a:solidFill>
                <a:latin typeface="Montserrat Hairline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rgbClr val="003399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dirty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873344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3399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2302E-BFCB-488D-9731-09A7B27D5ACA}" type="slidenum">
              <a:rPr lang="fr-FR" altLang="fr-FR"/>
              <a:pPr>
                <a:defRPr/>
              </a:pPr>
              <a:t>‹N›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76277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aseline="0">
                <a:solidFill>
                  <a:srgbClr val="003399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D568B-BE23-484B-83C5-6DF82D75B40E}" type="slidenum">
              <a:rPr lang="fr-FR" altLang="fr-FR"/>
              <a:pPr>
                <a:defRPr/>
              </a:pPr>
              <a:t>‹N›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68413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aseline="0">
                <a:solidFill>
                  <a:srgbClr val="00339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l-G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D2910-0DA3-4F78-8A0A-3F708262B137}" type="slidenum">
              <a:rPr lang="fr-FR" altLang="fr-FR"/>
              <a:pPr>
                <a:defRPr/>
              </a:pPr>
              <a:t>‹N›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80339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aseline="0">
                <a:solidFill>
                  <a:srgbClr val="00339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0D874-1D12-4266-AC61-25165E28243F}" type="slidenum">
              <a:rPr lang="fr-FR" altLang="fr-FR"/>
              <a:pPr>
                <a:defRPr/>
              </a:pPr>
              <a:t>‹N›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77409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BC2E5-3152-45B5-AE4E-CB4ACF05EC40}" type="slidenum">
              <a:rPr lang="fr-FR" altLang="fr-FR"/>
              <a:pPr>
                <a:defRPr/>
              </a:pPr>
              <a:t>‹N›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5285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7C9DF-D696-4B6E-A0AD-4DD47AE6FD83}" type="slidenum">
              <a:rPr lang="fr-FR" altLang="fr-FR"/>
              <a:pPr>
                <a:defRPr/>
              </a:pPr>
              <a:t>‹N›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43665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15BD7E6-5013-411A-A7B9-5F04EB00C3B1}" type="datetimeFigureOut">
              <a:rPr lang="en-GB" smtClean="0"/>
              <a:t>29/07/2021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BEC4EB3-E78A-494A-A8C3-625289B1735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999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15BD7E6-5013-411A-A7B9-5F04EB00C3B1}" type="datetimeFigureOut">
              <a:rPr lang="en-GB" smtClean="0"/>
              <a:t>29/07/2021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BEC4EB3-E78A-494A-A8C3-625289B1735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576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15BD7E6-5013-411A-A7B9-5F04EB00C3B1}" type="datetimeFigureOut">
              <a:rPr lang="en-GB" smtClean="0"/>
              <a:t>29/07/2021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BEC4EB3-E78A-494A-A8C3-625289B1735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6741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15BD7E6-5013-411A-A7B9-5F04EB00C3B1}" type="datetimeFigureOut">
              <a:rPr lang="en-GB" smtClean="0"/>
              <a:t>29/07/2021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BEC4EB3-E78A-494A-A8C3-625289B1735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613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400" baseline="0">
                <a:solidFill>
                  <a:srgbClr val="003399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17032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2300186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15BD7E6-5013-411A-A7B9-5F04EB00C3B1}" type="datetimeFigureOut">
              <a:rPr lang="en-GB" smtClean="0"/>
              <a:t>29/07/2021</a:t>
            </a:fld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BEC4EB3-E78A-494A-A8C3-625289B1735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6347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15BD7E6-5013-411A-A7B9-5F04EB00C3B1}" type="datetimeFigureOut">
              <a:rPr lang="en-GB" smtClean="0"/>
              <a:t>29/07/2021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BEC4EB3-E78A-494A-A8C3-625289B1735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9795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15BD7E6-5013-411A-A7B9-5F04EB00C3B1}" type="datetimeFigureOut">
              <a:rPr lang="en-GB" smtClean="0"/>
              <a:t>29/07/2021</a:t>
            </a:fld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BEC4EB3-E78A-494A-A8C3-625289B1735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6197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15BD7E6-5013-411A-A7B9-5F04EB00C3B1}" type="datetimeFigureOut">
              <a:rPr lang="en-GB" smtClean="0"/>
              <a:t>29/07/2021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BEC4EB3-E78A-494A-A8C3-625289B1735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1900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15BD7E6-5013-411A-A7B9-5F04EB00C3B1}" type="datetimeFigureOut">
              <a:rPr lang="en-GB" smtClean="0"/>
              <a:t>29/07/2021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BEC4EB3-E78A-494A-A8C3-625289B1735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8422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15BD7E6-5013-411A-A7B9-5F04EB00C3B1}" type="datetimeFigureOut">
              <a:rPr lang="en-GB" smtClean="0"/>
              <a:t>29/07/2021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BEC4EB3-E78A-494A-A8C3-625289B1735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7648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15BD7E6-5013-411A-A7B9-5F04EB00C3B1}" type="datetimeFigureOut">
              <a:rPr lang="en-GB" smtClean="0"/>
              <a:t>29/07/2021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BEC4EB3-E78A-494A-A8C3-625289B1735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928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110332"/>
          </a:xfrm>
        </p:spPr>
        <p:txBody>
          <a:bodyPr anchor="t"/>
          <a:lstStyle>
            <a:lvl1pPr algn="l">
              <a:defRPr sz="3000" b="1" cap="all" baseline="0">
                <a:solidFill>
                  <a:srgbClr val="003399"/>
                </a:solidFill>
                <a:latin typeface="Verdana" panose="020B060403050404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36134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>
                <a:solidFill>
                  <a:srgbClr val="003399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9890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9890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574655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3399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29645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4599" y="2288293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054894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3399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977123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8670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 baseline="0">
                <a:solidFill>
                  <a:srgbClr val="003399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3161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2607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17048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 baseline="0">
                <a:solidFill>
                  <a:srgbClr val="003399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599293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C9C9BA9-2B80-4354-B46A-ABBE980FE70E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29"/>
            <a:ext cx="9144000" cy="6843742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99"/>
          </a:solidFill>
          <a:latin typeface="Verdana" panose="020B0604030504040204" pitchFamily="34" charset="0"/>
          <a:ea typeface="MS PGothic" panose="020B0600070205080204" pitchFamily="34" charset="-128"/>
          <a:cs typeface="Montserrat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99"/>
          </a:solidFill>
          <a:latin typeface="Verdana" panose="020B0604030504040204" pitchFamily="34" charset="0"/>
          <a:ea typeface="MS PGothic" panose="020B0600070205080204" pitchFamily="34" charset="-128"/>
          <a:cs typeface="Montserra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99"/>
          </a:solidFill>
          <a:latin typeface="Verdana" panose="020B0604030504040204" pitchFamily="34" charset="0"/>
          <a:ea typeface="MS PGothic" panose="020B0600070205080204" pitchFamily="34" charset="-128"/>
          <a:cs typeface="Montserra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99"/>
          </a:solidFill>
          <a:latin typeface="Verdana" panose="020B0604030504040204" pitchFamily="34" charset="0"/>
          <a:ea typeface="MS PGothic" panose="020B0600070205080204" pitchFamily="34" charset="-128"/>
          <a:cs typeface="Montserra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99"/>
          </a:solidFill>
          <a:latin typeface="Verdana" panose="020B0604030504040204" pitchFamily="34" charset="0"/>
          <a:ea typeface="MS PGothic" panose="020B0600070205080204" pitchFamily="34" charset="-128"/>
          <a:cs typeface="Montserrat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997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96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6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-585259" y="0"/>
            <a:ext cx="9759755" cy="6858000"/>
            <a:chOff x="-579242" y="0"/>
            <a:chExt cx="9759755" cy="6858000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68"/>
            <a:stretch/>
          </p:blipFill>
          <p:spPr>
            <a:xfrm>
              <a:off x="-579241" y="0"/>
              <a:ext cx="9759753" cy="6858000"/>
            </a:xfrm>
            <a:prstGeom prst="rect">
              <a:avLst/>
            </a:prstGeom>
          </p:spPr>
        </p:pic>
        <p:sp>
          <p:nvSpPr>
            <p:cNvPr id="6" name="ZoneTexte 5"/>
            <p:cNvSpPr txBox="1"/>
            <p:nvPr/>
          </p:nvSpPr>
          <p:spPr>
            <a:xfrm>
              <a:off x="-579242" y="6165304"/>
              <a:ext cx="51512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15963"/>
              <a:r>
                <a:rPr lang="en-US" sz="1200" dirty="0">
                  <a:solidFill>
                    <a:schemeClr val="bg1"/>
                  </a:solidFill>
                  <a:latin typeface="+mn-lt"/>
                </a:rPr>
                <a:t>Programme co-financed by the </a:t>
              </a:r>
              <a:br>
                <a:rPr lang="en-US" sz="1200" dirty="0">
                  <a:solidFill>
                    <a:schemeClr val="bg1"/>
                  </a:solidFill>
                  <a:latin typeface="+mn-lt"/>
                </a:rPr>
              </a:br>
              <a:r>
                <a:rPr lang="en-US" sz="1200" dirty="0">
                  <a:solidFill>
                    <a:schemeClr val="bg1"/>
                  </a:solidFill>
                  <a:latin typeface="+mn-lt"/>
                </a:rPr>
                <a:t>European Regional Development Fund</a:t>
              </a:r>
              <a:endParaRPr lang="fr-FR" sz="12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4572001" y="6165303"/>
              <a:ext cx="46085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15963"/>
              <a:r>
                <a:rPr lang="fr-FR" sz="1200" dirty="0">
                  <a:solidFill>
                    <a:schemeClr val="bg1"/>
                  </a:solidFill>
                  <a:latin typeface="+mn-lt"/>
                </a:rPr>
                <a:t>Programme cofinancé par le Fonds </a:t>
              </a:r>
              <a:br>
                <a:rPr lang="fr-FR" sz="1200" dirty="0">
                  <a:solidFill>
                    <a:schemeClr val="bg1"/>
                  </a:solidFill>
                  <a:latin typeface="+mn-lt"/>
                </a:rPr>
              </a:br>
              <a:r>
                <a:rPr lang="fr-FR" sz="1200" dirty="0">
                  <a:solidFill>
                    <a:schemeClr val="bg1"/>
                  </a:solidFill>
                  <a:latin typeface="+mn-lt"/>
                </a:rPr>
                <a:t>européen de développement régional</a:t>
              </a:r>
            </a:p>
          </p:txBody>
        </p:sp>
      </p:grpSp>
      <p:sp>
        <p:nvSpPr>
          <p:cNvPr id="9" name="Zone de texte 11"/>
          <p:cNvSpPr txBox="1"/>
          <p:nvPr/>
        </p:nvSpPr>
        <p:spPr>
          <a:xfrm>
            <a:off x="-579241" y="3429000"/>
            <a:ext cx="9723241" cy="2088232"/>
          </a:xfrm>
          <a:prstGeom prst="rect">
            <a:avLst/>
          </a:prstGeom>
          <a:gradFill flip="none" rotWithShape="1">
            <a:gsLst>
              <a:gs pos="87000">
                <a:srgbClr val="003399">
                  <a:shade val="30000"/>
                  <a:satMod val="115000"/>
                  <a:alpha val="0"/>
                </a:srgbClr>
              </a:gs>
              <a:gs pos="0">
                <a:srgbClr val="003399">
                  <a:shade val="675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3810" algn="ctr">
              <a:spcBef>
                <a:spcPts val="50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EDC62B"/>
                </a:solidFill>
                <a:ea typeface="Times New Roman" panose="02020603050405020304" pitchFamily="18" charset="0"/>
              </a:rPr>
              <a:t>Kick-off meeting</a:t>
            </a:r>
          </a:p>
          <a:p>
            <a:pPr marR="3810" algn="ctr">
              <a:spcBef>
                <a:spcPts val="500"/>
              </a:spcBef>
              <a:spcAft>
                <a:spcPts val="0"/>
              </a:spcAft>
            </a:pPr>
            <a:r>
              <a:rPr lang="fr-FR" sz="3200" b="1" dirty="0" err="1">
                <a:solidFill>
                  <a:srgbClr val="EDC62B"/>
                </a:solidFill>
                <a:ea typeface="Times New Roman" panose="02020603050405020304" pitchFamily="18" charset="0"/>
              </a:rPr>
              <a:t>Chimera</a:t>
            </a:r>
            <a:r>
              <a:rPr lang="fr-FR" sz="3200" b="1" dirty="0">
                <a:solidFill>
                  <a:srgbClr val="EDC62B"/>
                </a:solidFill>
                <a:ea typeface="Times New Roman" panose="02020603050405020304" pitchFamily="18" charset="0"/>
              </a:rPr>
              <a:t> plus</a:t>
            </a:r>
          </a:p>
          <a:p>
            <a:pPr marR="3810" algn="ctr">
              <a:spcBef>
                <a:spcPts val="500"/>
              </a:spcBef>
              <a:spcAft>
                <a:spcPts val="0"/>
              </a:spcAft>
            </a:pPr>
            <a:r>
              <a:rPr lang="fr-FR" sz="3200" b="1" dirty="0">
                <a:solidFill>
                  <a:srgbClr val="EDC62B"/>
                </a:solidFill>
                <a:ea typeface="Times New Roman" panose="02020603050405020304" pitchFamily="18" charset="0"/>
              </a:rPr>
              <a:t>26 July 2021</a:t>
            </a:r>
            <a:endParaRPr lang="en-US" sz="3200" b="1" dirty="0">
              <a:solidFill>
                <a:srgbClr val="EDC62B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908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196E8F-66A9-4D86-A721-44673758A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347154"/>
            <a:ext cx="8229600" cy="1143000"/>
          </a:xfrm>
        </p:spPr>
        <p:txBody>
          <a:bodyPr/>
          <a:lstStyle/>
          <a:p>
            <a:pPr algn="ctr"/>
            <a:r>
              <a:rPr lang="fr-FR" sz="1600" dirty="0"/>
              <a:t>MED Architecture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E2551D9C-F0EE-4FCB-9ECB-12928107E04D}"/>
              </a:ext>
            </a:extLst>
          </p:cNvPr>
          <p:cNvGrpSpPr/>
          <p:nvPr/>
        </p:nvGrpSpPr>
        <p:grpSpPr>
          <a:xfrm>
            <a:off x="2058098" y="3930796"/>
            <a:ext cx="1244621" cy="741609"/>
            <a:chOff x="1826881" y="3848012"/>
            <a:chExt cx="1778305" cy="1127530"/>
          </a:xfrm>
        </p:grpSpPr>
        <p:sp>
          <p:nvSpPr>
            <p:cNvPr id="5" name="Flèche gauche 111">
              <a:extLst>
                <a:ext uri="{FF2B5EF4-FFF2-40B4-BE49-F238E27FC236}">
                  <a16:creationId xmlns:a16="http://schemas.microsoft.com/office/drawing/2014/main" id="{ED5A806E-2604-4966-B2E5-08A2BCB8E40A}"/>
                </a:ext>
              </a:extLst>
            </p:cNvPr>
            <p:cNvSpPr/>
            <p:nvPr/>
          </p:nvSpPr>
          <p:spPr>
            <a:xfrm>
              <a:off x="1826881" y="3848012"/>
              <a:ext cx="1481745" cy="1127530"/>
            </a:xfrm>
            <a:prstGeom prst="leftArrow">
              <a:avLst>
                <a:gd name="adj1" fmla="val 72937"/>
                <a:gd name="adj2" fmla="val 50000"/>
              </a:avLst>
            </a:prstGeom>
            <a:noFill/>
            <a:ln w="28575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17395AD3-95D5-49BA-9755-24857524D506}"/>
                </a:ext>
              </a:extLst>
            </p:cNvPr>
            <p:cNvGrpSpPr/>
            <p:nvPr/>
          </p:nvGrpSpPr>
          <p:grpSpPr>
            <a:xfrm>
              <a:off x="2174476" y="3921436"/>
              <a:ext cx="1430710" cy="982671"/>
              <a:chOff x="2174476" y="3921436"/>
              <a:chExt cx="1430710" cy="982671"/>
            </a:xfrm>
          </p:grpSpPr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1C07207F-CE03-4296-B07D-9C054906B762}"/>
                  </a:ext>
                </a:extLst>
              </p:cNvPr>
              <p:cNvSpPr txBox="1"/>
              <p:nvPr/>
            </p:nvSpPr>
            <p:spPr>
              <a:xfrm>
                <a:off x="2174476" y="3921436"/>
                <a:ext cx="1145637" cy="9826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B9BD5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Evidence-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B9BD5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based </a:t>
                </a:r>
                <a:br>
                  <a:rPr kumimoji="0" lang="en-GB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B9BD5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</a:br>
                <a:r>
                  <a:rPr kumimoji="0" lang="en-GB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B9BD5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results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1940019-4E8B-426C-883B-EA6126DBE8B7}"/>
                  </a:ext>
                </a:extLst>
              </p:cNvPr>
              <p:cNvSpPr/>
              <p:nvPr/>
            </p:nvSpPr>
            <p:spPr>
              <a:xfrm>
                <a:off x="3447949" y="3937379"/>
                <a:ext cx="157237" cy="917649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ZoneTexte 8">
            <a:extLst>
              <a:ext uri="{FF2B5EF4-FFF2-40B4-BE49-F238E27FC236}">
                <a16:creationId xmlns:a16="http://schemas.microsoft.com/office/drawing/2014/main" id="{F89B032C-B6D0-430E-9552-9FF43E1AECC8}"/>
              </a:ext>
            </a:extLst>
          </p:cNvPr>
          <p:cNvSpPr txBox="1"/>
          <p:nvPr/>
        </p:nvSpPr>
        <p:spPr>
          <a:xfrm>
            <a:off x="2631908" y="581842"/>
            <a:ext cx="4032448" cy="999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465F92"/>
                </a:solidFill>
                <a:latin typeface="Calibri" panose="020F0502020204030204"/>
                <a:ea typeface="+mn-ea"/>
              </a:rPr>
              <a:t>HORIZONTAL</a:t>
            </a:r>
            <a:r>
              <a:rPr lang="en-US" sz="1600" dirty="0">
                <a:solidFill>
                  <a:srgbClr val="465F92"/>
                </a:solidFill>
                <a:latin typeface="Calibri" panose="020F0502020204030204"/>
                <a:ea typeface="+mn-ea"/>
              </a:rPr>
              <a:t> </a:t>
            </a:r>
          </a:p>
          <a:p>
            <a:pPr algn="ctr"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465F92"/>
                </a:solidFill>
                <a:latin typeface="Calibri" panose="020F0502020204030204"/>
                <a:ea typeface="+mn-ea"/>
              </a:rPr>
              <a:t>projects </a:t>
            </a:r>
            <a:endParaRPr lang="en-US" sz="1600" b="1" dirty="0">
              <a:solidFill>
                <a:srgbClr val="FF0000"/>
              </a:solidFill>
              <a:latin typeface="Calibri" panose="020F0502020204030204"/>
              <a:ea typeface="+mn-ea"/>
            </a:endParaRPr>
          </a:p>
          <a:p>
            <a:pPr algn="ctr"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br>
              <a:rPr lang="en-US" sz="1600" dirty="0">
                <a:solidFill>
                  <a:srgbClr val="465F92"/>
                </a:solidFill>
                <a:latin typeface="Calibri" panose="020F0502020204030204"/>
                <a:ea typeface="+mn-ea"/>
              </a:rPr>
            </a:br>
            <a:r>
              <a:rPr lang="en-US" sz="1600" b="1" dirty="0">
                <a:solidFill>
                  <a:srgbClr val="465F92"/>
                </a:solidFill>
                <a:latin typeface="Calibri" panose="020F0502020204030204"/>
                <a:ea typeface="+mn-ea"/>
              </a:rPr>
              <a:t>Thematic transnational </a:t>
            </a:r>
          </a:p>
          <a:p>
            <a:pPr algn="ctr"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465F92"/>
                </a:solidFill>
                <a:latin typeface="Calibri" panose="020F0502020204030204"/>
                <a:ea typeface="+mn-ea"/>
              </a:rPr>
              <a:t>communities 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C0B9241-65B5-4CE5-A9A7-E76BBE0AADAC}"/>
              </a:ext>
            </a:extLst>
          </p:cNvPr>
          <p:cNvSpPr txBox="1"/>
          <p:nvPr/>
        </p:nvSpPr>
        <p:spPr>
          <a:xfrm>
            <a:off x="-17612" y="489349"/>
            <a:ext cx="31270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465F92"/>
                </a:solidFill>
                <a:latin typeface="Calibri" panose="020F0502020204030204"/>
                <a:ea typeface="+mn-ea"/>
              </a:rPr>
              <a:t>PLATFORM </a:t>
            </a:r>
            <a:r>
              <a:rPr lang="en-US" sz="1600" dirty="0">
                <a:solidFill>
                  <a:srgbClr val="465F92"/>
                </a:solidFill>
                <a:latin typeface="Calibri" panose="020F0502020204030204"/>
                <a:ea typeface="+mn-ea"/>
              </a:rPr>
              <a:t>and </a:t>
            </a:r>
            <a:r>
              <a:rPr lang="en-US" sz="1600" b="1" dirty="0">
                <a:solidFill>
                  <a:srgbClr val="465F92"/>
                </a:solidFill>
                <a:latin typeface="Calibri" panose="020F0502020204030204"/>
                <a:ea typeface="+mn-ea"/>
              </a:rPr>
              <a:t>Strategic</a:t>
            </a:r>
            <a:r>
              <a:rPr lang="en-US" sz="1600" dirty="0">
                <a:solidFill>
                  <a:srgbClr val="465F92"/>
                </a:solidFill>
                <a:latin typeface="Calibri" panose="020F0502020204030204"/>
                <a:ea typeface="+mn-ea"/>
              </a:rPr>
              <a:t> projects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br>
              <a:rPr lang="en-US" sz="1600" dirty="0">
                <a:solidFill>
                  <a:srgbClr val="465F92"/>
                </a:solidFill>
                <a:latin typeface="Calibri" panose="020F0502020204030204"/>
                <a:ea typeface="+mn-ea"/>
              </a:rPr>
            </a:br>
            <a:r>
              <a:rPr lang="en-US" sz="1600" dirty="0">
                <a:solidFill>
                  <a:srgbClr val="465F92"/>
                </a:solidFill>
                <a:latin typeface="Calibri" panose="020F0502020204030204"/>
                <a:ea typeface="+mn-ea"/>
              </a:rPr>
              <a:t>Mediterranean </a:t>
            </a:r>
            <a:r>
              <a:rPr lang="en-US" sz="1600" b="1" dirty="0">
                <a:solidFill>
                  <a:srgbClr val="465F92"/>
                </a:solidFill>
                <a:latin typeface="Calibri" panose="020F0502020204030204"/>
                <a:ea typeface="+mn-ea"/>
              </a:rPr>
              <a:t>shared vision </a:t>
            </a:r>
            <a:r>
              <a:rPr lang="en-US" sz="1600" dirty="0">
                <a:solidFill>
                  <a:srgbClr val="465F92"/>
                </a:solidFill>
                <a:latin typeface="Calibri" panose="020F0502020204030204"/>
                <a:ea typeface="+mn-ea"/>
              </a:rPr>
              <a:t>on </a:t>
            </a:r>
            <a:r>
              <a:rPr lang="en-US" sz="1600" b="1" dirty="0">
                <a:solidFill>
                  <a:srgbClr val="465F92"/>
                </a:solidFill>
                <a:latin typeface="Calibri" panose="020F0502020204030204"/>
                <a:ea typeface="+mn-ea"/>
              </a:rPr>
              <a:t>policies &amp; actions 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52898EF7-3698-4A1C-9403-B9F77C39888C}"/>
              </a:ext>
            </a:extLst>
          </p:cNvPr>
          <p:cNvGrpSpPr/>
          <p:nvPr/>
        </p:nvGrpSpPr>
        <p:grpSpPr>
          <a:xfrm>
            <a:off x="5943705" y="1403004"/>
            <a:ext cx="3199604" cy="4792864"/>
            <a:chOff x="8536785" y="2297788"/>
            <a:chExt cx="3199604" cy="4792864"/>
          </a:xfrm>
        </p:grpSpPr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AFFB01A2-CDDC-433A-837D-7A330BE06A38}"/>
                </a:ext>
              </a:extLst>
            </p:cNvPr>
            <p:cNvSpPr txBox="1"/>
            <p:nvPr/>
          </p:nvSpPr>
          <p:spPr>
            <a:xfrm>
              <a:off x="10719861" y="3005054"/>
              <a:ext cx="968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DC608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Axis 1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DC608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Innovation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5EDC1750-CE24-48AF-BA6D-62E191B24746}"/>
                </a:ext>
              </a:extLst>
            </p:cNvPr>
            <p:cNvSpPr txBox="1"/>
            <p:nvPr/>
          </p:nvSpPr>
          <p:spPr>
            <a:xfrm>
              <a:off x="10330235" y="4641335"/>
              <a:ext cx="140615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159961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           Axis 2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159961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      Low- carbon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159961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economy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2A89A41E-5398-4E00-AA35-ADB160DF23F7}"/>
                </a:ext>
              </a:extLst>
            </p:cNvPr>
            <p:cNvSpPr txBox="1"/>
            <p:nvPr/>
          </p:nvSpPr>
          <p:spPr>
            <a:xfrm>
              <a:off x="10624751" y="6136545"/>
              <a:ext cx="1094722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98C222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Axis 3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98C222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Natural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98C222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and cultural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98C222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Resources</a:t>
              </a:r>
            </a:p>
          </p:txBody>
        </p:sp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3627F9FD-C6DA-46C4-8092-C76C2CF87438}"/>
                </a:ext>
              </a:extLst>
            </p:cNvPr>
            <p:cNvGrpSpPr/>
            <p:nvPr/>
          </p:nvGrpSpPr>
          <p:grpSpPr>
            <a:xfrm>
              <a:off x="8536785" y="2297788"/>
              <a:ext cx="2542585" cy="4311481"/>
              <a:chOff x="8536785" y="2297788"/>
              <a:chExt cx="2542585" cy="4311481"/>
            </a:xfrm>
          </p:grpSpPr>
          <p:grpSp>
            <p:nvGrpSpPr>
              <p:cNvPr id="16" name="Groupe 15">
                <a:extLst>
                  <a:ext uri="{FF2B5EF4-FFF2-40B4-BE49-F238E27FC236}">
                    <a16:creationId xmlns:a16="http://schemas.microsoft.com/office/drawing/2014/main" id="{F2D95C4D-4B47-4F66-80F2-7E47BDA10D4F}"/>
                  </a:ext>
                </a:extLst>
              </p:cNvPr>
              <p:cNvGrpSpPr/>
              <p:nvPr/>
            </p:nvGrpSpPr>
            <p:grpSpPr>
              <a:xfrm>
                <a:off x="9726800" y="2297788"/>
                <a:ext cx="1266835" cy="1185861"/>
                <a:chOff x="9520238" y="2389355"/>
                <a:chExt cx="1266835" cy="1185861"/>
              </a:xfrm>
            </p:grpSpPr>
            <p:sp>
              <p:nvSpPr>
                <p:cNvPr id="46" name="Ellipse 45">
                  <a:extLst>
                    <a:ext uri="{FF2B5EF4-FFF2-40B4-BE49-F238E27FC236}">
                      <a16:creationId xmlns:a16="http://schemas.microsoft.com/office/drawing/2014/main" id="{8D9FCC6F-CACE-423E-971A-35CF360FBE5B}"/>
                    </a:ext>
                  </a:extLst>
                </p:cNvPr>
                <p:cNvSpPr/>
                <p:nvPr/>
              </p:nvSpPr>
              <p:spPr>
                <a:xfrm>
                  <a:off x="9591675" y="2637005"/>
                  <a:ext cx="285750" cy="285750"/>
                </a:xfrm>
                <a:prstGeom prst="ellipse">
                  <a:avLst/>
                </a:prstGeom>
                <a:solidFill>
                  <a:srgbClr val="FDC608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465F92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47" name="Ellipse 46">
                  <a:extLst>
                    <a:ext uri="{FF2B5EF4-FFF2-40B4-BE49-F238E27FC236}">
                      <a16:creationId xmlns:a16="http://schemas.microsoft.com/office/drawing/2014/main" id="{5FECE243-78A9-45EE-8649-1840E806E025}"/>
                    </a:ext>
                  </a:extLst>
                </p:cNvPr>
                <p:cNvSpPr/>
                <p:nvPr/>
              </p:nvSpPr>
              <p:spPr>
                <a:xfrm>
                  <a:off x="9982201" y="2389355"/>
                  <a:ext cx="285750" cy="285750"/>
                </a:xfrm>
                <a:prstGeom prst="ellipse">
                  <a:avLst/>
                </a:prstGeom>
                <a:solidFill>
                  <a:srgbClr val="FDC608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465F92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2</a:t>
                  </a:r>
                </a:p>
              </p:txBody>
            </p:sp>
            <p:sp>
              <p:nvSpPr>
                <p:cNvPr id="48" name="Ellipse 47">
                  <a:extLst>
                    <a:ext uri="{FF2B5EF4-FFF2-40B4-BE49-F238E27FC236}">
                      <a16:creationId xmlns:a16="http://schemas.microsoft.com/office/drawing/2014/main" id="{610E34C7-9499-4597-B4AE-8008C5B94FD6}"/>
                    </a:ext>
                  </a:extLst>
                </p:cNvPr>
                <p:cNvSpPr/>
                <p:nvPr/>
              </p:nvSpPr>
              <p:spPr>
                <a:xfrm>
                  <a:off x="9939343" y="2772736"/>
                  <a:ext cx="285750" cy="285750"/>
                </a:xfrm>
                <a:prstGeom prst="ellipse">
                  <a:avLst/>
                </a:prstGeom>
                <a:solidFill>
                  <a:srgbClr val="FDC608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465F92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3</a:t>
                  </a:r>
                </a:p>
              </p:txBody>
            </p:sp>
            <p:sp>
              <p:nvSpPr>
                <p:cNvPr id="49" name="Ellipse 48">
                  <a:extLst>
                    <a:ext uri="{FF2B5EF4-FFF2-40B4-BE49-F238E27FC236}">
                      <a16:creationId xmlns:a16="http://schemas.microsoft.com/office/drawing/2014/main" id="{E219331E-9050-4B3A-857D-87130C54EFA1}"/>
                    </a:ext>
                  </a:extLst>
                </p:cNvPr>
                <p:cNvSpPr/>
                <p:nvPr/>
              </p:nvSpPr>
              <p:spPr>
                <a:xfrm>
                  <a:off x="9520238" y="3020386"/>
                  <a:ext cx="500062" cy="500062"/>
                </a:xfrm>
                <a:prstGeom prst="ellipse">
                  <a:avLst/>
                </a:prstGeom>
                <a:solidFill>
                  <a:srgbClr val="FDC608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465F92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1/2</a:t>
                  </a:r>
                </a:p>
              </p:txBody>
            </p:sp>
            <p:sp>
              <p:nvSpPr>
                <p:cNvPr id="50" name="Ellipse 49">
                  <a:extLst>
                    <a:ext uri="{FF2B5EF4-FFF2-40B4-BE49-F238E27FC236}">
                      <a16:creationId xmlns:a16="http://schemas.microsoft.com/office/drawing/2014/main" id="{4E35F8D7-4BF9-4A52-988D-B39313B8CDA1}"/>
                    </a:ext>
                  </a:extLst>
                </p:cNvPr>
                <p:cNvSpPr/>
                <p:nvPr/>
              </p:nvSpPr>
              <p:spPr>
                <a:xfrm>
                  <a:off x="10287011" y="2566758"/>
                  <a:ext cx="500062" cy="500062"/>
                </a:xfrm>
                <a:prstGeom prst="ellipse">
                  <a:avLst/>
                </a:prstGeom>
                <a:solidFill>
                  <a:srgbClr val="FDC608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465F92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2/3</a:t>
                  </a:r>
                </a:p>
              </p:txBody>
            </p:sp>
            <p:sp>
              <p:nvSpPr>
                <p:cNvPr id="51" name="Ellipse 50">
                  <a:extLst>
                    <a:ext uri="{FF2B5EF4-FFF2-40B4-BE49-F238E27FC236}">
                      <a16:creationId xmlns:a16="http://schemas.microsoft.com/office/drawing/2014/main" id="{CD69462D-5231-4D22-A886-665146147FA8}"/>
                    </a:ext>
                  </a:extLst>
                </p:cNvPr>
                <p:cNvSpPr/>
                <p:nvPr/>
              </p:nvSpPr>
              <p:spPr>
                <a:xfrm>
                  <a:off x="10082218" y="3075154"/>
                  <a:ext cx="500062" cy="500062"/>
                </a:xfrm>
                <a:prstGeom prst="ellipse">
                  <a:avLst/>
                </a:prstGeom>
                <a:solidFill>
                  <a:srgbClr val="FDC608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465F92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1/2/3</a:t>
                  </a:r>
                </a:p>
              </p:txBody>
            </p:sp>
          </p:grpSp>
          <p:grpSp>
            <p:nvGrpSpPr>
              <p:cNvPr id="17" name="Groupe 16">
                <a:extLst>
                  <a:ext uri="{FF2B5EF4-FFF2-40B4-BE49-F238E27FC236}">
                    <a16:creationId xmlns:a16="http://schemas.microsoft.com/office/drawing/2014/main" id="{838C4612-BB2F-40F7-9130-18EF3C385C34}"/>
                  </a:ext>
                </a:extLst>
              </p:cNvPr>
              <p:cNvGrpSpPr/>
              <p:nvPr/>
            </p:nvGrpSpPr>
            <p:grpSpPr>
              <a:xfrm>
                <a:off x="9750618" y="3783922"/>
                <a:ext cx="1266835" cy="1185861"/>
                <a:chOff x="9291638" y="923925"/>
                <a:chExt cx="1266835" cy="1185861"/>
              </a:xfrm>
              <a:gradFill flip="none" rotWithShape="1">
                <a:gsLst>
                  <a:gs pos="0">
                    <a:srgbClr val="159961">
                      <a:shade val="30000"/>
                      <a:satMod val="115000"/>
                    </a:srgbClr>
                  </a:gs>
                  <a:gs pos="50000">
                    <a:srgbClr val="159961">
                      <a:shade val="67500"/>
                      <a:satMod val="115000"/>
                    </a:srgbClr>
                  </a:gs>
                  <a:gs pos="100000">
                    <a:srgbClr val="159961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/>
            </p:grpSpPr>
            <p:sp>
              <p:nvSpPr>
                <p:cNvPr id="40" name="Ellipse 39">
                  <a:extLst>
                    <a:ext uri="{FF2B5EF4-FFF2-40B4-BE49-F238E27FC236}">
                      <a16:creationId xmlns:a16="http://schemas.microsoft.com/office/drawing/2014/main" id="{ECDEC019-EC5F-4309-8ADD-B037819C8508}"/>
                    </a:ext>
                  </a:extLst>
                </p:cNvPr>
                <p:cNvSpPr/>
                <p:nvPr/>
              </p:nvSpPr>
              <p:spPr>
                <a:xfrm>
                  <a:off x="9363075" y="1171575"/>
                  <a:ext cx="285750" cy="285750"/>
                </a:xfrm>
                <a:prstGeom prst="ellipse">
                  <a:avLst/>
                </a:prstGeom>
                <a:grpFill/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41" name="Ellipse 40">
                  <a:extLst>
                    <a:ext uri="{FF2B5EF4-FFF2-40B4-BE49-F238E27FC236}">
                      <a16:creationId xmlns:a16="http://schemas.microsoft.com/office/drawing/2014/main" id="{25968C64-8ADB-4700-9777-7ABD3833B020}"/>
                    </a:ext>
                  </a:extLst>
                </p:cNvPr>
                <p:cNvSpPr/>
                <p:nvPr/>
              </p:nvSpPr>
              <p:spPr>
                <a:xfrm>
                  <a:off x="9753601" y="923925"/>
                  <a:ext cx="285750" cy="285750"/>
                </a:xfrm>
                <a:prstGeom prst="ellipse">
                  <a:avLst/>
                </a:prstGeom>
                <a:grpFill/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2</a:t>
                  </a:r>
                </a:p>
              </p:txBody>
            </p:sp>
            <p:sp>
              <p:nvSpPr>
                <p:cNvPr id="42" name="Ellipse 41">
                  <a:extLst>
                    <a:ext uri="{FF2B5EF4-FFF2-40B4-BE49-F238E27FC236}">
                      <a16:creationId xmlns:a16="http://schemas.microsoft.com/office/drawing/2014/main" id="{424AE422-2EED-4F3F-9818-C39A6AB30DBF}"/>
                    </a:ext>
                  </a:extLst>
                </p:cNvPr>
                <p:cNvSpPr/>
                <p:nvPr/>
              </p:nvSpPr>
              <p:spPr>
                <a:xfrm>
                  <a:off x="9710743" y="1307306"/>
                  <a:ext cx="285750" cy="285750"/>
                </a:xfrm>
                <a:prstGeom prst="ellipse">
                  <a:avLst/>
                </a:prstGeom>
                <a:grpFill/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3</a:t>
                  </a:r>
                </a:p>
              </p:txBody>
            </p:sp>
            <p:sp>
              <p:nvSpPr>
                <p:cNvPr id="43" name="Ellipse 42">
                  <a:extLst>
                    <a:ext uri="{FF2B5EF4-FFF2-40B4-BE49-F238E27FC236}">
                      <a16:creationId xmlns:a16="http://schemas.microsoft.com/office/drawing/2014/main" id="{BFC4C980-AD67-4188-9A29-41B3AC0F9109}"/>
                    </a:ext>
                  </a:extLst>
                </p:cNvPr>
                <p:cNvSpPr/>
                <p:nvPr/>
              </p:nvSpPr>
              <p:spPr>
                <a:xfrm>
                  <a:off x="9291638" y="1554956"/>
                  <a:ext cx="500062" cy="500062"/>
                </a:xfrm>
                <a:prstGeom prst="ellipse">
                  <a:avLst/>
                </a:prstGeom>
                <a:grpFill/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1/2</a:t>
                  </a:r>
                </a:p>
              </p:txBody>
            </p:sp>
            <p:sp>
              <p:nvSpPr>
                <p:cNvPr id="44" name="Ellipse 43">
                  <a:extLst>
                    <a:ext uri="{FF2B5EF4-FFF2-40B4-BE49-F238E27FC236}">
                      <a16:creationId xmlns:a16="http://schemas.microsoft.com/office/drawing/2014/main" id="{0F0D74CD-CDDC-4690-9E21-E558638918C8}"/>
                    </a:ext>
                  </a:extLst>
                </p:cNvPr>
                <p:cNvSpPr/>
                <p:nvPr/>
              </p:nvSpPr>
              <p:spPr>
                <a:xfrm>
                  <a:off x="10058411" y="1101328"/>
                  <a:ext cx="500062" cy="500062"/>
                </a:xfrm>
                <a:prstGeom prst="ellipse">
                  <a:avLst/>
                </a:prstGeom>
                <a:grpFill/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2/3</a:t>
                  </a:r>
                </a:p>
              </p:txBody>
            </p:sp>
            <p:sp>
              <p:nvSpPr>
                <p:cNvPr id="45" name="Ellipse 44">
                  <a:extLst>
                    <a:ext uri="{FF2B5EF4-FFF2-40B4-BE49-F238E27FC236}">
                      <a16:creationId xmlns:a16="http://schemas.microsoft.com/office/drawing/2014/main" id="{DE635CD6-B84F-4A90-A966-1529CB880EDA}"/>
                    </a:ext>
                  </a:extLst>
                </p:cNvPr>
                <p:cNvSpPr/>
                <p:nvPr/>
              </p:nvSpPr>
              <p:spPr>
                <a:xfrm>
                  <a:off x="9853618" y="1609724"/>
                  <a:ext cx="500062" cy="500062"/>
                </a:xfrm>
                <a:prstGeom prst="ellipse">
                  <a:avLst/>
                </a:prstGeom>
                <a:grpFill/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1/2/3</a:t>
                  </a:r>
                </a:p>
              </p:txBody>
            </p:sp>
          </p:grpSp>
          <p:grpSp>
            <p:nvGrpSpPr>
              <p:cNvPr id="18" name="Groupe 17">
                <a:extLst>
                  <a:ext uri="{FF2B5EF4-FFF2-40B4-BE49-F238E27FC236}">
                    <a16:creationId xmlns:a16="http://schemas.microsoft.com/office/drawing/2014/main" id="{A105F897-3062-4A7A-8FEB-380E2378B5C2}"/>
                  </a:ext>
                </a:extLst>
              </p:cNvPr>
              <p:cNvGrpSpPr/>
              <p:nvPr/>
            </p:nvGrpSpPr>
            <p:grpSpPr>
              <a:xfrm>
                <a:off x="9812535" y="5423408"/>
                <a:ext cx="1266835" cy="1185861"/>
                <a:chOff x="9291638" y="923925"/>
                <a:chExt cx="1266835" cy="1185861"/>
              </a:xfrm>
              <a:gradFill flip="none" rotWithShape="1">
                <a:gsLst>
                  <a:gs pos="0">
                    <a:srgbClr val="98C222">
                      <a:shade val="30000"/>
                      <a:satMod val="115000"/>
                    </a:srgbClr>
                  </a:gs>
                  <a:gs pos="50000">
                    <a:srgbClr val="98C222">
                      <a:shade val="67500"/>
                      <a:satMod val="115000"/>
                    </a:srgbClr>
                  </a:gs>
                  <a:gs pos="100000">
                    <a:srgbClr val="98C222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/>
            </p:grpSpPr>
            <p:sp>
              <p:nvSpPr>
                <p:cNvPr id="34" name="Ellipse 33">
                  <a:extLst>
                    <a:ext uri="{FF2B5EF4-FFF2-40B4-BE49-F238E27FC236}">
                      <a16:creationId xmlns:a16="http://schemas.microsoft.com/office/drawing/2014/main" id="{9E1E5B5F-F44B-4BA8-A3FA-F1A91F9DC87E}"/>
                    </a:ext>
                  </a:extLst>
                </p:cNvPr>
                <p:cNvSpPr/>
                <p:nvPr/>
              </p:nvSpPr>
              <p:spPr>
                <a:xfrm>
                  <a:off x="9363075" y="1171575"/>
                  <a:ext cx="285750" cy="285750"/>
                </a:xfrm>
                <a:prstGeom prst="ellipse">
                  <a:avLst/>
                </a:prstGeom>
                <a:grpFill/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35" name="Ellipse 34">
                  <a:extLst>
                    <a:ext uri="{FF2B5EF4-FFF2-40B4-BE49-F238E27FC236}">
                      <a16:creationId xmlns:a16="http://schemas.microsoft.com/office/drawing/2014/main" id="{26C53EBF-A5C4-4ECB-A081-3C382C05C82F}"/>
                    </a:ext>
                  </a:extLst>
                </p:cNvPr>
                <p:cNvSpPr/>
                <p:nvPr/>
              </p:nvSpPr>
              <p:spPr>
                <a:xfrm>
                  <a:off x="9753601" y="923925"/>
                  <a:ext cx="285750" cy="285750"/>
                </a:xfrm>
                <a:prstGeom prst="ellipse">
                  <a:avLst/>
                </a:prstGeom>
                <a:grpFill/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2</a:t>
                  </a:r>
                </a:p>
              </p:txBody>
            </p:sp>
            <p:sp>
              <p:nvSpPr>
                <p:cNvPr id="36" name="Ellipse 35">
                  <a:extLst>
                    <a:ext uri="{FF2B5EF4-FFF2-40B4-BE49-F238E27FC236}">
                      <a16:creationId xmlns:a16="http://schemas.microsoft.com/office/drawing/2014/main" id="{DB094694-F58C-46BB-BBC1-F85D10DDDB19}"/>
                    </a:ext>
                  </a:extLst>
                </p:cNvPr>
                <p:cNvSpPr/>
                <p:nvPr/>
              </p:nvSpPr>
              <p:spPr>
                <a:xfrm>
                  <a:off x="9710743" y="1307306"/>
                  <a:ext cx="285750" cy="285750"/>
                </a:xfrm>
                <a:prstGeom prst="ellipse">
                  <a:avLst/>
                </a:prstGeom>
                <a:grpFill/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3</a:t>
                  </a:r>
                </a:p>
              </p:txBody>
            </p:sp>
            <p:sp>
              <p:nvSpPr>
                <p:cNvPr id="37" name="Ellipse 36">
                  <a:extLst>
                    <a:ext uri="{FF2B5EF4-FFF2-40B4-BE49-F238E27FC236}">
                      <a16:creationId xmlns:a16="http://schemas.microsoft.com/office/drawing/2014/main" id="{7F1043EC-473C-4BE6-A26B-AACB24A6CD9F}"/>
                    </a:ext>
                  </a:extLst>
                </p:cNvPr>
                <p:cNvSpPr/>
                <p:nvPr/>
              </p:nvSpPr>
              <p:spPr>
                <a:xfrm>
                  <a:off x="9291638" y="1554956"/>
                  <a:ext cx="500062" cy="500062"/>
                </a:xfrm>
                <a:prstGeom prst="ellipse">
                  <a:avLst/>
                </a:prstGeom>
                <a:grpFill/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1/2</a:t>
                  </a:r>
                </a:p>
              </p:txBody>
            </p:sp>
            <p:sp>
              <p:nvSpPr>
                <p:cNvPr id="38" name="Ellipse 37">
                  <a:extLst>
                    <a:ext uri="{FF2B5EF4-FFF2-40B4-BE49-F238E27FC236}">
                      <a16:creationId xmlns:a16="http://schemas.microsoft.com/office/drawing/2014/main" id="{99F36EEE-8004-4AB8-AC49-C248B9BD464C}"/>
                    </a:ext>
                  </a:extLst>
                </p:cNvPr>
                <p:cNvSpPr/>
                <p:nvPr/>
              </p:nvSpPr>
              <p:spPr>
                <a:xfrm>
                  <a:off x="10058411" y="1101328"/>
                  <a:ext cx="500062" cy="500062"/>
                </a:xfrm>
                <a:prstGeom prst="ellipse">
                  <a:avLst/>
                </a:prstGeom>
                <a:grpFill/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2/3</a:t>
                  </a:r>
                </a:p>
              </p:txBody>
            </p:sp>
            <p:sp>
              <p:nvSpPr>
                <p:cNvPr id="39" name="Ellipse 38">
                  <a:extLst>
                    <a:ext uri="{FF2B5EF4-FFF2-40B4-BE49-F238E27FC236}">
                      <a16:creationId xmlns:a16="http://schemas.microsoft.com/office/drawing/2014/main" id="{F4E44022-0380-4258-BB38-6046CDC1F019}"/>
                    </a:ext>
                  </a:extLst>
                </p:cNvPr>
                <p:cNvSpPr/>
                <p:nvPr/>
              </p:nvSpPr>
              <p:spPr>
                <a:xfrm>
                  <a:off x="9853618" y="1609724"/>
                  <a:ext cx="500062" cy="500062"/>
                </a:xfrm>
                <a:prstGeom prst="ellipse">
                  <a:avLst/>
                </a:prstGeom>
                <a:grpFill/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1/2/3</a:t>
                  </a:r>
                </a:p>
              </p:txBody>
            </p:sp>
          </p:grpSp>
          <p:grpSp>
            <p:nvGrpSpPr>
              <p:cNvPr id="19" name="Groupe 18">
                <a:extLst>
                  <a:ext uri="{FF2B5EF4-FFF2-40B4-BE49-F238E27FC236}">
                    <a16:creationId xmlns:a16="http://schemas.microsoft.com/office/drawing/2014/main" id="{D795BE94-F209-4E77-A78B-DE698F6BF000}"/>
                  </a:ext>
                </a:extLst>
              </p:cNvPr>
              <p:cNvGrpSpPr/>
              <p:nvPr/>
            </p:nvGrpSpPr>
            <p:grpSpPr>
              <a:xfrm>
                <a:off x="8536785" y="2641060"/>
                <a:ext cx="1024845" cy="606250"/>
                <a:chOff x="8252105" y="1299800"/>
                <a:chExt cx="1024845" cy="606250"/>
              </a:xfrm>
            </p:grpSpPr>
            <p:cxnSp>
              <p:nvCxnSpPr>
                <p:cNvPr id="30" name="Connecteur droit avec flèche 29">
                  <a:extLst>
                    <a:ext uri="{FF2B5EF4-FFF2-40B4-BE49-F238E27FC236}">
                      <a16:creationId xmlns:a16="http://schemas.microsoft.com/office/drawing/2014/main" id="{F6254244-2375-4DA1-B960-891DF81A83FE}"/>
                    </a:ext>
                  </a:extLst>
                </p:cNvPr>
                <p:cNvCxnSpPr/>
                <p:nvPr/>
              </p:nvCxnSpPr>
              <p:spPr>
                <a:xfrm flipH="1">
                  <a:off x="8252105" y="1629051"/>
                  <a:ext cx="1024845" cy="0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rgbClr val="98C222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sp>
              <p:nvSpPr>
                <p:cNvPr id="31" name="ZoneTexte 30">
                  <a:extLst>
                    <a:ext uri="{FF2B5EF4-FFF2-40B4-BE49-F238E27FC236}">
                      <a16:creationId xmlns:a16="http://schemas.microsoft.com/office/drawing/2014/main" id="{499D6279-B2C1-4B01-8E3C-00B0F036E8C6}"/>
                    </a:ext>
                  </a:extLst>
                </p:cNvPr>
                <p:cNvSpPr txBox="1"/>
                <p:nvPr/>
              </p:nvSpPr>
              <p:spPr>
                <a:xfrm>
                  <a:off x="8265032" y="1299800"/>
                  <a:ext cx="99899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5B9BD5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</a:rPr>
                    <a:t>Facilitation</a:t>
                  </a:r>
                </a:p>
              </p:txBody>
            </p:sp>
            <p:sp>
              <p:nvSpPr>
                <p:cNvPr id="32" name="ZoneTexte 31">
                  <a:extLst>
                    <a:ext uri="{FF2B5EF4-FFF2-40B4-BE49-F238E27FC236}">
                      <a16:creationId xmlns:a16="http://schemas.microsoft.com/office/drawing/2014/main" id="{8C7971DB-6617-4F4F-8944-46203F2A7046}"/>
                    </a:ext>
                  </a:extLst>
                </p:cNvPr>
                <p:cNvSpPr txBox="1"/>
                <p:nvPr/>
              </p:nvSpPr>
              <p:spPr>
                <a:xfrm>
                  <a:off x="8394875" y="1629051"/>
                  <a:ext cx="73930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98C222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</a:rPr>
                    <a:t>Results</a:t>
                  </a:r>
                </a:p>
              </p:txBody>
            </p:sp>
            <p:cxnSp>
              <p:nvCxnSpPr>
                <p:cNvPr id="33" name="Connecteur droit avec flèche 32">
                  <a:extLst>
                    <a:ext uri="{FF2B5EF4-FFF2-40B4-BE49-F238E27FC236}">
                      <a16:creationId xmlns:a16="http://schemas.microsoft.com/office/drawing/2014/main" id="{088AB7FD-7845-414C-9DBA-6BD79610C00D}"/>
                    </a:ext>
                  </a:extLst>
                </p:cNvPr>
                <p:cNvCxnSpPr/>
                <p:nvPr/>
              </p:nvCxnSpPr>
              <p:spPr>
                <a:xfrm>
                  <a:off x="8252105" y="1566159"/>
                  <a:ext cx="1024845" cy="0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rgbClr val="5B9BD5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</p:grpSp>
          <p:grpSp>
            <p:nvGrpSpPr>
              <p:cNvPr id="20" name="Groupe 19">
                <a:extLst>
                  <a:ext uri="{FF2B5EF4-FFF2-40B4-BE49-F238E27FC236}">
                    <a16:creationId xmlns:a16="http://schemas.microsoft.com/office/drawing/2014/main" id="{7CC95599-4CB6-4EA7-9174-FE58EED909F9}"/>
                  </a:ext>
                </a:extLst>
              </p:cNvPr>
              <p:cNvGrpSpPr/>
              <p:nvPr/>
            </p:nvGrpSpPr>
            <p:grpSpPr>
              <a:xfrm>
                <a:off x="8536785" y="4087730"/>
                <a:ext cx="1024845" cy="645714"/>
                <a:chOff x="8252105" y="2768593"/>
                <a:chExt cx="1024845" cy="645714"/>
              </a:xfrm>
            </p:grpSpPr>
            <p:cxnSp>
              <p:nvCxnSpPr>
                <p:cNvPr id="26" name="Connecteur droit avec flèche 25">
                  <a:extLst>
                    <a:ext uri="{FF2B5EF4-FFF2-40B4-BE49-F238E27FC236}">
                      <a16:creationId xmlns:a16="http://schemas.microsoft.com/office/drawing/2014/main" id="{BD7780DD-21F6-4BAF-89BE-84755E2BF7B1}"/>
                    </a:ext>
                  </a:extLst>
                </p:cNvPr>
                <p:cNvCxnSpPr/>
                <p:nvPr/>
              </p:nvCxnSpPr>
              <p:spPr>
                <a:xfrm flipH="1">
                  <a:off x="8252105" y="3137308"/>
                  <a:ext cx="1024845" cy="0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rgbClr val="98C222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sp>
              <p:nvSpPr>
                <p:cNvPr id="27" name="ZoneTexte 26">
                  <a:extLst>
                    <a:ext uri="{FF2B5EF4-FFF2-40B4-BE49-F238E27FC236}">
                      <a16:creationId xmlns:a16="http://schemas.microsoft.com/office/drawing/2014/main" id="{6BE4088D-85E0-47F3-9BF6-C2DF95690E3F}"/>
                    </a:ext>
                  </a:extLst>
                </p:cNvPr>
                <p:cNvSpPr txBox="1"/>
                <p:nvPr/>
              </p:nvSpPr>
              <p:spPr>
                <a:xfrm>
                  <a:off x="8319886" y="2768593"/>
                  <a:ext cx="88928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5B9BD5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</a:rPr>
                    <a:t>Facilitation</a:t>
                  </a:r>
                </a:p>
              </p:txBody>
            </p:sp>
            <p:sp>
              <p:nvSpPr>
                <p:cNvPr id="28" name="ZoneTexte 27">
                  <a:extLst>
                    <a:ext uri="{FF2B5EF4-FFF2-40B4-BE49-F238E27FC236}">
                      <a16:creationId xmlns:a16="http://schemas.microsoft.com/office/drawing/2014/main" id="{A19F67CD-32C5-4B2F-97CD-0ECFE1EA62F1}"/>
                    </a:ext>
                  </a:extLst>
                </p:cNvPr>
                <p:cNvSpPr txBox="1"/>
                <p:nvPr/>
              </p:nvSpPr>
              <p:spPr>
                <a:xfrm>
                  <a:off x="8394875" y="3137308"/>
                  <a:ext cx="73930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98C222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</a:rPr>
                    <a:t>Results</a:t>
                  </a:r>
                </a:p>
              </p:txBody>
            </p:sp>
            <p:cxnSp>
              <p:nvCxnSpPr>
                <p:cNvPr id="29" name="Connecteur droit avec flèche 28">
                  <a:extLst>
                    <a:ext uri="{FF2B5EF4-FFF2-40B4-BE49-F238E27FC236}">
                      <a16:creationId xmlns:a16="http://schemas.microsoft.com/office/drawing/2014/main" id="{9457638F-C686-46C4-A389-DC46C9F43D5A}"/>
                    </a:ext>
                  </a:extLst>
                </p:cNvPr>
                <p:cNvCxnSpPr/>
                <p:nvPr/>
              </p:nvCxnSpPr>
              <p:spPr>
                <a:xfrm>
                  <a:off x="8252105" y="3065180"/>
                  <a:ext cx="1024845" cy="0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rgbClr val="5B9BD5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</p:grpSp>
          <p:grpSp>
            <p:nvGrpSpPr>
              <p:cNvPr id="21" name="Groupe 20">
                <a:extLst>
                  <a:ext uri="{FF2B5EF4-FFF2-40B4-BE49-F238E27FC236}">
                    <a16:creationId xmlns:a16="http://schemas.microsoft.com/office/drawing/2014/main" id="{56001056-5004-4291-9861-C43978F621DC}"/>
                  </a:ext>
                </a:extLst>
              </p:cNvPr>
              <p:cNvGrpSpPr/>
              <p:nvPr/>
            </p:nvGrpSpPr>
            <p:grpSpPr>
              <a:xfrm>
                <a:off x="8536785" y="5623846"/>
                <a:ext cx="1024845" cy="637039"/>
                <a:chOff x="8321115" y="4253505"/>
                <a:chExt cx="1024845" cy="637039"/>
              </a:xfrm>
            </p:grpSpPr>
            <p:cxnSp>
              <p:nvCxnSpPr>
                <p:cNvPr id="22" name="Connecteur droit avec flèche 21">
                  <a:extLst>
                    <a:ext uri="{FF2B5EF4-FFF2-40B4-BE49-F238E27FC236}">
                      <a16:creationId xmlns:a16="http://schemas.microsoft.com/office/drawing/2014/main" id="{9B2A401E-8BBB-4A63-8BD8-F803EE36BD80}"/>
                    </a:ext>
                  </a:extLst>
                </p:cNvPr>
                <p:cNvCxnSpPr/>
                <p:nvPr/>
              </p:nvCxnSpPr>
              <p:spPr>
                <a:xfrm flipH="1">
                  <a:off x="8321115" y="4613545"/>
                  <a:ext cx="1024845" cy="0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rgbClr val="98C222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sp>
              <p:nvSpPr>
                <p:cNvPr id="23" name="ZoneTexte 22">
                  <a:extLst>
                    <a:ext uri="{FF2B5EF4-FFF2-40B4-BE49-F238E27FC236}">
                      <a16:creationId xmlns:a16="http://schemas.microsoft.com/office/drawing/2014/main" id="{BDE5C34C-5DEC-4755-946C-2FE88A057395}"/>
                    </a:ext>
                  </a:extLst>
                </p:cNvPr>
                <p:cNvSpPr txBox="1"/>
                <p:nvPr/>
              </p:nvSpPr>
              <p:spPr>
                <a:xfrm>
                  <a:off x="8334042" y="4253505"/>
                  <a:ext cx="99899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5B9BD5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</a:rPr>
                    <a:t>Facilitation</a:t>
                  </a:r>
                </a:p>
              </p:txBody>
            </p:sp>
            <p:sp>
              <p:nvSpPr>
                <p:cNvPr id="24" name="ZoneTexte 23">
                  <a:extLst>
                    <a:ext uri="{FF2B5EF4-FFF2-40B4-BE49-F238E27FC236}">
                      <a16:creationId xmlns:a16="http://schemas.microsoft.com/office/drawing/2014/main" id="{80BCE196-969C-483F-B06E-AB54336DDAAF}"/>
                    </a:ext>
                  </a:extLst>
                </p:cNvPr>
                <p:cNvSpPr txBox="1"/>
                <p:nvPr/>
              </p:nvSpPr>
              <p:spPr>
                <a:xfrm>
                  <a:off x="8463885" y="4613545"/>
                  <a:ext cx="73930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98C222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</a:rPr>
                    <a:t>Results</a:t>
                  </a:r>
                </a:p>
              </p:txBody>
            </p:sp>
            <p:cxnSp>
              <p:nvCxnSpPr>
                <p:cNvPr id="25" name="Connecteur droit avec flèche 24">
                  <a:extLst>
                    <a:ext uri="{FF2B5EF4-FFF2-40B4-BE49-F238E27FC236}">
                      <a16:creationId xmlns:a16="http://schemas.microsoft.com/office/drawing/2014/main" id="{E1975200-E237-41D6-833E-7E650E3A3745}"/>
                    </a:ext>
                  </a:extLst>
                </p:cNvPr>
                <p:cNvCxnSpPr/>
                <p:nvPr/>
              </p:nvCxnSpPr>
              <p:spPr>
                <a:xfrm>
                  <a:off x="8321115" y="4533394"/>
                  <a:ext cx="1024845" cy="0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rgbClr val="5B9BD5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</p:grpSp>
        </p:grpSp>
      </p:grp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A0B64680-98B1-44FC-9BDA-70698E97E9BC}"/>
              </a:ext>
            </a:extLst>
          </p:cNvPr>
          <p:cNvCxnSpPr/>
          <p:nvPr/>
        </p:nvCxnSpPr>
        <p:spPr>
          <a:xfrm>
            <a:off x="4253575" y="2754881"/>
            <a:ext cx="8997" cy="425032"/>
          </a:xfrm>
          <a:prstGeom prst="straightConnector1">
            <a:avLst/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53" name="ZoneTexte 52">
            <a:extLst>
              <a:ext uri="{FF2B5EF4-FFF2-40B4-BE49-F238E27FC236}">
                <a16:creationId xmlns:a16="http://schemas.microsoft.com/office/drawing/2014/main" id="{4B4EED3E-36C9-4946-BA34-496E4B99DFE9}"/>
              </a:ext>
            </a:extLst>
          </p:cNvPr>
          <p:cNvSpPr txBox="1"/>
          <p:nvPr/>
        </p:nvSpPr>
        <p:spPr>
          <a:xfrm>
            <a:off x="4305760" y="2837766"/>
            <a:ext cx="1584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200" b="1" dirty="0">
                <a:solidFill>
                  <a:srgbClr val="5B9BD5"/>
                </a:solidFill>
                <a:latin typeface="Calibri" panose="020F0502020204030204"/>
                <a:ea typeface="+mn-ea"/>
              </a:rPr>
              <a:t>Exchanges / Synergies</a:t>
            </a:r>
          </a:p>
        </p:txBody>
      </p: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F32A3AF5-5100-4934-9818-8A8B32EF887B}"/>
              </a:ext>
            </a:extLst>
          </p:cNvPr>
          <p:cNvGrpSpPr/>
          <p:nvPr/>
        </p:nvGrpSpPr>
        <p:grpSpPr>
          <a:xfrm>
            <a:off x="3284845" y="1635988"/>
            <a:ext cx="2544357" cy="1147014"/>
            <a:chOff x="6335930" y="2603443"/>
            <a:chExt cx="2544357" cy="1147014"/>
          </a:xfrm>
        </p:grpSpPr>
        <p:grpSp>
          <p:nvGrpSpPr>
            <p:cNvPr id="55" name="Groupe 54">
              <a:extLst>
                <a:ext uri="{FF2B5EF4-FFF2-40B4-BE49-F238E27FC236}">
                  <a16:creationId xmlns:a16="http://schemas.microsoft.com/office/drawing/2014/main" id="{7373EB72-C7F3-4F6F-B2F2-DB8C38F57579}"/>
                </a:ext>
              </a:extLst>
            </p:cNvPr>
            <p:cNvGrpSpPr/>
            <p:nvPr/>
          </p:nvGrpSpPr>
          <p:grpSpPr>
            <a:xfrm>
              <a:off x="6335932" y="2981224"/>
              <a:ext cx="2539479" cy="381889"/>
              <a:chOff x="6335932" y="2981224"/>
              <a:chExt cx="2539479" cy="381889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0220558-CCB5-4548-A9B6-EFA6C1FEAE7C}"/>
                  </a:ext>
                </a:extLst>
              </p:cNvPr>
              <p:cNvSpPr/>
              <p:nvPr/>
            </p:nvSpPr>
            <p:spPr>
              <a:xfrm>
                <a:off x="6534417" y="3010635"/>
                <a:ext cx="2340994" cy="317258"/>
              </a:xfrm>
              <a:prstGeom prst="rect">
                <a:avLst/>
              </a:prstGeom>
              <a:solidFill>
                <a:srgbClr val="FDC608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176213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465F92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HP Blue Growth</a:t>
                </a:r>
              </a:p>
            </p:txBody>
          </p:sp>
          <p:pic>
            <p:nvPicPr>
              <p:cNvPr id="63" name="Image 62">
                <a:extLst>
                  <a:ext uri="{FF2B5EF4-FFF2-40B4-BE49-F238E27FC236}">
                    <a16:creationId xmlns:a16="http://schemas.microsoft.com/office/drawing/2014/main" id="{B63B9CF3-61FB-4ADE-8B9E-CAA93A61CA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35932" y="2981224"/>
                <a:ext cx="381889" cy="381889"/>
              </a:xfrm>
              <a:prstGeom prst="rect">
                <a:avLst/>
              </a:prstGeom>
            </p:spPr>
          </p:pic>
        </p:grpSp>
        <p:grpSp>
          <p:nvGrpSpPr>
            <p:cNvPr id="56" name="Groupe 55">
              <a:extLst>
                <a:ext uri="{FF2B5EF4-FFF2-40B4-BE49-F238E27FC236}">
                  <a16:creationId xmlns:a16="http://schemas.microsoft.com/office/drawing/2014/main" id="{4C897E13-C673-4017-AA45-AC09636A1570}"/>
                </a:ext>
              </a:extLst>
            </p:cNvPr>
            <p:cNvGrpSpPr/>
            <p:nvPr/>
          </p:nvGrpSpPr>
          <p:grpSpPr>
            <a:xfrm>
              <a:off x="6335931" y="2603443"/>
              <a:ext cx="2533783" cy="381889"/>
              <a:chOff x="6335931" y="2603443"/>
              <a:chExt cx="2533783" cy="381889"/>
            </a:xfrm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8D2537D6-F18F-454F-B831-0C89D5C62B5E}"/>
                  </a:ext>
                </a:extLst>
              </p:cNvPr>
              <p:cNvSpPr/>
              <p:nvPr/>
            </p:nvSpPr>
            <p:spPr>
              <a:xfrm>
                <a:off x="6528720" y="2656166"/>
                <a:ext cx="2340994" cy="317258"/>
              </a:xfrm>
              <a:prstGeom prst="rect">
                <a:avLst/>
              </a:prstGeom>
              <a:solidFill>
                <a:srgbClr val="FDC608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176213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465F92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HP Green Growth</a:t>
                </a:r>
              </a:p>
            </p:txBody>
          </p:sp>
          <p:pic>
            <p:nvPicPr>
              <p:cNvPr id="61" name="Image 60">
                <a:extLst>
                  <a:ext uri="{FF2B5EF4-FFF2-40B4-BE49-F238E27FC236}">
                    <a16:creationId xmlns:a16="http://schemas.microsoft.com/office/drawing/2014/main" id="{1EEB8014-E12D-43A6-BE22-818177DEF2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35931" y="2603443"/>
                <a:ext cx="381889" cy="381889"/>
              </a:xfrm>
              <a:prstGeom prst="rect">
                <a:avLst/>
              </a:prstGeom>
            </p:spPr>
          </p:pic>
        </p:grpSp>
        <p:grpSp>
          <p:nvGrpSpPr>
            <p:cNvPr id="57" name="Groupe 56">
              <a:extLst>
                <a:ext uri="{FF2B5EF4-FFF2-40B4-BE49-F238E27FC236}">
                  <a16:creationId xmlns:a16="http://schemas.microsoft.com/office/drawing/2014/main" id="{A5337413-E7E9-40F9-8EE5-347152C3480D}"/>
                </a:ext>
              </a:extLst>
            </p:cNvPr>
            <p:cNvGrpSpPr/>
            <p:nvPr/>
          </p:nvGrpSpPr>
          <p:grpSpPr>
            <a:xfrm>
              <a:off x="6335930" y="3368568"/>
              <a:ext cx="2544357" cy="381889"/>
              <a:chOff x="6335930" y="3368568"/>
              <a:chExt cx="2544357" cy="381889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E411D2B4-9A8B-4B99-B4F0-47EA915F2FF5}"/>
                  </a:ext>
                </a:extLst>
              </p:cNvPr>
              <p:cNvSpPr/>
              <p:nvPr/>
            </p:nvSpPr>
            <p:spPr>
              <a:xfrm>
                <a:off x="6526877" y="3380221"/>
                <a:ext cx="2353410" cy="317258"/>
              </a:xfrm>
              <a:prstGeom prst="rect">
                <a:avLst/>
              </a:prstGeom>
              <a:solidFill>
                <a:srgbClr val="FDC608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176213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465F92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HP Social &amp; Creative</a:t>
                </a:r>
              </a:p>
            </p:txBody>
          </p:sp>
          <p:pic>
            <p:nvPicPr>
              <p:cNvPr id="59" name="Image 58">
                <a:extLst>
                  <a:ext uri="{FF2B5EF4-FFF2-40B4-BE49-F238E27FC236}">
                    <a16:creationId xmlns:a16="http://schemas.microsoft.com/office/drawing/2014/main" id="{A5971D2F-CB19-4B05-B2B4-42313774D8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35930" y="3368568"/>
                <a:ext cx="381889" cy="381889"/>
              </a:xfrm>
              <a:prstGeom prst="rect">
                <a:avLst/>
              </a:prstGeom>
            </p:spPr>
          </p:pic>
        </p:grpSp>
      </p:grpSp>
      <p:grpSp>
        <p:nvGrpSpPr>
          <p:cNvPr id="64" name="Groupe 63">
            <a:extLst>
              <a:ext uri="{FF2B5EF4-FFF2-40B4-BE49-F238E27FC236}">
                <a16:creationId xmlns:a16="http://schemas.microsoft.com/office/drawing/2014/main" id="{325B6E56-D84B-4EB8-B954-336CB7739C9F}"/>
              </a:ext>
            </a:extLst>
          </p:cNvPr>
          <p:cNvGrpSpPr/>
          <p:nvPr/>
        </p:nvGrpSpPr>
        <p:grpSpPr>
          <a:xfrm>
            <a:off x="3227323" y="4695350"/>
            <a:ext cx="2583673" cy="782196"/>
            <a:chOff x="6319829" y="5455116"/>
            <a:chExt cx="2583673" cy="782196"/>
          </a:xfrm>
        </p:grpSpPr>
        <p:grpSp>
          <p:nvGrpSpPr>
            <p:cNvPr id="65" name="Groupe 64">
              <a:extLst>
                <a:ext uri="{FF2B5EF4-FFF2-40B4-BE49-F238E27FC236}">
                  <a16:creationId xmlns:a16="http://schemas.microsoft.com/office/drawing/2014/main" id="{21B42235-041A-4DCE-ADCD-D633CC60B550}"/>
                </a:ext>
              </a:extLst>
            </p:cNvPr>
            <p:cNvGrpSpPr/>
            <p:nvPr/>
          </p:nvGrpSpPr>
          <p:grpSpPr>
            <a:xfrm>
              <a:off x="6326000" y="5868981"/>
              <a:ext cx="2577502" cy="368331"/>
              <a:chOff x="6326000" y="5868981"/>
              <a:chExt cx="2577502" cy="368331"/>
            </a:xfrm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D9DD3D42-EF5B-471F-907F-6B3A5F375829}"/>
                  </a:ext>
                </a:extLst>
              </p:cNvPr>
              <p:cNvSpPr/>
              <p:nvPr/>
            </p:nvSpPr>
            <p:spPr>
              <a:xfrm>
                <a:off x="6538186" y="5887574"/>
                <a:ext cx="2365316" cy="328806"/>
              </a:xfrm>
              <a:prstGeom prst="rect">
                <a:avLst/>
              </a:prstGeom>
              <a:solidFill>
                <a:srgbClr val="98C222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176213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HP Biodiversity Protection</a:t>
                </a:r>
              </a:p>
            </p:txBody>
          </p:sp>
          <p:pic>
            <p:nvPicPr>
              <p:cNvPr id="70" name="Image 69">
                <a:extLst>
                  <a:ext uri="{FF2B5EF4-FFF2-40B4-BE49-F238E27FC236}">
                    <a16:creationId xmlns:a16="http://schemas.microsoft.com/office/drawing/2014/main" id="{0B84B6D3-75A8-404D-826A-41B41F87C8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26000" y="5868981"/>
                <a:ext cx="368331" cy="368331"/>
              </a:xfrm>
              <a:prstGeom prst="rect">
                <a:avLst/>
              </a:prstGeom>
            </p:spPr>
          </p:pic>
        </p:grpSp>
        <p:grpSp>
          <p:nvGrpSpPr>
            <p:cNvPr id="66" name="Groupe 65">
              <a:extLst>
                <a:ext uri="{FF2B5EF4-FFF2-40B4-BE49-F238E27FC236}">
                  <a16:creationId xmlns:a16="http://schemas.microsoft.com/office/drawing/2014/main" id="{1EB2B314-1637-4DE9-AB91-407A628D9338}"/>
                </a:ext>
              </a:extLst>
            </p:cNvPr>
            <p:cNvGrpSpPr/>
            <p:nvPr/>
          </p:nvGrpSpPr>
          <p:grpSpPr>
            <a:xfrm>
              <a:off x="6319829" y="5455116"/>
              <a:ext cx="2572651" cy="368331"/>
              <a:chOff x="6319829" y="5455116"/>
              <a:chExt cx="2572651" cy="368331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6E0F0FD8-CB7E-43C6-93C2-99CC08012381}"/>
                  </a:ext>
                </a:extLst>
              </p:cNvPr>
              <p:cNvSpPr/>
              <p:nvPr/>
            </p:nvSpPr>
            <p:spPr>
              <a:xfrm>
                <a:off x="6538186" y="5487596"/>
                <a:ext cx="2354294" cy="317258"/>
              </a:xfrm>
              <a:prstGeom prst="rect">
                <a:avLst/>
              </a:prstGeom>
              <a:solidFill>
                <a:srgbClr val="98C222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176213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HP Sustainable Tourism</a:t>
                </a:r>
              </a:p>
            </p:txBody>
          </p:sp>
          <p:pic>
            <p:nvPicPr>
              <p:cNvPr id="68" name="Image 67">
                <a:extLst>
                  <a:ext uri="{FF2B5EF4-FFF2-40B4-BE49-F238E27FC236}">
                    <a16:creationId xmlns:a16="http://schemas.microsoft.com/office/drawing/2014/main" id="{1CB028D1-A49C-4E54-AC91-00BAD49CFF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19829" y="5455116"/>
                <a:ext cx="368331" cy="368331"/>
              </a:xfrm>
              <a:prstGeom prst="rect">
                <a:avLst/>
              </a:prstGeom>
            </p:spPr>
          </p:pic>
        </p:grpSp>
      </p:grpSp>
      <p:grpSp>
        <p:nvGrpSpPr>
          <p:cNvPr id="71" name="Groupe 70">
            <a:extLst>
              <a:ext uri="{FF2B5EF4-FFF2-40B4-BE49-F238E27FC236}">
                <a16:creationId xmlns:a16="http://schemas.microsoft.com/office/drawing/2014/main" id="{D5917CE3-8D78-458D-8347-5D2C342BF8DC}"/>
              </a:ext>
            </a:extLst>
          </p:cNvPr>
          <p:cNvGrpSpPr/>
          <p:nvPr/>
        </p:nvGrpSpPr>
        <p:grpSpPr>
          <a:xfrm>
            <a:off x="3192452" y="3185863"/>
            <a:ext cx="2622500" cy="1102953"/>
            <a:chOff x="6272229" y="4043207"/>
            <a:chExt cx="2622500" cy="1102953"/>
          </a:xfrm>
        </p:grpSpPr>
        <p:grpSp>
          <p:nvGrpSpPr>
            <p:cNvPr id="72" name="Groupe 71">
              <a:extLst>
                <a:ext uri="{FF2B5EF4-FFF2-40B4-BE49-F238E27FC236}">
                  <a16:creationId xmlns:a16="http://schemas.microsoft.com/office/drawing/2014/main" id="{A0365DE6-941F-4749-90CA-4A1C901F45A9}"/>
                </a:ext>
              </a:extLst>
            </p:cNvPr>
            <p:cNvGrpSpPr/>
            <p:nvPr/>
          </p:nvGrpSpPr>
          <p:grpSpPr>
            <a:xfrm>
              <a:off x="6272229" y="4043207"/>
              <a:ext cx="2611812" cy="380759"/>
              <a:chOff x="6272229" y="4043207"/>
              <a:chExt cx="2611812" cy="380759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3FDF9E07-FA7E-44A9-A78D-25049EFB5911}"/>
                  </a:ext>
                </a:extLst>
              </p:cNvPr>
              <p:cNvSpPr/>
              <p:nvPr/>
            </p:nvSpPr>
            <p:spPr>
              <a:xfrm>
                <a:off x="6534416" y="4084032"/>
                <a:ext cx="2349625" cy="317258"/>
              </a:xfrm>
              <a:prstGeom prst="rect">
                <a:avLst/>
              </a:prstGeom>
              <a:solidFill>
                <a:srgbClr val="159961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176213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HP Efficient Buildings</a:t>
                </a:r>
              </a:p>
            </p:txBody>
          </p:sp>
          <p:pic>
            <p:nvPicPr>
              <p:cNvPr id="80" name="Image 79">
                <a:extLst>
                  <a:ext uri="{FF2B5EF4-FFF2-40B4-BE49-F238E27FC236}">
                    <a16:creationId xmlns:a16="http://schemas.microsoft.com/office/drawing/2014/main" id="{7876E310-458F-47FC-AE43-6441F02764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72229" y="4043207"/>
                <a:ext cx="380759" cy="380759"/>
              </a:xfrm>
              <a:prstGeom prst="rect">
                <a:avLst/>
              </a:prstGeom>
            </p:spPr>
          </p:pic>
        </p:grpSp>
        <p:grpSp>
          <p:nvGrpSpPr>
            <p:cNvPr id="73" name="Groupe 72">
              <a:extLst>
                <a:ext uri="{FF2B5EF4-FFF2-40B4-BE49-F238E27FC236}">
                  <a16:creationId xmlns:a16="http://schemas.microsoft.com/office/drawing/2014/main" id="{A479D1C1-8723-4755-A70D-93814780A3F1}"/>
                </a:ext>
              </a:extLst>
            </p:cNvPr>
            <p:cNvGrpSpPr/>
            <p:nvPr/>
          </p:nvGrpSpPr>
          <p:grpSpPr>
            <a:xfrm>
              <a:off x="6279473" y="4765401"/>
              <a:ext cx="2615256" cy="380759"/>
              <a:chOff x="6279473" y="4765401"/>
              <a:chExt cx="2615256" cy="380759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3022DFCF-974B-4F03-AF0D-31E6E16A32A5}"/>
                  </a:ext>
                </a:extLst>
              </p:cNvPr>
              <p:cNvSpPr/>
              <p:nvPr/>
            </p:nvSpPr>
            <p:spPr>
              <a:xfrm>
                <a:off x="6534416" y="4797152"/>
                <a:ext cx="2360313" cy="317258"/>
              </a:xfrm>
              <a:prstGeom prst="rect">
                <a:avLst/>
              </a:prstGeom>
              <a:solidFill>
                <a:srgbClr val="159961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176213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HP Renewable Energy</a:t>
                </a:r>
              </a:p>
            </p:txBody>
          </p:sp>
          <p:pic>
            <p:nvPicPr>
              <p:cNvPr id="78" name="Image 77">
                <a:extLst>
                  <a:ext uri="{FF2B5EF4-FFF2-40B4-BE49-F238E27FC236}">
                    <a16:creationId xmlns:a16="http://schemas.microsoft.com/office/drawing/2014/main" id="{A0785438-4A22-413D-91AA-AE84519E2F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79473" y="4765401"/>
                <a:ext cx="380759" cy="380759"/>
              </a:xfrm>
              <a:prstGeom prst="rect">
                <a:avLst/>
              </a:prstGeom>
            </p:spPr>
          </p:pic>
        </p:grpSp>
        <p:grpSp>
          <p:nvGrpSpPr>
            <p:cNvPr id="74" name="Groupe 73">
              <a:extLst>
                <a:ext uri="{FF2B5EF4-FFF2-40B4-BE49-F238E27FC236}">
                  <a16:creationId xmlns:a16="http://schemas.microsoft.com/office/drawing/2014/main" id="{580AD325-1F7B-4FF8-A265-CF6490827C72}"/>
                </a:ext>
              </a:extLst>
            </p:cNvPr>
            <p:cNvGrpSpPr/>
            <p:nvPr/>
          </p:nvGrpSpPr>
          <p:grpSpPr>
            <a:xfrm>
              <a:off x="6287980" y="4411164"/>
              <a:ext cx="2602793" cy="380759"/>
              <a:chOff x="6287980" y="4411164"/>
              <a:chExt cx="2602793" cy="380759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001C9B83-D7E2-4E25-BAE0-655173E6CCBB}"/>
                  </a:ext>
                </a:extLst>
              </p:cNvPr>
              <p:cNvSpPr/>
              <p:nvPr/>
            </p:nvSpPr>
            <p:spPr>
              <a:xfrm>
                <a:off x="6534416" y="4438501"/>
                <a:ext cx="2356357" cy="317258"/>
              </a:xfrm>
              <a:prstGeom prst="rect">
                <a:avLst/>
              </a:prstGeom>
              <a:solidFill>
                <a:srgbClr val="159961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176213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HP Urban Transport</a:t>
                </a:r>
              </a:p>
            </p:txBody>
          </p:sp>
          <p:pic>
            <p:nvPicPr>
              <p:cNvPr id="76" name="Image 75">
                <a:extLst>
                  <a:ext uri="{FF2B5EF4-FFF2-40B4-BE49-F238E27FC236}">
                    <a16:creationId xmlns:a16="http://schemas.microsoft.com/office/drawing/2014/main" id="{39FCEAAD-360B-4AB0-A87E-8D53E13279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87980" y="4411164"/>
                <a:ext cx="380759" cy="380759"/>
              </a:xfrm>
              <a:prstGeom prst="rect">
                <a:avLst/>
              </a:prstGeom>
            </p:spPr>
          </p:pic>
        </p:grpSp>
      </p:grpSp>
      <p:cxnSp>
        <p:nvCxnSpPr>
          <p:cNvPr id="81" name="Connecteur droit avec flèche 80">
            <a:extLst>
              <a:ext uri="{FF2B5EF4-FFF2-40B4-BE49-F238E27FC236}">
                <a16:creationId xmlns:a16="http://schemas.microsoft.com/office/drawing/2014/main" id="{5D04FC0E-9AB3-4EA5-B16B-3428B4B18B90}"/>
              </a:ext>
            </a:extLst>
          </p:cNvPr>
          <p:cNvCxnSpPr/>
          <p:nvPr/>
        </p:nvCxnSpPr>
        <p:spPr>
          <a:xfrm>
            <a:off x="4305760" y="4268684"/>
            <a:ext cx="8997" cy="425032"/>
          </a:xfrm>
          <a:prstGeom prst="straightConnector1">
            <a:avLst/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82" name="ZoneTexte 81">
            <a:extLst>
              <a:ext uri="{FF2B5EF4-FFF2-40B4-BE49-F238E27FC236}">
                <a16:creationId xmlns:a16="http://schemas.microsoft.com/office/drawing/2014/main" id="{A8DE7AB8-DD64-4CCB-BF6E-9FF660619336}"/>
              </a:ext>
            </a:extLst>
          </p:cNvPr>
          <p:cNvSpPr txBox="1"/>
          <p:nvPr/>
        </p:nvSpPr>
        <p:spPr>
          <a:xfrm>
            <a:off x="6288721" y="558714"/>
            <a:ext cx="3221339" cy="1537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465F92"/>
                </a:solidFill>
                <a:latin typeface="Calibri" panose="020F0502020204030204"/>
                <a:ea typeface="+mn-ea"/>
              </a:rPr>
              <a:t>MODULAR</a:t>
            </a:r>
            <a:r>
              <a:rPr lang="en-US" sz="1600" dirty="0">
                <a:solidFill>
                  <a:srgbClr val="465F92"/>
                </a:solidFill>
                <a:latin typeface="Calibri" panose="020F0502020204030204"/>
                <a:ea typeface="+mn-ea"/>
              </a:rPr>
              <a:t> </a:t>
            </a:r>
          </a:p>
          <a:p>
            <a:pPr algn="ctr"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465F92"/>
                </a:solidFill>
                <a:latin typeface="Calibri" panose="020F0502020204030204"/>
                <a:ea typeface="+mn-ea"/>
              </a:rPr>
              <a:t>projects </a:t>
            </a:r>
          </a:p>
          <a:p>
            <a:pPr algn="ctr"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>
              <a:solidFill>
                <a:srgbClr val="465F92"/>
              </a:solidFill>
              <a:latin typeface="Calibri" panose="020F0502020204030204"/>
              <a:ea typeface="+mn-ea"/>
            </a:endParaRPr>
          </a:p>
          <a:p>
            <a:pPr algn="ctr"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465F92"/>
                </a:solidFill>
                <a:latin typeface="Calibri" panose="020F0502020204030204"/>
                <a:ea typeface="+mn-ea"/>
              </a:rPr>
              <a:t>Local results </a:t>
            </a:r>
            <a:endParaRPr lang="en-US" sz="1600" b="1" dirty="0">
              <a:solidFill>
                <a:srgbClr val="FF0000"/>
              </a:solidFill>
              <a:latin typeface="Calibri" panose="020F0502020204030204"/>
              <a:ea typeface="+mn-ea"/>
            </a:endParaRPr>
          </a:p>
          <a:p>
            <a:pPr algn="ctr"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br>
              <a:rPr lang="en-US" sz="1600" b="1" dirty="0">
                <a:solidFill>
                  <a:srgbClr val="465F92"/>
                </a:solidFill>
                <a:latin typeface="Calibri" panose="020F0502020204030204"/>
                <a:ea typeface="+mn-ea"/>
              </a:rPr>
            </a:br>
            <a:endParaRPr lang="en-US" sz="1600" dirty="0">
              <a:solidFill>
                <a:srgbClr val="465F92"/>
              </a:solidFill>
              <a:latin typeface="Calibri" panose="020F0502020204030204"/>
              <a:ea typeface="+mn-ea"/>
            </a:endParaRPr>
          </a:p>
          <a:p>
            <a:pPr algn="ctr"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br>
              <a:rPr lang="en-US" sz="1600" b="1" dirty="0">
                <a:solidFill>
                  <a:srgbClr val="465F92"/>
                </a:solidFill>
                <a:latin typeface="Calibri" panose="020F0502020204030204"/>
                <a:ea typeface="+mn-ea"/>
              </a:rPr>
            </a:br>
            <a:endParaRPr lang="en-US" sz="1600" b="1" dirty="0">
              <a:solidFill>
                <a:srgbClr val="465F92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3BE55D32-3843-47DE-AD96-89064E78CA75}"/>
              </a:ext>
            </a:extLst>
          </p:cNvPr>
          <p:cNvSpPr txBox="1"/>
          <p:nvPr/>
        </p:nvSpPr>
        <p:spPr>
          <a:xfrm>
            <a:off x="4305760" y="4344968"/>
            <a:ext cx="1584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200" b="1" dirty="0">
                <a:solidFill>
                  <a:srgbClr val="5B9BD5"/>
                </a:solidFill>
                <a:latin typeface="Calibri" panose="020F0502020204030204"/>
                <a:ea typeface="+mn-ea"/>
              </a:rPr>
              <a:t>Exchanges / Synergies</a:t>
            </a:r>
          </a:p>
        </p:txBody>
      </p:sp>
      <p:grpSp>
        <p:nvGrpSpPr>
          <p:cNvPr id="84" name="Groupe 83">
            <a:extLst>
              <a:ext uri="{FF2B5EF4-FFF2-40B4-BE49-F238E27FC236}">
                <a16:creationId xmlns:a16="http://schemas.microsoft.com/office/drawing/2014/main" id="{3E261B04-D1EF-45F3-9285-B0F7DC8D740B}"/>
              </a:ext>
            </a:extLst>
          </p:cNvPr>
          <p:cNvGrpSpPr/>
          <p:nvPr/>
        </p:nvGrpSpPr>
        <p:grpSpPr>
          <a:xfrm>
            <a:off x="62696" y="2073113"/>
            <a:ext cx="2899188" cy="650466"/>
            <a:chOff x="117608" y="2357624"/>
            <a:chExt cx="2899188" cy="650466"/>
          </a:xfrm>
        </p:grpSpPr>
        <p:grpSp>
          <p:nvGrpSpPr>
            <p:cNvPr id="85" name="Groupe 84">
              <a:extLst>
                <a:ext uri="{FF2B5EF4-FFF2-40B4-BE49-F238E27FC236}">
                  <a16:creationId xmlns:a16="http://schemas.microsoft.com/office/drawing/2014/main" id="{66660B80-ECDD-4E1F-9E7C-6177F1CB25D8}"/>
                </a:ext>
              </a:extLst>
            </p:cNvPr>
            <p:cNvGrpSpPr/>
            <p:nvPr/>
          </p:nvGrpSpPr>
          <p:grpSpPr>
            <a:xfrm>
              <a:off x="117608" y="2357624"/>
              <a:ext cx="2899188" cy="650466"/>
              <a:chOff x="117608" y="2357624"/>
              <a:chExt cx="2899188" cy="650466"/>
            </a:xfrm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508473D5-DC2A-4077-A7C9-76F437E1EC7F}"/>
                  </a:ext>
                </a:extLst>
              </p:cNvPr>
              <p:cNvSpPr/>
              <p:nvPr/>
            </p:nvSpPr>
            <p:spPr>
              <a:xfrm rot="5400000">
                <a:off x="1403865" y="1395159"/>
                <a:ext cx="648072" cy="2577790"/>
              </a:xfrm>
              <a:prstGeom prst="rect">
                <a:avLst/>
              </a:prstGeom>
              <a:solidFill>
                <a:srgbClr val="3C748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90" name="Groupe 89">
                <a:extLst>
                  <a:ext uri="{FF2B5EF4-FFF2-40B4-BE49-F238E27FC236}">
                    <a16:creationId xmlns:a16="http://schemas.microsoft.com/office/drawing/2014/main" id="{DC77C3FD-6314-48CE-A1A5-DB35FD07227E}"/>
                  </a:ext>
                </a:extLst>
              </p:cNvPr>
              <p:cNvGrpSpPr/>
              <p:nvPr/>
            </p:nvGrpSpPr>
            <p:grpSpPr>
              <a:xfrm flipH="1">
                <a:off x="117608" y="2357624"/>
                <a:ext cx="648073" cy="648073"/>
                <a:chOff x="9786221" y="-298002"/>
                <a:chExt cx="3243536" cy="3243536"/>
              </a:xfrm>
            </p:grpSpPr>
            <p:sp>
              <p:nvSpPr>
                <p:cNvPr id="91" name="Ellipse 90">
                  <a:extLst>
                    <a:ext uri="{FF2B5EF4-FFF2-40B4-BE49-F238E27FC236}">
                      <a16:creationId xmlns:a16="http://schemas.microsoft.com/office/drawing/2014/main" id="{62A47452-740E-4996-9AF6-43C305A7C322}"/>
                    </a:ext>
                  </a:extLst>
                </p:cNvPr>
                <p:cNvSpPr/>
                <p:nvPr/>
              </p:nvSpPr>
              <p:spPr>
                <a:xfrm>
                  <a:off x="9786221" y="-298002"/>
                  <a:ext cx="3243536" cy="3243536"/>
                </a:xfrm>
                <a:prstGeom prst="ellipse">
                  <a:avLst/>
                </a:prstGeom>
                <a:solidFill>
                  <a:srgbClr val="3C748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92" name="Image 91">
                  <a:extLst>
                    <a:ext uri="{FF2B5EF4-FFF2-40B4-BE49-F238E27FC236}">
                      <a16:creationId xmlns:a16="http://schemas.microsoft.com/office/drawing/2014/main" id="{1233E0D2-0474-4F63-8F48-E9F8C12C079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63790" y="-20676"/>
                  <a:ext cx="1970321" cy="2065945"/>
                </a:xfrm>
                <a:prstGeom prst="rect">
                  <a:avLst/>
                </a:prstGeom>
              </p:spPr>
            </p:pic>
          </p:grpSp>
        </p:grpSp>
        <p:sp>
          <p:nvSpPr>
            <p:cNvPr id="86" name="ZoneTexte 85">
              <a:extLst>
                <a:ext uri="{FF2B5EF4-FFF2-40B4-BE49-F238E27FC236}">
                  <a16:creationId xmlns:a16="http://schemas.microsoft.com/office/drawing/2014/main" id="{E1FC4858-7DE5-48E7-B744-198CFEBCCE22}"/>
                </a:ext>
              </a:extLst>
            </p:cNvPr>
            <p:cNvSpPr txBox="1"/>
            <p:nvPr/>
          </p:nvSpPr>
          <p:spPr>
            <a:xfrm>
              <a:off x="951327" y="2401708"/>
              <a:ext cx="19069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Axis 4 – Governance</a:t>
              </a:r>
            </a:p>
          </p:txBody>
        </p:sp>
        <p:sp>
          <p:nvSpPr>
            <p:cNvPr id="87" name="ZoneTexte 86">
              <a:extLst>
                <a:ext uri="{FF2B5EF4-FFF2-40B4-BE49-F238E27FC236}">
                  <a16:creationId xmlns:a16="http://schemas.microsoft.com/office/drawing/2014/main" id="{28A24266-B0C0-4A18-8AB0-AFA5B6DC6D82}"/>
                </a:ext>
              </a:extLst>
            </p:cNvPr>
            <p:cNvSpPr txBox="1"/>
            <p:nvPr/>
          </p:nvSpPr>
          <p:spPr>
            <a:xfrm>
              <a:off x="1539562" y="2597697"/>
              <a:ext cx="14200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PANORAMED</a:t>
              </a:r>
            </a:p>
          </p:txBody>
        </p:sp>
        <p:sp>
          <p:nvSpPr>
            <p:cNvPr id="88" name="ZoneTexte 87">
              <a:extLst>
                <a:ext uri="{FF2B5EF4-FFF2-40B4-BE49-F238E27FC236}">
                  <a16:creationId xmlns:a16="http://schemas.microsoft.com/office/drawing/2014/main" id="{8E98FBF8-0E88-49FA-98A8-5EAE04C080C0}"/>
                </a:ext>
              </a:extLst>
            </p:cNvPr>
            <p:cNvSpPr txBox="1"/>
            <p:nvPr/>
          </p:nvSpPr>
          <p:spPr>
            <a:xfrm>
              <a:off x="977509" y="2631520"/>
              <a:ext cx="7419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platform</a:t>
              </a:r>
            </a:p>
          </p:txBody>
        </p:sp>
      </p:grpSp>
      <p:grpSp>
        <p:nvGrpSpPr>
          <p:cNvPr id="93" name="Groupe 92">
            <a:extLst>
              <a:ext uri="{FF2B5EF4-FFF2-40B4-BE49-F238E27FC236}">
                <a16:creationId xmlns:a16="http://schemas.microsoft.com/office/drawing/2014/main" id="{A5006D52-6E89-4A18-B0E4-59432B26DA31}"/>
              </a:ext>
            </a:extLst>
          </p:cNvPr>
          <p:cNvGrpSpPr/>
          <p:nvPr/>
        </p:nvGrpSpPr>
        <p:grpSpPr>
          <a:xfrm>
            <a:off x="380523" y="3166543"/>
            <a:ext cx="1586154" cy="652650"/>
            <a:chOff x="433632" y="3123458"/>
            <a:chExt cx="1586154" cy="652650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921B5708-219A-4B36-AD45-242B6F311091}"/>
                </a:ext>
              </a:extLst>
            </p:cNvPr>
            <p:cNvSpPr/>
            <p:nvPr/>
          </p:nvSpPr>
          <p:spPr>
            <a:xfrm rot="5400000">
              <a:off x="903543" y="2653547"/>
              <a:ext cx="646331" cy="1586154"/>
            </a:xfrm>
            <a:prstGeom prst="rect">
              <a:avLst/>
            </a:prstGeom>
            <a:noFill/>
            <a:ln w="19050" cap="flat" cmpd="sng" algn="ctr">
              <a:solidFill>
                <a:srgbClr val="3C748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ZoneTexte 94">
              <a:extLst>
                <a:ext uri="{FF2B5EF4-FFF2-40B4-BE49-F238E27FC236}">
                  <a16:creationId xmlns:a16="http://schemas.microsoft.com/office/drawing/2014/main" id="{AC1183BF-6A5A-48C6-ACF0-5A000F323A46}"/>
                </a:ext>
              </a:extLst>
            </p:cNvPr>
            <p:cNvSpPr txBox="1"/>
            <p:nvPr/>
          </p:nvSpPr>
          <p:spPr>
            <a:xfrm>
              <a:off x="511804" y="3129777"/>
              <a:ext cx="142981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3C7486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Strategic projects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3C7486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Maritime &amp; Coastal 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3C7486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3C7486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Tourism</a:t>
              </a:r>
            </a:p>
          </p:txBody>
        </p:sp>
      </p:grpSp>
      <p:grpSp>
        <p:nvGrpSpPr>
          <p:cNvPr id="96" name="Groupe 95">
            <a:extLst>
              <a:ext uri="{FF2B5EF4-FFF2-40B4-BE49-F238E27FC236}">
                <a16:creationId xmlns:a16="http://schemas.microsoft.com/office/drawing/2014/main" id="{2B8EE85C-3034-4BF1-8A6D-8FE3809CC8AC}"/>
              </a:ext>
            </a:extLst>
          </p:cNvPr>
          <p:cNvGrpSpPr/>
          <p:nvPr/>
        </p:nvGrpSpPr>
        <p:grpSpPr>
          <a:xfrm>
            <a:off x="390754" y="3979252"/>
            <a:ext cx="1586154" cy="646331"/>
            <a:chOff x="471449" y="5013368"/>
            <a:chExt cx="1586154" cy="646331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B9249D70-6B6D-4592-9F97-E20E51A76B8A}"/>
                </a:ext>
              </a:extLst>
            </p:cNvPr>
            <p:cNvSpPr/>
            <p:nvPr/>
          </p:nvSpPr>
          <p:spPr>
            <a:xfrm rot="5400000">
              <a:off x="941360" y="4543457"/>
              <a:ext cx="646331" cy="1586154"/>
            </a:xfrm>
            <a:prstGeom prst="rect">
              <a:avLst/>
            </a:prstGeom>
            <a:noFill/>
            <a:ln w="19050" cap="flat" cmpd="sng" algn="ctr">
              <a:solidFill>
                <a:srgbClr val="3C748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ZoneTexte 97">
              <a:extLst>
                <a:ext uri="{FF2B5EF4-FFF2-40B4-BE49-F238E27FC236}">
                  <a16:creationId xmlns:a16="http://schemas.microsoft.com/office/drawing/2014/main" id="{0A6E5182-50DD-41A8-8FC2-4AFE5B70C69B}"/>
                </a:ext>
              </a:extLst>
            </p:cNvPr>
            <p:cNvSpPr txBox="1"/>
            <p:nvPr/>
          </p:nvSpPr>
          <p:spPr>
            <a:xfrm>
              <a:off x="483138" y="5101367"/>
              <a:ext cx="15519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3C7486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Strategic projects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3C7486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Maritime Surveillance</a:t>
              </a:r>
            </a:p>
          </p:txBody>
        </p:sp>
      </p:grpSp>
      <p:grpSp>
        <p:nvGrpSpPr>
          <p:cNvPr id="102" name="Groupe 101">
            <a:extLst>
              <a:ext uri="{FF2B5EF4-FFF2-40B4-BE49-F238E27FC236}">
                <a16:creationId xmlns:a16="http://schemas.microsoft.com/office/drawing/2014/main" id="{17A084EC-A0B5-4D0E-BBAF-D4EE5FB3F68C}"/>
              </a:ext>
            </a:extLst>
          </p:cNvPr>
          <p:cNvGrpSpPr/>
          <p:nvPr/>
        </p:nvGrpSpPr>
        <p:grpSpPr>
          <a:xfrm>
            <a:off x="383755" y="4749211"/>
            <a:ext cx="1586154" cy="646331"/>
            <a:chOff x="471449" y="5013368"/>
            <a:chExt cx="1586154" cy="646331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E47B5F0E-B17E-4F97-945A-444B541C85B5}"/>
                </a:ext>
              </a:extLst>
            </p:cNvPr>
            <p:cNvSpPr/>
            <p:nvPr/>
          </p:nvSpPr>
          <p:spPr>
            <a:xfrm rot="5400000">
              <a:off x="941360" y="4543457"/>
              <a:ext cx="646331" cy="1586154"/>
            </a:xfrm>
            <a:prstGeom prst="rect">
              <a:avLst/>
            </a:prstGeom>
            <a:noFill/>
            <a:ln w="19050" cap="flat" cmpd="sng" algn="ctr">
              <a:solidFill>
                <a:srgbClr val="3C748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ZoneTexte 103">
              <a:extLst>
                <a:ext uri="{FF2B5EF4-FFF2-40B4-BE49-F238E27FC236}">
                  <a16:creationId xmlns:a16="http://schemas.microsoft.com/office/drawing/2014/main" id="{88C56986-2AFA-4665-A823-9FFF8F7DE608}"/>
                </a:ext>
              </a:extLst>
            </p:cNvPr>
            <p:cNvSpPr txBox="1"/>
            <p:nvPr/>
          </p:nvSpPr>
          <p:spPr>
            <a:xfrm>
              <a:off x="610545" y="5101367"/>
              <a:ext cx="12971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3C7486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Strategic projects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3C7486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Innovation</a:t>
              </a:r>
            </a:p>
          </p:txBody>
        </p:sp>
      </p:grpSp>
      <p:pic>
        <p:nvPicPr>
          <p:cNvPr id="99" name="Image 98">
            <a:extLst>
              <a:ext uri="{FF2B5EF4-FFF2-40B4-BE49-F238E27FC236}">
                <a16:creationId xmlns:a16="http://schemas.microsoft.com/office/drawing/2014/main" id="{23201C66-1964-4D03-A1D8-F20E3E7D1F9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406" y="1081466"/>
            <a:ext cx="2019155" cy="482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388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480745" y="2510091"/>
            <a:ext cx="4254221" cy="962371"/>
            <a:chOff x="5395493" y="3821451"/>
            <a:chExt cx="3664960" cy="962371"/>
          </a:xfrm>
        </p:grpSpPr>
        <p:grpSp>
          <p:nvGrpSpPr>
            <p:cNvPr id="52" name="Groupe 51"/>
            <p:cNvGrpSpPr/>
            <p:nvPr/>
          </p:nvGrpSpPr>
          <p:grpSpPr>
            <a:xfrm>
              <a:off x="5395495" y="3821451"/>
              <a:ext cx="3664958" cy="523220"/>
              <a:chOff x="-2069130" y="1481648"/>
              <a:chExt cx="3664958" cy="523220"/>
            </a:xfrm>
          </p:grpSpPr>
          <p:grpSp>
            <p:nvGrpSpPr>
              <p:cNvPr id="39" name="Groupe 38"/>
              <p:cNvGrpSpPr/>
              <p:nvPr/>
            </p:nvGrpSpPr>
            <p:grpSpPr>
              <a:xfrm>
                <a:off x="-1884964" y="1481648"/>
                <a:ext cx="3480792" cy="523220"/>
                <a:chOff x="275701" y="2380442"/>
                <a:chExt cx="3480792" cy="523220"/>
              </a:xfrm>
            </p:grpSpPr>
            <p:sp>
              <p:nvSpPr>
                <p:cNvPr id="40" name="ZoneTexte 39"/>
                <p:cNvSpPr txBox="1"/>
                <p:nvPr/>
              </p:nvSpPr>
              <p:spPr>
                <a:xfrm>
                  <a:off x="2340190" y="2380442"/>
                  <a:ext cx="141630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PT" sz="2800" b="1" dirty="0">
                      <a:solidFill>
                        <a:srgbClr val="98C222"/>
                      </a:solidFill>
                      <a:latin typeface="+mn-lt"/>
                    </a:rPr>
                    <a:t>19</a:t>
                  </a:r>
                  <a:r>
                    <a:rPr lang="pt-PT" b="1" dirty="0">
                      <a:solidFill>
                        <a:srgbClr val="98C222"/>
                      </a:solidFill>
                      <a:latin typeface="+mn-lt"/>
                    </a:rPr>
                    <a:t> </a:t>
                  </a:r>
                  <a:r>
                    <a:rPr lang="pt-PT" sz="1200" b="1" dirty="0">
                      <a:solidFill>
                        <a:srgbClr val="98C222"/>
                      </a:solidFill>
                      <a:latin typeface="+mn-lt"/>
                    </a:rPr>
                    <a:t>projects</a:t>
                  </a:r>
                  <a:endParaRPr lang="fr-FR" sz="1200" b="1" dirty="0">
                    <a:solidFill>
                      <a:srgbClr val="98C222"/>
                    </a:solidFill>
                    <a:latin typeface="+mn-lt"/>
                  </a:endParaRPr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275701" y="2394941"/>
                  <a:ext cx="2141542" cy="472673"/>
                </a:xfrm>
                <a:prstGeom prst="rect">
                  <a:avLst/>
                </a:prstGeom>
                <a:solidFill>
                  <a:srgbClr val="98C222"/>
                </a:solidFill>
                <a:ln w="19050">
                  <a:noFill/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447675"/>
                  <a:r>
                    <a:rPr lang="en-GB" sz="1100" b="1" dirty="0">
                      <a:solidFill>
                        <a:schemeClr val="bg1"/>
                      </a:solidFill>
                    </a:rPr>
                    <a:t>Biodiversity Protection</a:t>
                  </a:r>
                </a:p>
              </p:txBody>
            </p:sp>
          </p:grpSp>
          <p:pic>
            <p:nvPicPr>
              <p:cNvPr id="51" name="Image 5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069130" y="1578908"/>
                <a:ext cx="368331" cy="368331"/>
              </a:xfrm>
              <a:prstGeom prst="rect">
                <a:avLst/>
              </a:prstGeom>
            </p:spPr>
          </p:pic>
        </p:grpSp>
        <p:grpSp>
          <p:nvGrpSpPr>
            <p:cNvPr id="59" name="Groupe 58"/>
            <p:cNvGrpSpPr/>
            <p:nvPr/>
          </p:nvGrpSpPr>
          <p:grpSpPr>
            <a:xfrm>
              <a:off x="5395493" y="4260602"/>
              <a:ext cx="3648821" cy="523220"/>
              <a:chOff x="278807" y="1099692"/>
              <a:chExt cx="3648821" cy="523220"/>
            </a:xfrm>
          </p:grpSpPr>
          <p:grpSp>
            <p:nvGrpSpPr>
              <p:cNvPr id="54" name="Groupe 53"/>
              <p:cNvGrpSpPr/>
              <p:nvPr/>
            </p:nvGrpSpPr>
            <p:grpSpPr>
              <a:xfrm>
                <a:off x="462974" y="1099692"/>
                <a:ext cx="3464654" cy="523220"/>
                <a:chOff x="275700" y="1961823"/>
                <a:chExt cx="3464654" cy="523220"/>
              </a:xfrm>
            </p:grpSpPr>
            <p:sp>
              <p:nvSpPr>
                <p:cNvPr id="56" name="ZoneTexte 55"/>
                <p:cNvSpPr txBox="1"/>
                <p:nvPr/>
              </p:nvSpPr>
              <p:spPr>
                <a:xfrm>
                  <a:off x="2356329" y="1961823"/>
                  <a:ext cx="138402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PT" sz="2800" b="1" dirty="0">
                      <a:solidFill>
                        <a:srgbClr val="98C222"/>
                      </a:solidFill>
                      <a:latin typeface="+mn-lt"/>
                    </a:rPr>
                    <a:t>30 </a:t>
                  </a:r>
                  <a:r>
                    <a:rPr lang="pt-PT" sz="1200" b="1" dirty="0">
                      <a:solidFill>
                        <a:srgbClr val="98C222"/>
                      </a:solidFill>
                      <a:latin typeface="+mn-lt"/>
                    </a:rPr>
                    <a:t>projects</a:t>
                  </a:r>
                  <a:endParaRPr lang="fr-FR" sz="1200" b="1" dirty="0">
                    <a:solidFill>
                      <a:srgbClr val="98C222"/>
                    </a:solidFill>
                    <a:latin typeface="+mn-lt"/>
                  </a:endParaRPr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275700" y="2035458"/>
                  <a:ext cx="2141541" cy="442800"/>
                </a:xfrm>
                <a:prstGeom prst="rect">
                  <a:avLst/>
                </a:prstGeom>
                <a:solidFill>
                  <a:srgbClr val="98C222"/>
                </a:solidFill>
                <a:ln w="19050">
                  <a:noFill/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447675"/>
                  <a:r>
                    <a:rPr lang="en-GB" sz="1100" b="1" dirty="0">
                      <a:solidFill>
                        <a:schemeClr val="bg1"/>
                      </a:solidFill>
                    </a:rPr>
                    <a:t>Sustainable tourism</a:t>
                  </a:r>
                </a:p>
              </p:txBody>
            </p:sp>
          </p:grpSp>
          <p:pic>
            <p:nvPicPr>
              <p:cNvPr id="58" name="Image 5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8807" y="1208674"/>
                <a:ext cx="368331" cy="368331"/>
              </a:xfrm>
              <a:prstGeom prst="rect">
                <a:avLst/>
              </a:prstGeom>
            </p:spPr>
          </p:pic>
        </p:grpSp>
      </p:grpSp>
      <p:grpSp>
        <p:nvGrpSpPr>
          <p:cNvPr id="2" name="Groupe 1"/>
          <p:cNvGrpSpPr/>
          <p:nvPr/>
        </p:nvGrpSpPr>
        <p:grpSpPr>
          <a:xfrm>
            <a:off x="630672" y="944092"/>
            <a:ext cx="3841822" cy="1314844"/>
            <a:chOff x="5515393" y="816562"/>
            <a:chExt cx="3841822" cy="1314844"/>
          </a:xfrm>
        </p:grpSpPr>
        <p:grpSp>
          <p:nvGrpSpPr>
            <p:cNvPr id="68" name="Groupe 67"/>
            <p:cNvGrpSpPr/>
            <p:nvPr/>
          </p:nvGrpSpPr>
          <p:grpSpPr>
            <a:xfrm>
              <a:off x="5515393" y="816562"/>
              <a:ext cx="2221437" cy="1314844"/>
              <a:chOff x="-1867266" y="4520209"/>
              <a:chExt cx="2221437" cy="1314844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-1701499" y="4520209"/>
                <a:ext cx="2055670" cy="1314844"/>
              </a:xfrm>
              <a:prstGeom prst="rect">
                <a:avLst/>
              </a:prstGeom>
              <a:solidFill>
                <a:srgbClr val="FDC608"/>
              </a:solidFill>
              <a:ln w="19050">
                <a:noFill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61950"/>
                <a:r>
                  <a:rPr lang="en-GB" sz="1200" b="1" dirty="0">
                    <a:solidFill>
                      <a:srgbClr val="465F92"/>
                    </a:solidFill>
                  </a:rPr>
                  <a:t>Green Growth</a:t>
                </a:r>
              </a:p>
              <a:p>
                <a:pPr marL="361950"/>
                <a:br>
                  <a:rPr lang="en-GB" sz="1200" b="1" dirty="0">
                    <a:solidFill>
                      <a:srgbClr val="465F92"/>
                    </a:solidFill>
                  </a:rPr>
                </a:br>
                <a:r>
                  <a:rPr lang="en-GB" sz="1200" b="1" dirty="0">
                    <a:solidFill>
                      <a:srgbClr val="465F92"/>
                    </a:solidFill>
                  </a:rPr>
                  <a:t>Blue Growth</a:t>
                </a:r>
                <a:br>
                  <a:rPr lang="en-GB" sz="1200" b="1" dirty="0">
                    <a:solidFill>
                      <a:srgbClr val="465F92"/>
                    </a:solidFill>
                  </a:rPr>
                </a:br>
                <a:endParaRPr lang="en-GB" sz="1200" b="1" dirty="0">
                  <a:solidFill>
                    <a:srgbClr val="465F92"/>
                  </a:solidFill>
                </a:endParaRPr>
              </a:p>
              <a:p>
                <a:pPr marL="361950"/>
                <a:r>
                  <a:rPr lang="en-GB" sz="1200" b="1" dirty="0">
                    <a:solidFill>
                      <a:srgbClr val="465F92"/>
                    </a:solidFill>
                  </a:rPr>
                  <a:t>Social &amp; Creative</a:t>
                </a:r>
              </a:p>
            </p:txBody>
          </p:sp>
          <p:pic>
            <p:nvPicPr>
              <p:cNvPr id="20" name="Image 1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867266" y="4960204"/>
                <a:ext cx="381889" cy="381889"/>
              </a:xfrm>
              <a:prstGeom prst="rect">
                <a:avLst/>
              </a:prstGeom>
            </p:spPr>
          </p:pic>
          <p:pic>
            <p:nvPicPr>
              <p:cNvPr id="18" name="Image 1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867266" y="4581128"/>
                <a:ext cx="381889" cy="381889"/>
              </a:xfrm>
              <a:prstGeom prst="rect">
                <a:avLst/>
              </a:prstGeom>
            </p:spPr>
          </p:pic>
          <p:pic>
            <p:nvPicPr>
              <p:cNvPr id="16" name="Image 1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867266" y="5370403"/>
                <a:ext cx="381889" cy="381889"/>
              </a:xfrm>
              <a:prstGeom prst="rect">
                <a:avLst/>
              </a:prstGeom>
            </p:spPr>
          </p:pic>
        </p:grpSp>
        <p:sp>
          <p:nvSpPr>
            <p:cNvPr id="69" name="ZoneTexte 68"/>
            <p:cNvSpPr txBox="1"/>
            <p:nvPr/>
          </p:nvSpPr>
          <p:spPr>
            <a:xfrm>
              <a:off x="7750663" y="1226428"/>
              <a:ext cx="16065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800" b="1" dirty="0">
                  <a:solidFill>
                    <a:srgbClr val="FDC608"/>
                  </a:solidFill>
                  <a:latin typeface="+mn-lt"/>
                </a:rPr>
                <a:t>12 </a:t>
              </a:r>
              <a:r>
                <a:rPr lang="pt-PT" sz="1200" b="1" dirty="0">
                  <a:solidFill>
                    <a:srgbClr val="FDC608"/>
                  </a:solidFill>
                  <a:latin typeface="+mn-lt"/>
                </a:rPr>
                <a:t>projects</a:t>
              </a:r>
              <a:endParaRPr lang="fr-FR" sz="1200" b="1" dirty="0">
                <a:solidFill>
                  <a:srgbClr val="FDC608"/>
                </a:solidFill>
                <a:latin typeface="+mn-lt"/>
              </a:endParaRPr>
            </a:p>
          </p:txBody>
        </p:sp>
      </p:grpSp>
      <p:sp>
        <p:nvSpPr>
          <p:cNvPr id="42" name="Ellipse 41"/>
          <p:cNvSpPr/>
          <p:nvPr/>
        </p:nvSpPr>
        <p:spPr>
          <a:xfrm>
            <a:off x="7543166" y="4002539"/>
            <a:ext cx="1493330" cy="1510248"/>
          </a:xfrm>
          <a:prstGeom prst="ellipse">
            <a:avLst/>
          </a:prstGeom>
          <a:solidFill>
            <a:srgbClr val="CA4F24"/>
          </a:solidFill>
          <a:ln>
            <a:solidFill>
              <a:srgbClr val="CA4F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142</a:t>
            </a:r>
            <a:r>
              <a:rPr lang="en-GB" dirty="0"/>
              <a:t> </a:t>
            </a:r>
            <a:r>
              <a:rPr lang="en-GB" sz="1200" dirty="0"/>
              <a:t>approved projects</a:t>
            </a:r>
            <a:endParaRPr lang="en-GB" dirty="0"/>
          </a:p>
        </p:txBody>
      </p:sp>
      <p:sp>
        <p:nvSpPr>
          <p:cNvPr id="46" name="Ellipse 45"/>
          <p:cNvSpPr/>
          <p:nvPr/>
        </p:nvSpPr>
        <p:spPr>
          <a:xfrm>
            <a:off x="35496" y="4023981"/>
            <a:ext cx="1493330" cy="1431533"/>
          </a:xfrm>
          <a:prstGeom prst="ellipse">
            <a:avLst/>
          </a:prstGeom>
          <a:noFill/>
          <a:ln>
            <a:solidFill>
              <a:srgbClr val="CA4F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C00000"/>
                </a:solidFill>
              </a:rPr>
              <a:t>117</a:t>
            </a:r>
            <a:r>
              <a:rPr lang="en-GB" sz="1200" dirty="0">
                <a:solidFill>
                  <a:srgbClr val="C00000"/>
                </a:solidFill>
              </a:rPr>
              <a:t> modular projects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4677693" y="984732"/>
            <a:ext cx="4119794" cy="1411205"/>
            <a:chOff x="704886" y="2819364"/>
            <a:chExt cx="4119794" cy="1411205"/>
          </a:xfrm>
        </p:grpSpPr>
        <p:grpSp>
          <p:nvGrpSpPr>
            <p:cNvPr id="47" name="Groupe 46"/>
            <p:cNvGrpSpPr/>
            <p:nvPr/>
          </p:nvGrpSpPr>
          <p:grpSpPr>
            <a:xfrm>
              <a:off x="704887" y="3707349"/>
              <a:ext cx="4119793" cy="523220"/>
              <a:chOff x="-450645" y="1285326"/>
              <a:chExt cx="4119793" cy="523220"/>
            </a:xfrm>
          </p:grpSpPr>
          <p:sp>
            <p:nvSpPr>
              <p:cNvPr id="48" name="ZoneTexte 47"/>
              <p:cNvSpPr txBox="1"/>
              <p:nvPr/>
            </p:nvSpPr>
            <p:spPr>
              <a:xfrm>
                <a:off x="1914402" y="1285326"/>
                <a:ext cx="17547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800" b="1" dirty="0">
                    <a:solidFill>
                      <a:srgbClr val="159961"/>
                    </a:solidFill>
                    <a:latin typeface="+mn-lt"/>
                  </a:rPr>
                  <a:t>17 </a:t>
                </a:r>
                <a:r>
                  <a:rPr lang="pt-PT" sz="1200" b="1" dirty="0">
                    <a:solidFill>
                      <a:srgbClr val="159961"/>
                    </a:solidFill>
                    <a:latin typeface="+mn-lt"/>
                  </a:rPr>
                  <a:t>projects</a:t>
                </a:r>
                <a:endParaRPr lang="fr-FR" sz="1200" b="1" dirty="0">
                  <a:solidFill>
                    <a:srgbClr val="159961"/>
                  </a:solidFill>
                  <a:latin typeface="+mn-lt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-333468" y="1347719"/>
                <a:ext cx="2284425" cy="451360"/>
              </a:xfrm>
              <a:prstGeom prst="rect">
                <a:avLst/>
              </a:prstGeom>
              <a:solidFill>
                <a:srgbClr val="159961"/>
              </a:solidFill>
              <a:ln w="19050">
                <a:noFill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47675"/>
                <a:r>
                  <a:rPr lang="en-GB" sz="1100" b="1" dirty="0">
                    <a:solidFill>
                      <a:schemeClr val="bg1"/>
                    </a:solidFill>
                  </a:rPr>
                  <a:t>Efficient buildings</a:t>
                </a:r>
              </a:p>
            </p:txBody>
          </p:sp>
          <p:pic>
            <p:nvPicPr>
              <p:cNvPr id="50" name="Image 4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450645" y="1389629"/>
                <a:ext cx="380759" cy="380759"/>
              </a:xfrm>
              <a:prstGeom prst="rect">
                <a:avLst/>
              </a:prstGeom>
            </p:spPr>
          </p:pic>
        </p:grpSp>
        <p:grpSp>
          <p:nvGrpSpPr>
            <p:cNvPr id="61" name="Groupe 60"/>
            <p:cNvGrpSpPr/>
            <p:nvPr/>
          </p:nvGrpSpPr>
          <p:grpSpPr>
            <a:xfrm>
              <a:off x="704886" y="2819364"/>
              <a:ext cx="4018101" cy="523220"/>
              <a:chOff x="-27352" y="2323535"/>
              <a:chExt cx="4018101" cy="523220"/>
            </a:xfrm>
          </p:grpSpPr>
          <p:grpSp>
            <p:nvGrpSpPr>
              <p:cNvPr id="38" name="Groupe 37"/>
              <p:cNvGrpSpPr/>
              <p:nvPr/>
            </p:nvGrpSpPr>
            <p:grpSpPr>
              <a:xfrm>
                <a:off x="128942" y="2323535"/>
                <a:ext cx="3861807" cy="523220"/>
                <a:chOff x="-230281" y="2295137"/>
                <a:chExt cx="3861807" cy="523220"/>
              </a:xfrm>
            </p:grpSpPr>
            <p:sp>
              <p:nvSpPr>
                <p:cNvPr id="5" name="ZoneTexte 4"/>
                <p:cNvSpPr txBox="1"/>
                <p:nvPr/>
              </p:nvSpPr>
              <p:spPr>
                <a:xfrm>
                  <a:off x="1988824" y="2295137"/>
                  <a:ext cx="164270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PT" sz="2800" b="1" dirty="0">
                      <a:solidFill>
                        <a:srgbClr val="159961"/>
                      </a:solidFill>
                      <a:latin typeface="+mn-lt"/>
                    </a:rPr>
                    <a:t>9</a:t>
                  </a:r>
                  <a:r>
                    <a:rPr lang="pt-PT" sz="1200" b="1" dirty="0">
                      <a:solidFill>
                        <a:srgbClr val="159961"/>
                      </a:solidFill>
                      <a:latin typeface="+mn-lt"/>
                    </a:rPr>
                    <a:t>projects</a:t>
                  </a:r>
                  <a:endParaRPr lang="fr-FR" sz="1200" b="1" dirty="0">
                    <a:solidFill>
                      <a:srgbClr val="159961"/>
                    </a:solidFill>
                    <a:latin typeface="+mn-lt"/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-230281" y="2295137"/>
                  <a:ext cx="2245310" cy="509150"/>
                </a:xfrm>
                <a:prstGeom prst="rect">
                  <a:avLst/>
                </a:prstGeom>
                <a:solidFill>
                  <a:srgbClr val="159961"/>
                </a:solidFill>
                <a:ln w="19050">
                  <a:noFill/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447675"/>
                  <a:r>
                    <a:rPr lang="en-GB" sz="1100" b="1" dirty="0">
                      <a:solidFill>
                        <a:schemeClr val="bg1"/>
                      </a:solidFill>
                    </a:rPr>
                    <a:t>Urban transport</a:t>
                  </a:r>
                </a:p>
              </p:txBody>
            </p:sp>
          </p:grpSp>
          <p:pic>
            <p:nvPicPr>
              <p:cNvPr id="60" name="Image 59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7352" y="2367028"/>
                <a:ext cx="380759" cy="380759"/>
              </a:xfrm>
              <a:prstGeom prst="rect">
                <a:avLst/>
              </a:prstGeom>
            </p:spPr>
          </p:pic>
        </p:grpSp>
        <p:grpSp>
          <p:nvGrpSpPr>
            <p:cNvPr id="67" name="Groupe 66"/>
            <p:cNvGrpSpPr/>
            <p:nvPr/>
          </p:nvGrpSpPr>
          <p:grpSpPr>
            <a:xfrm>
              <a:off x="723990" y="3246522"/>
              <a:ext cx="3888816" cy="546887"/>
              <a:chOff x="-77205" y="2643680"/>
              <a:chExt cx="3888816" cy="546887"/>
            </a:xfrm>
          </p:grpSpPr>
          <p:grpSp>
            <p:nvGrpSpPr>
              <p:cNvPr id="62" name="Groupe 61"/>
              <p:cNvGrpSpPr/>
              <p:nvPr/>
            </p:nvGrpSpPr>
            <p:grpSpPr>
              <a:xfrm>
                <a:off x="54553" y="2643680"/>
                <a:ext cx="3757058" cy="546887"/>
                <a:chOff x="-270970" y="1766375"/>
                <a:chExt cx="3757058" cy="546887"/>
              </a:xfrm>
            </p:grpSpPr>
            <p:sp>
              <p:nvSpPr>
                <p:cNvPr id="64" name="Rectangle 63"/>
                <p:cNvSpPr/>
                <p:nvPr/>
              </p:nvSpPr>
              <p:spPr>
                <a:xfrm>
                  <a:off x="-270970" y="1836927"/>
                  <a:ext cx="2250743" cy="476335"/>
                </a:xfrm>
                <a:prstGeom prst="rect">
                  <a:avLst/>
                </a:prstGeom>
                <a:solidFill>
                  <a:srgbClr val="159961"/>
                </a:solidFill>
                <a:ln w="19050">
                  <a:noFill/>
                </a:ln>
                <a:effectLst/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447675"/>
                  <a:r>
                    <a:rPr lang="en-GB" sz="1100" b="1" dirty="0">
                      <a:solidFill>
                        <a:schemeClr val="bg1"/>
                      </a:solidFill>
                    </a:rPr>
                    <a:t>Renewable Energies</a:t>
                  </a:r>
                </a:p>
              </p:txBody>
            </p:sp>
            <p:sp>
              <p:nvSpPr>
                <p:cNvPr id="63" name="ZoneTexte 62"/>
                <p:cNvSpPr txBox="1"/>
                <p:nvPr/>
              </p:nvSpPr>
              <p:spPr>
                <a:xfrm>
                  <a:off x="1913321" y="1766375"/>
                  <a:ext cx="157276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PT" sz="2800" b="1" dirty="0">
                      <a:solidFill>
                        <a:srgbClr val="159961"/>
                      </a:solidFill>
                      <a:latin typeface="+mn-lt"/>
                    </a:rPr>
                    <a:t>11</a:t>
                  </a:r>
                  <a:r>
                    <a:rPr lang="pt-PT" b="1" dirty="0">
                      <a:solidFill>
                        <a:srgbClr val="159961"/>
                      </a:solidFill>
                      <a:latin typeface="+mn-lt"/>
                    </a:rPr>
                    <a:t> </a:t>
                  </a:r>
                  <a:r>
                    <a:rPr lang="pt-PT" sz="1200" b="1" dirty="0">
                      <a:solidFill>
                        <a:srgbClr val="159961"/>
                      </a:solidFill>
                      <a:latin typeface="+mn-lt"/>
                    </a:rPr>
                    <a:t>projects</a:t>
                  </a:r>
                  <a:endParaRPr lang="fr-FR" sz="1200" b="1" dirty="0">
                    <a:solidFill>
                      <a:srgbClr val="159961"/>
                    </a:solidFill>
                    <a:latin typeface="+mn-lt"/>
                  </a:endParaRPr>
                </a:p>
              </p:txBody>
            </p:sp>
          </p:grpSp>
          <p:pic>
            <p:nvPicPr>
              <p:cNvPr id="66" name="Image 6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77205" y="2711165"/>
                <a:ext cx="380759" cy="394257"/>
              </a:xfrm>
              <a:prstGeom prst="rect">
                <a:avLst/>
              </a:prstGeom>
            </p:spPr>
          </p:pic>
        </p:grpSp>
      </p:grpSp>
      <p:sp>
        <p:nvSpPr>
          <p:cNvPr id="78" name="Rectangle 77"/>
          <p:cNvSpPr/>
          <p:nvPr/>
        </p:nvSpPr>
        <p:spPr>
          <a:xfrm>
            <a:off x="4845660" y="2752598"/>
            <a:ext cx="1752220" cy="649872"/>
          </a:xfrm>
          <a:prstGeom prst="rect">
            <a:avLst/>
          </a:prstGeom>
          <a:solidFill>
            <a:srgbClr val="065E70"/>
          </a:solidFill>
          <a:ln w="19050"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447675"/>
            <a:r>
              <a:rPr lang="en-GB" sz="1100" b="1" dirty="0">
                <a:solidFill>
                  <a:schemeClr val="bg1"/>
                </a:solidFill>
              </a:rPr>
              <a:t>Governance</a:t>
            </a:r>
          </a:p>
        </p:txBody>
      </p:sp>
      <p:pic>
        <p:nvPicPr>
          <p:cNvPr id="79" name="Imag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015" y="2871672"/>
            <a:ext cx="395287" cy="411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" name="ZoneTexte 84"/>
          <p:cNvSpPr txBox="1"/>
          <p:nvPr/>
        </p:nvSpPr>
        <p:spPr>
          <a:xfrm>
            <a:off x="6597880" y="2863457"/>
            <a:ext cx="1399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rgbClr val="7030A0"/>
                </a:solidFill>
                <a:latin typeface="+mn-lt"/>
              </a:rPr>
              <a:t>7 </a:t>
            </a:r>
            <a:r>
              <a:rPr lang="pt-PT" sz="1200" b="1" dirty="0">
                <a:solidFill>
                  <a:srgbClr val="7030A0"/>
                </a:solidFill>
                <a:latin typeface="+mn-lt"/>
              </a:rPr>
              <a:t>projects</a:t>
            </a:r>
            <a:endParaRPr lang="fr-FR" sz="12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BF460EF1-BDF2-4D60-8A2F-2208B7517ED4}"/>
              </a:ext>
            </a:extLst>
          </p:cNvPr>
          <p:cNvSpPr/>
          <p:nvPr/>
        </p:nvSpPr>
        <p:spPr>
          <a:xfrm>
            <a:off x="1259632" y="4023981"/>
            <a:ext cx="1606552" cy="1431533"/>
          </a:xfrm>
          <a:prstGeom prst="ellipse">
            <a:avLst/>
          </a:prstGeom>
          <a:noFill/>
          <a:ln>
            <a:solidFill>
              <a:srgbClr val="CA4F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C00000"/>
                </a:solidFill>
              </a:rPr>
              <a:t>8+8</a:t>
            </a:r>
            <a:r>
              <a:rPr lang="en-GB" dirty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en-GB" sz="1200" dirty="0">
                <a:solidFill>
                  <a:srgbClr val="C00000"/>
                </a:solidFill>
              </a:rPr>
              <a:t>Horizontal projects</a:t>
            </a:r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8C442954-D4C3-435E-B364-141E80F53C97}"/>
              </a:ext>
            </a:extLst>
          </p:cNvPr>
          <p:cNvSpPr/>
          <p:nvPr/>
        </p:nvSpPr>
        <p:spPr>
          <a:xfrm>
            <a:off x="3829544" y="4023981"/>
            <a:ext cx="1606552" cy="1431533"/>
          </a:xfrm>
          <a:prstGeom prst="ellipse">
            <a:avLst/>
          </a:prstGeom>
          <a:noFill/>
          <a:ln>
            <a:solidFill>
              <a:srgbClr val="CA4F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C00000"/>
                </a:solidFill>
              </a:rPr>
              <a:t>1</a:t>
            </a:r>
            <a:r>
              <a:rPr lang="en-GB" dirty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en-GB" sz="1200" dirty="0">
                <a:solidFill>
                  <a:srgbClr val="C00000"/>
                </a:solidFill>
              </a:rPr>
              <a:t>Platform project</a:t>
            </a:r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id="{4C1A36F2-F29D-4CB1-A601-C3F1663C1DB8}"/>
              </a:ext>
            </a:extLst>
          </p:cNvPr>
          <p:cNvSpPr/>
          <p:nvPr/>
        </p:nvSpPr>
        <p:spPr>
          <a:xfrm>
            <a:off x="5053680" y="4023981"/>
            <a:ext cx="1606552" cy="1431533"/>
          </a:xfrm>
          <a:prstGeom prst="ellipse">
            <a:avLst/>
          </a:prstGeom>
          <a:noFill/>
          <a:ln>
            <a:solidFill>
              <a:srgbClr val="CA4F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C00000"/>
                </a:solidFill>
              </a:rPr>
              <a:t>6</a:t>
            </a:r>
            <a:r>
              <a:rPr lang="en-GB" dirty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en-GB" sz="1200" dirty="0">
                <a:solidFill>
                  <a:srgbClr val="C00000"/>
                </a:solidFill>
              </a:rPr>
              <a:t>Strategic projects</a:t>
            </a:r>
          </a:p>
        </p:txBody>
      </p:sp>
      <p:sp>
        <p:nvSpPr>
          <p:cNvPr id="8" name="Est égal à 7">
            <a:extLst>
              <a:ext uri="{FF2B5EF4-FFF2-40B4-BE49-F238E27FC236}">
                <a16:creationId xmlns:a16="http://schemas.microsoft.com/office/drawing/2014/main" id="{0A797743-CAD9-401D-A7D7-75031FCCCDF5}"/>
              </a:ext>
            </a:extLst>
          </p:cNvPr>
          <p:cNvSpPr/>
          <p:nvPr/>
        </p:nvSpPr>
        <p:spPr>
          <a:xfrm>
            <a:off x="6634044" y="4441893"/>
            <a:ext cx="962292" cy="604822"/>
          </a:xfrm>
          <a:prstGeom prst="mathEqual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EDB24318-5E68-4937-8AB3-A81C50D023E3}"/>
              </a:ext>
            </a:extLst>
          </p:cNvPr>
          <p:cNvSpPr txBox="1"/>
          <p:nvPr/>
        </p:nvSpPr>
        <p:spPr>
          <a:xfrm>
            <a:off x="2859756" y="926108"/>
            <a:ext cx="1606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rgbClr val="FDC608"/>
                </a:solidFill>
                <a:latin typeface="+mn-lt"/>
              </a:rPr>
              <a:t>20 </a:t>
            </a:r>
            <a:r>
              <a:rPr lang="pt-PT" sz="1200" b="1" dirty="0">
                <a:solidFill>
                  <a:srgbClr val="FDC608"/>
                </a:solidFill>
                <a:latin typeface="+mn-lt"/>
              </a:rPr>
              <a:t>projects</a:t>
            </a:r>
            <a:endParaRPr lang="fr-FR" sz="1200" b="1" dirty="0">
              <a:solidFill>
                <a:srgbClr val="FDC608"/>
              </a:solidFill>
              <a:latin typeface="+mn-lt"/>
            </a:endParaRP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460FA962-5C86-450D-BC06-293A3AF36422}"/>
              </a:ext>
            </a:extLst>
          </p:cNvPr>
          <p:cNvSpPr txBox="1"/>
          <p:nvPr/>
        </p:nvSpPr>
        <p:spPr>
          <a:xfrm>
            <a:off x="2842767" y="1728565"/>
            <a:ext cx="1606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rgbClr val="FDC608"/>
                </a:solidFill>
                <a:latin typeface="+mn-lt"/>
              </a:rPr>
              <a:t>15 </a:t>
            </a:r>
            <a:r>
              <a:rPr lang="pt-PT" sz="1200" b="1" dirty="0">
                <a:solidFill>
                  <a:srgbClr val="FDC608"/>
                </a:solidFill>
                <a:latin typeface="+mn-lt"/>
              </a:rPr>
              <a:t>projects</a:t>
            </a:r>
            <a:endParaRPr lang="fr-FR" sz="1200" b="1" dirty="0">
              <a:solidFill>
                <a:srgbClr val="FDC608"/>
              </a:solidFill>
              <a:latin typeface="+mn-lt"/>
            </a:endParaRPr>
          </a:p>
        </p:txBody>
      </p:sp>
      <p:sp>
        <p:nvSpPr>
          <p:cNvPr id="73" name="Titre 1">
            <a:extLst>
              <a:ext uri="{FF2B5EF4-FFF2-40B4-BE49-F238E27FC236}">
                <a16:creationId xmlns:a16="http://schemas.microsoft.com/office/drawing/2014/main" id="{AB5843A8-D148-4396-99DF-2B449770CD75}"/>
              </a:ext>
            </a:extLst>
          </p:cNvPr>
          <p:cNvSpPr txBox="1">
            <a:spLocks/>
          </p:cNvSpPr>
          <p:nvPr/>
        </p:nvSpPr>
        <p:spPr>
          <a:xfrm>
            <a:off x="323528" y="110716"/>
            <a:ext cx="8473959" cy="6175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GB" altLang="fr-FR" sz="2800" dirty="0"/>
              <a:t>Approved projects so far</a:t>
            </a:r>
            <a:endParaRPr lang="en-GB" altLang="fr-FR" sz="2800" kern="1200" dirty="0">
              <a:solidFill>
                <a:srgbClr val="465F92"/>
              </a:solidFill>
              <a:latin typeface="+mn-lt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8B148666-3E15-402D-9013-8C81A043B022}"/>
              </a:ext>
            </a:extLst>
          </p:cNvPr>
          <p:cNvSpPr txBox="1"/>
          <p:nvPr/>
        </p:nvSpPr>
        <p:spPr>
          <a:xfrm>
            <a:off x="5747656" y="5687367"/>
            <a:ext cx="3242719" cy="738664"/>
          </a:xfrm>
          <a:prstGeom prst="rect">
            <a:avLst/>
          </a:prstGeom>
          <a:solidFill>
            <a:srgbClr val="CA4F24"/>
          </a:solidFill>
          <a:ln>
            <a:solidFill>
              <a:srgbClr val="CA4F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3200" b="1"/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/>
              <a:t>82 </a:t>
            </a:r>
            <a:r>
              <a:rPr lang="fr-FR" sz="1600" dirty="0" err="1"/>
              <a:t>finalised</a:t>
            </a:r>
            <a:endParaRPr lang="fr-FR" sz="1600" dirty="0"/>
          </a:p>
          <a:p>
            <a:r>
              <a:rPr lang="fr-FR" sz="1600" dirty="0"/>
              <a:t>44 </a:t>
            </a:r>
            <a:r>
              <a:rPr lang="fr-FR" sz="1600" dirty="0" err="1"/>
              <a:t>ongoing</a:t>
            </a:r>
            <a:endParaRPr lang="fr-FR" sz="1600" dirty="0"/>
          </a:p>
          <a:p>
            <a:r>
              <a:rPr lang="fr-FR" sz="1600" dirty="0"/>
              <a:t>16 </a:t>
            </a:r>
            <a:r>
              <a:rPr lang="fr-FR" sz="1600" dirty="0" err="1"/>
              <a:t>just</a:t>
            </a:r>
            <a:r>
              <a:rPr lang="fr-FR" sz="1600" dirty="0"/>
              <a:t> </a:t>
            </a:r>
            <a:r>
              <a:rPr lang="fr-FR" sz="1600" dirty="0" err="1"/>
              <a:t>approved</a:t>
            </a:r>
            <a:endParaRPr lang="fr-FR" sz="1600" dirty="0"/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id="{A1516516-6742-485C-BBF5-04E4F1676196}"/>
              </a:ext>
            </a:extLst>
          </p:cNvPr>
          <p:cNvSpPr/>
          <p:nvPr/>
        </p:nvSpPr>
        <p:spPr>
          <a:xfrm>
            <a:off x="2605408" y="4085699"/>
            <a:ext cx="1606552" cy="1431533"/>
          </a:xfrm>
          <a:prstGeom prst="ellipse">
            <a:avLst/>
          </a:prstGeom>
          <a:noFill/>
          <a:ln>
            <a:solidFill>
              <a:srgbClr val="CA4F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C00000"/>
                </a:solidFill>
              </a:rPr>
              <a:t>2</a:t>
            </a:r>
            <a:r>
              <a:rPr lang="en-GB" dirty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en-GB" sz="1200" dirty="0">
                <a:solidFill>
                  <a:srgbClr val="C00000"/>
                </a:solidFill>
              </a:rPr>
              <a:t>Carbon </a:t>
            </a:r>
            <a:r>
              <a:rPr lang="en-GB" sz="1200" dirty="0" err="1">
                <a:solidFill>
                  <a:srgbClr val="C00000"/>
                </a:solidFill>
              </a:rPr>
              <a:t>foorprint</a:t>
            </a:r>
            <a:r>
              <a:rPr lang="en-GB" sz="1200" dirty="0">
                <a:solidFill>
                  <a:srgbClr val="C00000"/>
                </a:solidFill>
              </a:rPr>
              <a:t> projects</a:t>
            </a:r>
          </a:p>
        </p:txBody>
      </p:sp>
    </p:spTree>
    <p:extLst>
      <p:ext uri="{BB962C8B-B14F-4D97-AF65-F5344CB8AC3E}">
        <p14:creationId xmlns:p14="http://schemas.microsoft.com/office/powerpoint/2010/main" val="1566450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323528" y="86705"/>
            <a:ext cx="8229600" cy="908050"/>
          </a:xfrm>
        </p:spPr>
        <p:txBody>
          <a:bodyPr/>
          <a:lstStyle/>
          <a:p>
            <a:r>
              <a:rPr lang="fr-FR" sz="3200" dirty="0" err="1"/>
              <a:t>Transferring</a:t>
            </a:r>
            <a:r>
              <a:rPr lang="fr-FR" sz="3200" dirty="0"/>
              <a:t> and </a:t>
            </a:r>
            <a:r>
              <a:rPr lang="fr-FR" sz="3200" dirty="0" err="1"/>
              <a:t>Mainstreaming</a:t>
            </a:r>
            <a:r>
              <a:rPr lang="fr-FR" sz="3200" dirty="0"/>
              <a:t> </a:t>
            </a:r>
            <a:r>
              <a:rPr lang="fr-FR" sz="3200" dirty="0" err="1"/>
              <a:t>projects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73073C-9D78-45D2-8693-723BEFCF4175}"/>
              </a:ext>
            </a:extLst>
          </p:cNvPr>
          <p:cNvSpPr/>
          <p:nvPr/>
        </p:nvSpPr>
        <p:spPr>
          <a:xfrm>
            <a:off x="1979712" y="1052736"/>
            <a:ext cx="5976664" cy="656194"/>
          </a:xfrm>
          <a:prstGeom prst="rect">
            <a:avLst/>
          </a:prstGeom>
          <a:solidFill>
            <a:srgbClr val="FDC608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176213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465F9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 &amp; Creative</a:t>
            </a:r>
          </a:p>
        </p:txBody>
      </p: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EA76B02B-668C-4107-A94D-574DD5BDBD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09" y="2392590"/>
            <a:ext cx="8774387" cy="322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288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323528" y="86705"/>
            <a:ext cx="8229600" cy="908050"/>
          </a:xfrm>
        </p:spPr>
        <p:txBody>
          <a:bodyPr/>
          <a:lstStyle/>
          <a:p>
            <a:r>
              <a:rPr lang="fr-FR" sz="3200" dirty="0" err="1"/>
              <a:t>Transferring</a:t>
            </a:r>
            <a:r>
              <a:rPr lang="fr-FR" sz="3200" dirty="0"/>
              <a:t> and </a:t>
            </a:r>
            <a:r>
              <a:rPr lang="fr-FR" sz="3200" dirty="0" err="1"/>
              <a:t>Mainstreaming</a:t>
            </a:r>
            <a:r>
              <a:rPr lang="fr-FR" sz="3200" dirty="0"/>
              <a:t> </a:t>
            </a:r>
            <a:r>
              <a:rPr lang="fr-FR" sz="3200" dirty="0" err="1"/>
              <a:t>projects</a:t>
            </a:r>
            <a:r>
              <a:rPr lang="fr-FR" sz="3200" dirty="0"/>
              <a:t> – key </a:t>
            </a:r>
            <a:r>
              <a:rPr lang="fr-FR" sz="3200" dirty="0" err="1"/>
              <a:t>features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07504" y="1852369"/>
            <a:ext cx="886225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Restricted Call</a:t>
            </a:r>
          </a:p>
          <a:p>
            <a:pPr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Build upon concrete 2014-2020 Interreg MED projects’ achievements </a:t>
            </a:r>
          </a:p>
          <a:p>
            <a:pPr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Further </a:t>
            </a:r>
            <a:r>
              <a:rPr lang="en-US" sz="2400" dirty="0" err="1">
                <a:latin typeface="+mj-lt"/>
              </a:rPr>
              <a:t>capitalise</a:t>
            </a:r>
            <a:r>
              <a:rPr lang="en-US" sz="2400" dirty="0">
                <a:latin typeface="+mj-lt"/>
              </a:rPr>
              <a:t> on completed projects’ outputs</a:t>
            </a:r>
          </a:p>
          <a:p>
            <a:pPr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Very precise content, composed of 'transfer’ or 'mainstreaming’ activities</a:t>
            </a:r>
          </a:p>
          <a:p>
            <a:pPr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A mixed partnership between ‘givers’ and ‘receivers’</a:t>
            </a:r>
          </a:p>
        </p:txBody>
      </p:sp>
    </p:spTree>
    <p:extLst>
      <p:ext uri="{BB962C8B-B14F-4D97-AF65-F5344CB8AC3E}">
        <p14:creationId xmlns:p14="http://schemas.microsoft.com/office/powerpoint/2010/main" val="4248408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A387FADF-3418-4FFE-BF4C-76365B29D639}"/>
              </a:ext>
            </a:extLst>
          </p:cNvPr>
          <p:cNvSpPr txBox="1">
            <a:spLocks/>
          </p:cNvSpPr>
          <p:nvPr/>
        </p:nvSpPr>
        <p:spPr bwMode="auto">
          <a:xfrm>
            <a:off x="15756" y="-39126"/>
            <a:ext cx="9128244" cy="96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200" b="1">
                <a:solidFill>
                  <a:srgbClr val="003399"/>
                </a:solidFill>
                <a:latin typeface="Verdana" panose="020B0604030504040204" pitchFamily="34" charset="0"/>
                <a:cs typeface="Montserrat"/>
              </a:defRPr>
            </a:lvl1pPr>
            <a:lvl2pPr>
              <a:defRPr sz="3400" b="1">
                <a:solidFill>
                  <a:srgbClr val="003399"/>
                </a:solidFill>
                <a:latin typeface="Verdana" panose="020B0604030504040204" pitchFamily="34" charset="0"/>
                <a:cs typeface="Montserrat" charset="0"/>
              </a:defRPr>
            </a:lvl2pPr>
            <a:lvl3pPr>
              <a:defRPr sz="3400" b="1">
                <a:solidFill>
                  <a:srgbClr val="003399"/>
                </a:solidFill>
                <a:latin typeface="Verdana" panose="020B0604030504040204" pitchFamily="34" charset="0"/>
                <a:cs typeface="Montserrat" charset="0"/>
              </a:defRPr>
            </a:lvl3pPr>
            <a:lvl4pPr>
              <a:defRPr sz="3400" b="1">
                <a:solidFill>
                  <a:srgbClr val="003399"/>
                </a:solidFill>
                <a:latin typeface="Verdana" panose="020B0604030504040204" pitchFamily="34" charset="0"/>
                <a:cs typeface="Montserrat" charset="0"/>
              </a:defRPr>
            </a:lvl4pPr>
            <a:lvl5pPr>
              <a:defRPr sz="3400" b="1">
                <a:solidFill>
                  <a:srgbClr val="003399"/>
                </a:solidFill>
                <a:latin typeface="Verdana" panose="020B0604030504040204" pitchFamily="34" charset="0"/>
                <a:cs typeface="Montserrat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Challenges </a:t>
            </a:r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2B7ACF64-EFE7-4770-8C92-F69A1E2C5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56" y="841936"/>
            <a:ext cx="8948732" cy="2308324"/>
          </a:xfrm>
          <a:noFill/>
        </p:spPr>
        <p:txBody>
          <a:bodyPr wrap="square" rtlCol="0">
            <a:spAutoFit/>
          </a:bodyPr>
          <a:lstStyle/>
          <a:p>
            <a:pPr marL="354013" lvl="2" indent="-342900">
              <a:spcBef>
                <a:spcPct val="0"/>
              </a:spcBef>
            </a:pPr>
            <a:r>
              <a:rPr lang="en-GB" sz="2400" kern="1200" dirty="0">
                <a:latin typeface="+mj-lt"/>
                <a:cs typeface="+mn-cs"/>
              </a:rPr>
              <a:t>Programme conditions: Jump Start, short implementation period, no extension</a:t>
            </a:r>
          </a:p>
          <a:p>
            <a:pPr marL="354013" lvl="2" indent="-342900">
              <a:spcBef>
                <a:spcPct val="0"/>
              </a:spcBef>
            </a:pPr>
            <a:r>
              <a:rPr lang="en-GB" sz="2400" kern="1200" dirty="0">
                <a:latin typeface="+mj-lt"/>
                <a:cs typeface="+mn-cs"/>
              </a:rPr>
              <a:t>Covid-19 Impact </a:t>
            </a:r>
          </a:p>
          <a:p>
            <a:pPr marL="354013" lvl="2" indent="-342900">
              <a:spcBef>
                <a:spcPct val="0"/>
              </a:spcBef>
            </a:pPr>
            <a:r>
              <a:rPr lang="en-GB" sz="2400" kern="1200" dirty="0">
                <a:latin typeface="+mj-lt"/>
                <a:cs typeface="+mn-cs"/>
              </a:rPr>
              <a:t>Transition period for EU programmes</a:t>
            </a:r>
          </a:p>
          <a:p>
            <a:pPr marL="354013" lvl="2" indent="-342900">
              <a:spcBef>
                <a:spcPct val="0"/>
              </a:spcBef>
            </a:pPr>
            <a:r>
              <a:rPr lang="en-GB" sz="2400" kern="1200" dirty="0">
                <a:latin typeface="+mj-lt"/>
                <a:cs typeface="+mn-cs"/>
              </a:rPr>
              <a:t>Integration of new partners</a:t>
            </a:r>
          </a:p>
          <a:p>
            <a:pPr>
              <a:spcBef>
                <a:spcPct val="0"/>
              </a:spcBef>
            </a:pPr>
            <a:endParaRPr lang="fr-FR" sz="2400" kern="1200" dirty="0">
              <a:latin typeface="+mj-lt"/>
              <a:cs typeface="+mn-cs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1C67D17F-B5AA-44EB-9D16-CAF8C3C2FDD8}"/>
              </a:ext>
            </a:extLst>
          </p:cNvPr>
          <p:cNvSpPr txBox="1">
            <a:spLocks/>
          </p:cNvSpPr>
          <p:nvPr/>
        </p:nvSpPr>
        <p:spPr bwMode="auto">
          <a:xfrm>
            <a:off x="40938" y="2992934"/>
            <a:ext cx="9128244" cy="96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200" b="1">
                <a:solidFill>
                  <a:srgbClr val="003399"/>
                </a:solidFill>
                <a:latin typeface="Verdana" panose="020B0604030504040204" pitchFamily="34" charset="0"/>
                <a:cs typeface="Montserrat"/>
              </a:defRPr>
            </a:lvl1pPr>
            <a:lvl2pPr>
              <a:defRPr sz="3400" b="1">
                <a:solidFill>
                  <a:srgbClr val="003399"/>
                </a:solidFill>
                <a:latin typeface="Verdana" panose="020B0604030504040204" pitchFamily="34" charset="0"/>
                <a:cs typeface="Montserrat" charset="0"/>
              </a:defRPr>
            </a:lvl2pPr>
            <a:lvl3pPr>
              <a:defRPr sz="3400" b="1">
                <a:solidFill>
                  <a:srgbClr val="003399"/>
                </a:solidFill>
                <a:latin typeface="Verdana" panose="020B0604030504040204" pitchFamily="34" charset="0"/>
                <a:cs typeface="Montserrat" charset="0"/>
              </a:defRPr>
            </a:lvl3pPr>
            <a:lvl4pPr>
              <a:defRPr sz="3400" b="1">
                <a:solidFill>
                  <a:srgbClr val="003399"/>
                </a:solidFill>
                <a:latin typeface="Verdana" panose="020B0604030504040204" pitchFamily="34" charset="0"/>
                <a:cs typeface="Montserrat" charset="0"/>
              </a:defRPr>
            </a:lvl4pPr>
            <a:lvl5pPr>
              <a:defRPr sz="3400" b="1">
                <a:solidFill>
                  <a:srgbClr val="003399"/>
                </a:solidFill>
                <a:latin typeface="Verdana" panose="020B0604030504040204" pitchFamily="34" charset="0"/>
                <a:cs typeface="Montserrat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Facilitating processes </a:t>
            </a:r>
          </a:p>
        </p:txBody>
      </p:sp>
      <p:sp>
        <p:nvSpPr>
          <p:cNvPr id="7" name="Espace réservé du contenu 1">
            <a:extLst>
              <a:ext uri="{FF2B5EF4-FFF2-40B4-BE49-F238E27FC236}">
                <a16:creationId xmlns:a16="http://schemas.microsoft.com/office/drawing/2014/main" id="{BE120D03-FA60-4E5E-94F9-353555B1BD73}"/>
              </a:ext>
            </a:extLst>
          </p:cNvPr>
          <p:cNvSpPr txBox="1">
            <a:spLocks/>
          </p:cNvSpPr>
          <p:nvPr/>
        </p:nvSpPr>
        <p:spPr bwMode="auto">
          <a:xfrm>
            <a:off x="40938" y="3803556"/>
            <a:ext cx="89235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54013" lvl="2" indent="-342900">
              <a:spcBef>
                <a:spcPct val="0"/>
              </a:spcBef>
            </a:pPr>
            <a:r>
              <a:rPr lang="en-GB" sz="2400" dirty="0">
                <a:latin typeface="+mj-lt"/>
              </a:rPr>
              <a:t>Simplified Application Form</a:t>
            </a:r>
          </a:p>
          <a:p>
            <a:pPr marL="354013" lvl="2" indent="-342900">
              <a:spcBef>
                <a:spcPct val="0"/>
              </a:spcBef>
            </a:pPr>
            <a:r>
              <a:rPr lang="en-GB" sz="2400" dirty="0">
                <a:latin typeface="+mj-lt"/>
              </a:rPr>
              <a:t>Simplified reporting process</a:t>
            </a:r>
            <a:endParaRPr lang="en-GB" sz="2400" kern="1200" dirty="0">
              <a:latin typeface="+mj-lt"/>
              <a:cs typeface="+mn-cs"/>
            </a:endParaRPr>
          </a:p>
          <a:p>
            <a:pPr marL="354013" lvl="2" indent="-342900">
              <a:spcBef>
                <a:spcPct val="0"/>
              </a:spcBef>
            </a:pPr>
            <a:r>
              <a:rPr lang="en-GB" sz="2400" dirty="0">
                <a:latin typeface="+mj-lt"/>
              </a:rPr>
              <a:t>Use of existing website and social medias</a:t>
            </a:r>
            <a:endParaRPr lang="en-GB" sz="2400" kern="1200" dirty="0">
              <a:latin typeface="+mj-lt"/>
              <a:cs typeface="+mn-cs"/>
            </a:endParaRPr>
          </a:p>
          <a:p>
            <a:pPr marL="354013" lvl="2" indent="-342900">
              <a:spcBef>
                <a:spcPct val="0"/>
              </a:spcBef>
            </a:pPr>
            <a:r>
              <a:rPr lang="en-GB" sz="2400" dirty="0">
                <a:latin typeface="+mj-lt"/>
              </a:rPr>
              <a:t>Work with HPs on transferring methodologies</a:t>
            </a:r>
            <a:endParaRPr lang="en-GB" sz="2400" kern="1200" dirty="0"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076171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_med">
  <a:themeElements>
    <a:clrScheme name="Thème Office 13">
      <a:dk1>
        <a:srgbClr val="808080"/>
      </a:dk1>
      <a:lt1>
        <a:srgbClr val="FFFFFF"/>
      </a:lt1>
      <a:dk2>
        <a:srgbClr val="008BD2"/>
      </a:dk2>
      <a:lt2>
        <a:srgbClr val="808080"/>
      </a:lt2>
      <a:accent1>
        <a:srgbClr val="008BD2"/>
      </a:accent1>
      <a:accent2>
        <a:srgbClr val="FFDD00"/>
      </a:accent2>
      <a:accent3>
        <a:srgbClr val="FFFFFF"/>
      </a:accent3>
      <a:accent4>
        <a:srgbClr val="6C6C6C"/>
      </a:accent4>
      <a:accent5>
        <a:srgbClr val="AAC4E5"/>
      </a:accent5>
      <a:accent6>
        <a:srgbClr val="E7C800"/>
      </a:accent6>
      <a:hlink>
        <a:srgbClr val="C0A686"/>
      </a:hlink>
      <a:folHlink>
        <a:srgbClr val="164194"/>
      </a:folHlink>
    </a:clrScheme>
    <a:fontScheme name="Personnalisé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3">
        <a:dk1>
          <a:srgbClr val="808080"/>
        </a:dk1>
        <a:lt1>
          <a:srgbClr val="FFFFFF"/>
        </a:lt1>
        <a:dk2>
          <a:srgbClr val="008BD2"/>
        </a:dk2>
        <a:lt2>
          <a:srgbClr val="808080"/>
        </a:lt2>
        <a:accent1>
          <a:srgbClr val="008BD2"/>
        </a:accent1>
        <a:accent2>
          <a:srgbClr val="FFDD00"/>
        </a:accent2>
        <a:accent3>
          <a:srgbClr val="FFFFFF"/>
        </a:accent3>
        <a:accent4>
          <a:srgbClr val="6C6C6C"/>
        </a:accent4>
        <a:accent5>
          <a:srgbClr val="AAC4E5"/>
        </a:accent5>
        <a:accent6>
          <a:srgbClr val="E7C800"/>
        </a:accent6>
        <a:hlink>
          <a:srgbClr val="C0A686"/>
        </a:hlink>
        <a:folHlink>
          <a:srgbClr val="1641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06139C7E57DC040AA27A826B83902B3" ma:contentTypeVersion="12" ma:contentTypeDescription="Creare un nuovo documento." ma:contentTypeScope="" ma:versionID="9bb33f3ebbf6313eb682afdba3564d93">
  <xsd:schema xmlns:xsd="http://www.w3.org/2001/XMLSchema" xmlns:xs="http://www.w3.org/2001/XMLSchema" xmlns:p="http://schemas.microsoft.com/office/2006/metadata/properties" xmlns:ns2="f0c93ea5-e482-4bf2-9d7e-8dd085518397" xmlns:ns3="3166f6c7-b373-47ed-8a7b-a4d4ce15793c" targetNamespace="http://schemas.microsoft.com/office/2006/metadata/properties" ma:root="true" ma:fieldsID="8e254fb5d3736d7a91680e15b23214a5" ns2:_="" ns3:_="">
    <xsd:import namespace="f0c93ea5-e482-4bf2-9d7e-8dd085518397"/>
    <xsd:import namespace="3166f6c7-b373-47ed-8a7b-a4d4ce1579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c93ea5-e482-4bf2-9d7e-8dd0855183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66f6c7-b373-47ed-8a7b-a4d4ce15793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921D155-E38A-4F1F-8156-C078EFB5BA6F}"/>
</file>

<file path=customXml/itemProps2.xml><?xml version="1.0" encoding="utf-8"?>
<ds:datastoreItem xmlns:ds="http://schemas.openxmlformats.org/officeDocument/2006/customXml" ds:itemID="{9E52E050-BE51-4BDE-9B11-0F692670B6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6CE9E1-641F-4E1F-8051-93C22CF89697}">
  <ds:schemaRefs>
    <ds:schemaRef ds:uri="f0c93ea5-e482-4bf2-9d7e-8dd085518397"/>
    <ds:schemaRef ds:uri="3166f6c7-b373-47ed-8a7b-a4d4ce15793c"/>
    <ds:schemaRef ds:uri="http://purl.org/dc/dcmitype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blank_med</Template>
  <TotalTime>8921</TotalTime>
  <Words>355</Words>
  <Application>Microsoft Office PowerPoint</Application>
  <PresentationFormat>Presentazione su schermo (4:3)</PresentationFormat>
  <Paragraphs>131</Paragraphs>
  <Slides>6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Montserrat Hairline</vt:lpstr>
      <vt:lpstr>Verdana</vt:lpstr>
      <vt:lpstr>blank_med</vt:lpstr>
      <vt:lpstr>Conception personnalisée</vt:lpstr>
      <vt:lpstr>Presentazione standard di PowerPoint</vt:lpstr>
      <vt:lpstr>MED Architecture</vt:lpstr>
      <vt:lpstr>Presentazione standard di PowerPoint</vt:lpstr>
      <vt:lpstr>Transferring and Mainstreaming projects</vt:lpstr>
      <vt:lpstr>Transferring and Mainstreaming projects – key features</vt:lpstr>
      <vt:lpstr>Presentazione standard di PowerPoint</vt:lpstr>
    </vt:vector>
  </TitlesOfParts>
  <Company>CR PACA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Power Point Sous-titre</dc:title>
  <dc:creator>EMERENCIANO, paulo</dc:creator>
  <cp:lastModifiedBy>Elisa Sfiligoi</cp:lastModifiedBy>
  <cp:revision>429</cp:revision>
  <cp:lastPrinted>2019-12-11T07:34:30Z</cp:lastPrinted>
  <dcterms:created xsi:type="dcterms:W3CDTF">2012-02-17T13:58:30Z</dcterms:created>
  <dcterms:modified xsi:type="dcterms:W3CDTF">2021-07-29T07:20:40Z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0x010100B06139C7E57DC040AA27A826B83902B3</vt:lpwstr>
  </property>
</Properties>
</file>