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3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3">
          <p15:clr>
            <a:srgbClr val="000000"/>
          </p15:clr>
        </p15:guide>
        <p15:guide id="2" pos="347">
          <p15:clr>
            <a:srgbClr val="000000"/>
          </p15:clr>
        </p15:guide>
        <p15:guide id="3" pos="7333">
          <p15:clr>
            <a:srgbClr val="000000"/>
          </p15:clr>
        </p15:guide>
        <p15:guide id="4" orient="horz" pos="397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323"/>
        <p:guide pos="347"/>
        <p:guide pos="7333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" name="Google Shape;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818c0cb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7818c0cb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7818c0cb3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82b5c1036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782b5c1036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782b5c1036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818c0cb3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7818c0cb3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Il coinvolgimento dell’utente finale come parametro centrale nella progettazione di nuovi prodotti e/o servizi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Design-driven innovations do not come from the market; they create new markets. They don't push new technologies; they push new meanings.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 call the radical innovation of meanings design-driven innovation, or design push, because it is propelled by a firm’s vision about possible breakthrough meanings and product languages […]. Design-driven innovation resembles the process of technology push more than that of market pull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 truly breakthrough products and services, we must look beyond customers and users to those he calls "interpreters" - the experts who deeply understand and shape the markets they work in.</a:t>
            </a:r>
            <a:endParaRPr/>
          </a:p>
        </p:txBody>
      </p:sp>
      <p:sp>
        <p:nvSpPr>
          <p:cNvPr id="137" name="Google Shape;137;g7818c0cb36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818c0cb3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7818c0cb3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7818c0cb36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818c0cb3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7818c0cb3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7818c0cb36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818c0cb3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7818c0cb3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g7818c0cb36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818c0cb3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7818c0cb3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g7818c0cb36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82b5c1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782b5c1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782b5c103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82b5c103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782b5c103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782b5c1036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82b5c103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782b5c103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782b5c1036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Durante la ricerca è emersa la necessità di arricchire il riferimento alla sfera artistica con un riferimento più ampio legata all’intero settore creativo e culturale</a:t>
            </a:r>
            <a:endParaRPr/>
          </a:p>
        </p:txBody>
      </p:sp>
      <p:sp>
        <p:nvSpPr>
          <p:cNvPr id="48" name="Google Shape;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82b5c103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782b5c103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782b5c1036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82b5c103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782b5c103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782b5c1036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3734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" name="Google Shape;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">
  <p:cSld name="General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/>
          <p:nvPr/>
        </p:nvSpPr>
        <p:spPr>
          <a:xfrm rot="-5400000">
            <a:off x="5638800" y="304800"/>
            <a:ext cx="914400" cy="12192000"/>
          </a:xfrm>
          <a:prstGeom prst="flowChartDelay">
            <a:avLst/>
          </a:prstGeom>
          <a:solidFill>
            <a:srgbClr val="FDC6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4"/>
          <p:cNvSpPr txBox="1"/>
          <p:nvPr/>
        </p:nvSpPr>
        <p:spPr>
          <a:xfrm>
            <a:off x="10840277" y="6376025"/>
            <a:ext cx="742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‹N›</a:t>
            </a:fld>
            <a:endParaRPr sz="1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306" y="256661"/>
            <a:ext cx="3197063" cy="1766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6076950"/>
            <a:ext cx="12192000" cy="780900"/>
          </a:xfrm>
          <a:prstGeom prst="rect">
            <a:avLst/>
          </a:prstGeom>
          <a:solidFill>
            <a:srgbClr val="FDC6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210" y="188565"/>
            <a:ext cx="4109601" cy="227096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rot="-5400000">
            <a:off x="4893849" y="-2434320"/>
            <a:ext cx="2404302" cy="12192000"/>
          </a:xfrm>
          <a:prstGeom prst="flowChartDelay">
            <a:avLst/>
          </a:prstGeom>
          <a:solidFill>
            <a:srgbClr val="FDC6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"/>
          <p:cNvSpPr txBox="1"/>
          <p:nvPr/>
        </p:nvSpPr>
        <p:spPr>
          <a:xfrm>
            <a:off x="4328811" y="512764"/>
            <a:ext cx="731232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DC608"/>
                </a:solidFill>
                <a:latin typeface="Trebuchet MS"/>
                <a:ea typeface="Trebuchet MS"/>
                <a:cs typeface="Trebuchet MS"/>
                <a:sym typeface="Trebuchet MS"/>
              </a:rPr>
              <a:t>Sviluppo di ecosistemi e catene di valore dell’innovazione: supportare l’innovazione transfrontaliera attraverso le Industrie Creative.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DC608"/>
                </a:solidFill>
                <a:latin typeface="Trebuchet MS"/>
                <a:ea typeface="Trebuchet MS"/>
                <a:cs typeface="Trebuchet MS"/>
                <a:sym typeface="Trebuchet MS"/>
              </a:rPr>
              <a:t>Razvoj inovacijskega ekosistema in verig vrednosti: podpiranje čezmejnih inovacij s pomočjo ustvarjalnih industrij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/>
          <p:nvPr/>
        </p:nvSpPr>
        <p:spPr>
          <a:xfrm>
            <a:off x="634265" y="2680674"/>
            <a:ext cx="11090400" cy="1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60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280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[in progress]</a:t>
            </a:r>
            <a:endParaRPr sz="2800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" name="Google Shape;26;p5"/>
          <p:cNvSpPr txBox="1"/>
          <p:nvPr/>
        </p:nvSpPr>
        <p:spPr>
          <a:xfrm>
            <a:off x="2323372" y="5173075"/>
            <a:ext cx="7946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Iuav di Venezia</a:t>
            </a:r>
            <a:endParaRPr sz="2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" name="Google Shape;28;p5"/>
          <p:cNvSpPr txBox="1"/>
          <p:nvPr/>
        </p:nvSpPr>
        <p:spPr>
          <a:xfrm>
            <a:off x="450347" y="5020675"/>
            <a:ext cx="2094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800" b="1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2850488" y="2857768"/>
            <a:ext cx="6491100" cy="9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Framework</a:t>
            </a:r>
            <a:endParaRPr sz="36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Driven</a:t>
            </a:r>
            <a:endParaRPr sz="3600" b="1" i="0" u="none" strike="noStrike" cap="none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550800" y="1838578"/>
            <a:ext cx="11090400" cy="21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550800" y="2931911"/>
            <a:ext cx="11090400" cy="30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Questa interpretazione risulta molto utile per situare i processi di </a:t>
            </a:r>
            <a:r>
              <a:rPr lang="en-US" sz="20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interazione fra designer e aziende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un quadro di riferimento in grado di coinvolgere simultaneamente le dimensioni della </a:t>
            </a:r>
            <a:r>
              <a:rPr lang="en-US" sz="20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progettualità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della </a:t>
            </a:r>
            <a:r>
              <a:rPr lang="en-US" sz="20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tecnologia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 del </a:t>
            </a:r>
            <a:r>
              <a:rPr lang="en-US" sz="20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mercato</a:t>
            </a:r>
            <a:endParaRPr b="1">
              <a:solidFill>
                <a:schemeClr val="accent3"/>
              </a:solidFill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Risponde, inoltre, a quel trasferimento di tecnologie, sistemi, concetti e principi generali tra diversi contesti industriali proprio della</a:t>
            </a:r>
            <a:r>
              <a:rPr lang="en-US"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cross-innovation;</a:t>
            </a:r>
            <a:endParaRPr>
              <a:solidFill>
                <a:schemeClr val="accent3"/>
              </a:solidFill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  <a:t>I processi e le relazioni attribuibili al legame tra </a:t>
            </a:r>
            <a:r>
              <a:rPr lang="en-US" sz="20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design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e impresa </a:t>
            </a:r>
            <a:r>
              <a:rPr lang="en-US" sz="20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  <a:t>sono influenzati da due importanti fattori: </a:t>
            </a:r>
            <a:r>
              <a:rPr lang="en-US" sz="20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funzionalità e significato</a:t>
            </a:r>
            <a:r>
              <a:rPr lang="en-US" sz="2000" b="0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chemeClr val="accent3"/>
              </a:solidFill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FF00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550800" y="2078218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Metodo: </a:t>
            </a:r>
            <a:r>
              <a:rPr lang="en-US" sz="36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Driven Innovation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/>
        </p:nvSpPr>
        <p:spPr>
          <a:xfrm>
            <a:off x="550800" y="2201900"/>
            <a:ext cx="4606800" cy="30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Driven Innovation</a:t>
            </a:r>
            <a:r>
              <a:rPr lang="en-US" sz="32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200" b="1" i="0" u="none" strike="noStrike" cap="none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US" sz="32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Verganti, 2009</a:t>
            </a:r>
            <a:r>
              <a:rPr lang="en-US" sz="32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3200" b="1" i="0" u="none" strike="noStrike" cap="none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Innovazioni radicali rivolte alla creazione di nuovi mercati attraverso </a:t>
            </a: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la definizione di nuovi significati, </a:t>
            </a: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e viceversa</a:t>
            </a: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0" name="Google Shape;14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745" y="1506412"/>
            <a:ext cx="4736524" cy="42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8" name="Google Shape;14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293" y="2539625"/>
            <a:ext cx="6631301" cy="19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550800" y="2180700"/>
            <a:ext cx="4332300" cy="30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Thinking</a:t>
            </a:r>
            <a:r>
              <a:rPr lang="en-US" sz="32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US" sz="32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IDEO, 2012</a:t>
            </a:r>
            <a:r>
              <a:rPr lang="en-US" sz="32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3200" b="1" i="0" u="none" strike="noStrike" cap="none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Le fasi del processo di design </a:t>
            </a: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per la definizione di strategie volte </a:t>
            </a: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 generare nuove opportunità </a:t>
            </a: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di mercato </a:t>
            </a: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500" y="1813879"/>
            <a:ext cx="6082650" cy="356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550800" y="2049489"/>
            <a:ext cx="4332300" cy="30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Co-Design </a:t>
            </a:r>
            <a:endParaRPr sz="32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(StudioLab, 2008)</a:t>
            </a:r>
            <a:endParaRPr sz="32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Il coinvolgimento dell’utente finale come parametro centrale nella </a:t>
            </a: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progettazione di nuovi prodotti </a:t>
            </a: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e/o servizi</a:t>
            </a: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986" y="2710789"/>
            <a:ext cx="6322425" cy="239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550800" y="2049489"/>
            <a:ext cx="4332300" cy="30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Research </a:t>
            </a:r>
            <a:endParaRPr sz="32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(McKinsey, 2015)</a:t>
            </a:r>
            <a:endParaRPr sz="32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Il design come strumento di reciproca integrazione tra le diverse aree che compongono l’intero ecosistema aziendale </a:t>
            </a: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550800" y="2049500"/>
            <a:ext cx="4656900" cy="30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Speculative Design </a:t>
            </a:r>
            <a:endParaRPr sz="32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(Near Future Laboratory, 2011)</a:t>
            </a:r>
            <a:endParaRPr sz="32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Lo slittamento da un approccio imprenditoriale fondato sulla risoluzione di problemi a uno orientato all’apertura </a:t>
            </a: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di quesiti</a:t>
            </a:r>
            <a:endParaRPr sz="18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1700" y="1531326"/>
            <a:ext cx="4537824" cy="394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2850488" y="2857768"/>
            <a:ext cx="6491100" cy="9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DIVA</a:t>
            </a:r>
            <a:endParaRPr sz="36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cooperation model</a:t>
            </a:r>
            <a:endParaRPr sz="36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(in progress)</a:t>
            </a:r>
            <a:endParaRPr sz="3600" b="1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550800" y="2582889"/>
            <a:ext cx="11090400" cy="30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t="4689"/>
          <a:stretch/>
        </p:blipFill>
        <p:spPr>
          <a:xfrm>
            <a:off x="5290745" y="1099262"/>
            <a:ext cx="5921253" cy="457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 txBox="1"/>
          <p:nvPr/>
        </p:nvSpPr>
        <p:spPr>
          <a:xfrm>
            <a:off x="450344" y="1882942"/>
            <a:ext cx="43107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Muovendoci verso un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modello di cooperazione per il progetto DIVA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si propone di adottare il framework che identifica chiaramente le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aree strategiche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dell'azienda in cui il settore creativo e culturale e gli investimenti nell'arte possono creare impatti e sinergie, ovvero: pubbliche relazioni, marketing, responsabilità sociale d’impresa, risorse umane, ricerca e sviluppo, produzione. </a:t>
            </a: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550602" y="2104787"/>
            <a:ext cx="11090400" cy="4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variabile spazio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indica l'intervallo entro cui l'azienda intende esercitare la propria influenza. Alcune aziende investono nella cultura per ragioni di mercato, per coinvolgere gli stakeholders o influenzare l'opinione pubblica. Altre società, tuttavia, realizzano progetti che hanno un impatto specifico sulle risorse interne dell'azienda (dipendenti, spazio aziendale, produttività). 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Il grado di investimento può essere misurato su un asse verticale, a seconda che sia più rivolto verso l'esterno (mercato) o verso l'interno (struttura organizzativa);</a:t>
            </a: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550800" y="1838577"/>
            <a:ext cx="1109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550800" y="2757832"/>
            <a:ext cx="10921500" cy="29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Il modello di cooperazione mira a rafforzare i processi di </a:t>
            </a:r>
            <a:r>
              <a:rPr lang="en-US" sz="28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innovazione attraverso l’arte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 le </a:t>
            </a:r>
            <a:r>
              <a:rPr lang="en-US" sz="28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attività di contaminazione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lang="en-US" sz="28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fertilizzazione incrociata.</a:t>
            </a:r>
            <a:r>
              <a:rPr lang="en-US"/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Sarà la base per un successivo </a:t>
            </a:r>
            <a:r>
              <a:rPr lang="en-US" sz="28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toolkit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 alimenterà la definizione di una</a:t>
            </a:r>
            <a:r>
              <a:rPr lang="en-US" sz="28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metodologia art-creative based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 facilitare </a:t>
            </a:r>
            <a:r>
              <a:rPr lang="en-US" sz="28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l’innovazione transfrontaliera tra le imprese</a:t>
            </a:r>
            <a:r>
              <a:rPr lang="en-US" sz="2800" b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r>
              <a:rPr lang="en-US" sz="28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" name="Google Shape;53;p7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550800" y="2582889"/>
            <a:ext cx="11090400" cy="30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variabile tempo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descrive la durata dell'investimento in arte e cultura. I progetti finanziati possono essere di breve, media o lunga durata, misurati in questo caso sull'asse orizzontale. 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L'investimento a breve termine di solito riguarda un'operazione di finanziamento, l'acquisizione di un manufatto artistico o lo sviluppo di prodotti e/o servizi; se, al contrario, l'investimento è a lungo termine, l'azienda collabora e partecipa a tutte le fasi dell'investimento nella cultura, arrivando a interiorizzare gli aspetti gestionali di questo coinvolgimento (Comunian 2010: 3).</a:t>
            </a:r>
            <a:endParaRPr/>
          </a:p>
        </p:txBody>
      </p:sp>
      <p:sp>
        <p:nvSpPr>
          <p:cNvPr id="215" name="Google Shape;215;p24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/>
        </p:nvSpPr>
        <p:spPr>
          <a:xfrm>
            <a:off x="550800" y="2742913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8584345" y="1791651"/>
            <a:ext cx="2956500" cy="407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vari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tipi di </a:t>
            </a:r>
            <a:r>
              <a:rPr lang="en-US" sz="20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collaborazione</a:t>
            </a:r>
            <a:r>
              <a:rPr lang="en-US" sz="20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tra</a:t>
            </a:r>
            <a:r>
              <a:rPr lang="en-US" sz="20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sfera</a:t>
            </a:r>
            <a:r>
              <a:rPr lang="en-US" sz="20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artistico</a:t>
            </a:r>
            <a:r>
              <a:rPr lang="en-US" sz="20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- </a:t>
            </a:r>
            <a:r>
              <a:rPr lang="en-US" sz="20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culturale</a:t>
            </a:r>
            <a:r>
              <a:rPr lang="en-US" sz="20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sz="20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aziendale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potrebbero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trovare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anche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una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posizione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in un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quadrante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diverso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quello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indicato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poiché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relazione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loro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 le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variabili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tempo 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spazio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dipendono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dalle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intenzioni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degli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attori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coinvolti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0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450344" y="6150717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578612" y="1980187"/>
            <a:ext cx="2956500" cy="46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Tutte queste suddivisioni non devono essere considerate rigidamente: un'azienda orientata alla cultura riesce a muoversi all'interno di una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dimensione dinamica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in grado di coinvolgere aspetti legati sia al finanziamento che all'investimento.</a:t>
            </a: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3371555" y="361278"/>
            <a:ext cx="8269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6" name="Google Shape;22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539" y="921136"/>
            <a:ext cx="5166922" cy="5015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550800" y="1941922"/>
            <a:ext cx="11090400" cy="402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L’approccio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basato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sulle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arti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può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essere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applicato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a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qualsiasi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tipo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di </a:t>
            </a:r>
            <a:r>
              <a:rPr lang="en-US" sz="24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collaborazione</a:t>
            </a:r>
            <a:r>
              <a:rPr lang="en-US" sz="24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tra</a:t>
            </a:r>
            <a:r>
              <a:rPr lang="en-US" sz="24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ICC e PMI: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Incorporando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il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pensiero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artistico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nella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sfera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aziendale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(Art thinking);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cap="none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Tramite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l’</a:t>
            </a: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sz="24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nnovazione</a:t>
            </a:r>
            <a:r>
              <a:rPr lang="en-US" sz="24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di </a:t>
            </a:r>
            <a:r>
              <a:rPr lang="en-US" sz="24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prodotto</a:t>
            </a:r>
            <a:r>
              <a:rPr lang="en-US" sz="24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e di </a:t>
            </a:r>
            <a:r>
              <a:rPr lang="en-US" sz="24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processo</a:t>
            </a:r>
            <a:r>
              <a:rPr lang="en-US" sz="24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Sviluppo</a:t>
            </a:r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di 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assets di </a:t>
            </a: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conoscenza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Rafforzamento</a:t>
            </a:r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della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leadership </a:t>
            </a:r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team building;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Apprendimento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organizzativo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Effetto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spillover </a:t>
            </a:r>
            <a:r>
              <a:rPr lang="en-US" sz="2400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su</a:t>
            </a:r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individui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comunità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organizzazioni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sfera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pubblica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US" sz="2400" b="1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Schiuma</a:t>
            </a:r>
            <a:r>
              <a:rPr lang="en-US" sz="24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, 2011)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550800" y="2045617"/>
            <a:ext cx="11090400" cy="402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Principali</a:t>
            </a:r>
            <a:r>
              <a:rPr lang="en-US" sz="24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risultati</a:t>
            </a:r>
            <a:r>
              <a:rPr lang="en-US" sz="24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sz="24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prospettive</a:t>
            </a:r>
            <a:endParaRPr sz="2400" b="1" i="0" u="none" strike="noStrike" cap="none" dirty="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Dalla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letteratura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evince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per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gli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artisti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e, in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per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settore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culturale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l’interazione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l’azienda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favorisce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lo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sviluppo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di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nuove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mentalità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Zomerdijk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&amp; Voss, 2010),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ricerca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di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nuove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fonti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di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finanziamento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(Nesta, 2014),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l’acquisizione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di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capacità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manageriali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e di business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Helmig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et al., 2004)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così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come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l’orientamento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verso la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trasformazione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digitale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(Nesta, 2015),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creazione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di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nuove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forme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di partnership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Ostrower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2004;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Schiuma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2011;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Schiuma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&amp;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Lerro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2013;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Smagina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&amp;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Lindemanis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2012) ma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soprattutto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aiuta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comprensione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di come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gestire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ed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innovare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il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proprio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modello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di business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Schiuma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&amp;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Lerro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2017),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sviluppare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>
                <a:solidFill>
                  <a:srgbClr val="004280"/>
                </a:solidFill>
                <a:latin typeface="Trebuchet MS"/>
                <a:ea typeface="Trebuchet MS"/>
                <a:cs typeface="Trebuchet MS"/>
                <a:sym typeface="Trebuchet MS"/>
              </a:rPr>
              <a:t>nuovi</a:t>
            </a:r>
            <a:r>
              <a:rPr lang="en-US" sz="2000" b="1" i="0" u="none" strike="noStrike" cap="none" dirty="0">
                <a:solidFill>
                  <a:srgbClr val="00428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>
                <a:solidFill>
                  <a:srgbClr val="004280"/>
                </a:solidFill>
                <a:latin typeface="Trebuchet MS"/>
                <a:ea typeface="Trebuchet MS"/>
                <a:cs typeface="Trebuchet MS"/>
                <a:sym typeface="Trebuchet MS"/>
              </a:rPr>
              <a:t>prodotti</a:t>
            </a:r>
            <a:r>
              <a:rPr lang="en-US" sz="2000" b="1" i="0" u="none" strike="noStrike" cap="none" dirty="0">
                <a:solidFill>
                  <a:srgbClr val="004280"/>
                </a:solidFill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lang="en-US" sz="2000" b="1" i="0" u="none" strike="noStrike" cap="none" dirty="0" err="1">
                <a:solidFill>
                  <a:srgbClr val="004280"/>
                </a:solidFill>
                <a:latin typeface="Trebuchet MS"/>
                <a:ea typeface="Trebuchet MS"/>
                <a:cs typeface="Trebuchet MS"/>
                <a:sym typeface="Trebuchet MS"/>
              </a:rPr>
              <a:t>servizi</a:t>
            </a:r>
            <a:r>
              <a:rPr lang="en-US" sz="2000" b="1" i="0" u="none" strike="noStrike" cap="none" dirty="0">
                <a:solidFill>
                  <a:srgbClr val="00428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significato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innovativo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e, in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la propria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presenza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sul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mercato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dirty="0"/>
          </a:p>
        </p:txBody>
      </p:sp>
      <p:sp>
        <p:nvSpPr>
          <p:cNvPr id="235" name="Google Shape;235;p26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22880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550800" y="2635286"/>
            <a:ext cx="11090400" cy="309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 le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imprese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lavorare con gli artisti significa creare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nuova ispirazione per il management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(Adler, 2010; Austin &amp; Lee, 2010; Nissley, 2010), generare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nuove dimensioni estetiche all’interno delle organizzazioni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(Strati, 2000), ispirare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l’apprendimento organizzativo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(Darsø, 2004; Boyle &amp; Ottensmeyer, 2005; Nissley, 2010), avviare un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dialogo con gli stakeholders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su più livelli (Berthoin Antal, Taylor &amp; Ladkin, 2014), creare un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impatto sulla performance di business,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sulla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>
                <a:solidFill>
                  <a:srgbClr val="004280"/>
                </a:solidFill>
                <a:latin typeface="Trebuchet MS"/>
                <a:ea typeface="Trebuchet MS"/>
                <a:cs typeface="Trebuchet MS"/>
                <a:sym typeface="Trebuchet MS"/>
              </a:rPr>
              <a:t>creazione di prodotti e servizi innovativi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(Verganti, 2009) e sul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valore economico e simbolico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(Schiuma, 2011), aumentare la 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creatività e l’innovazione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(Schiuma 2011; Sköldberg, Woodilla &amp; Bertoin Antal, 2016).</a:t>
            </a:r>
            <a:endParaRPr/>
          </a:p>
        </p:txBody>
      </p:sp>
      <p:sp>
        <p:nvSpPr>
          <p:cNvPr id="244" name="Google Shape;244;p27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550800" y="2187019"/>
            <a:ext cx="11090400" cy="369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Strumenti per migliorare la collaborazione</a:t>
            </a:r>
            <a:endParaRPr sz="2000" b="1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1. Chiarezza di scopi e obiettivi;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2. Considerare interventi a breve o lungo termine;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3. Valutare i tempi con l'organizzazione;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4. Selezionare partners eccellenti;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5. Considerare il tipo e il potenziale di una relazione artistica e commerciale;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6. Prepararsi bene ponendo domande pertinenti;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7. Iniziare con compiti piccoli e gestibili;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8. Rafforzare la figura dell'intermediario, essenziale per una buona collaborazione.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(Darsø, 2004)</a:t>
            </a:r>
            <a:endParaRPr/>
          </a:p>
        </p:txBody>
      </p:sp>
      <p:sp>
        <p:nvSpPr>
          <p:cNvPr id="253" name="Google Shape;253;p28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550800" y="2644712"/>
            <a:ext cx="11090400" cy="309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Il coinvolgimento dell’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Innovation catalyst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(intermediario)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è fondamentale per il successo dei progetti. Avrà il ruolo di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consulente, catalizzatore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mediatore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lavorando a fianco di operatori culturali e creativi e manager (Sköldberg, &amp; Woodilla, 2016) e sarà una figura ibrida, in grado di colmare i due mondi, il mondo artistico, culturale e creativo e quello imprenditoriale, compresi valori, codici e pratiche di entrambi gli universi (Berthoin Antal, 2012: 46). Il suo compito principale consisterà nel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creare un ambiente adatto per l’interazione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tra sfera artistico-culturale e imprese, promuovere la diffusione di ciò che è stato raggiunto e, possibilmente, documentare il valore aggiunto creato dall'interazione reciproca (Johansson Sköldberg. &amp; Woodilla, 2016: 206).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550800" y="2017335"/>
            <a:ext cx="11090400" cy="399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Innovation catalyst e HUBs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Accogliere nuove sfide: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Nuovi prodotti e servizi, creazione di ecosistemi socio-culturali, apprendimento e cambiamento organizzativo;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Guidare un team: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Artisti, designer, ricercatori, imprenditori; 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Generare pensiero innovativo: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Art thinking, design thinking, prospettive di business.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Prototipare e creare: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Sperimentazione, valutazione d’impatto, assets di conoscenza organizzativa.</a:t>
            </a: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210" y="188565"/>
            <a:ext cx="4109600" cy="227096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1"/>
          <p:cNvSpPr/>
          <p:nvPr/>
        </p:nvSpPr>
        <p:spPr>
          <a:xfrm rot="-5400000">
            <a:off x="5071800" y="-1054218"/>
            <a:ext cx="2048400" cy="12192000"/>
          </a:xfrm>
          <a:prstGeom prst="flowChartDelay">
            <a:avLst/>
          </a:prstGeom>
          <a:solidFill>
            <a:srgbClr val="FDC6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550861" y="2304171"/>
            <a:ext cx="11090400" cy="1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Grazie per l’attenzione!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550860" y="6143793"/>
            <a:ext cx="11090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www.ita-slo.eu/diva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2323372" y="5020675"/>
            <a:ext cx="7946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8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Maria Chiara Tosi </a:t>
            </a: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8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Fiorella Bulegato</a:t>
            </a: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8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Alberto Bassi</a:t>
            </a: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31"/>
          <p:cNvSpPr txBox="1"/>
          <p:nvPr/>
        </p:nvSpPr>
        <p:spPr>
          <a:xfrm>
            <a:off x="450347" y="5020675"/>
            <a:ext cx="2094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800" b="1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Coordinators</a:t>
            </a:r>
            <a:endParaRPr sz="1800" b="1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31"/>
          <p:cNvSpPr txBox="1"/>
          <p:nvPr/>
        </p:nvSpPr>
        <p:spPr>
          <a:xfrm>
            <a:off x="7936297" y="5020675"/>
            <a:ext cx="2094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8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Silvia Cacciatore</a:t>
            </a: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8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Giulia Ciliberto</a:t>
            </a: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8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Claudia Faraone</a:t>
            </a: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31"/>
          <p:cNvSpPr txBox="1"/>
          <p:nvPr/>
        </p:nvSpPr>
        <p:spPr>
          <a:xfrm>
            <a:off x="6063272" y="5020675"/>
            <a:ext cx="2094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800" b="1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Researchers</a:t>
            </a:r>
            <a:endParaRPr sz="1800" b="1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Google Shape;35;p6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550800" y="2644712"/>
            <a:ext cx="11090400" cy="309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" name="Google Shape;37;p6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6421" y="3401239"/>
            <a:ext cx="4601703" cy="332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1450" y="1965096"/>
            <a:ext cx="2582946" cy="20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8154" y="1956428"/>
            <a:ext cx="2424096" cy="20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7619" y="3416095"/>
            <a:ext cx="2650339" cy="330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3055" y="3427478"/>
            <a:ext cx="3998373" cy="329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91850" y="1973353"/>
            <a:ext cx="3998372" cy="261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3875" y="1973353"/>
            <a:ext cx="3227306" cy="475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550800" y="1838578"/>
            <a:ext cx="11090400" cy="218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550800" y="2757832"/>
            <a:ext cx="10921621" cy="350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 «</a:t>
            </a:r>
            <a:r>
              <a:rPr lang="en-US" sz="18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cross-innovation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» dovrebbe essere intesa come un processo che facilita la commistione interdisciplinare di prodotti, servizi e tendenze o, in altre parole, la contaminazione di conoscenze complementari;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Il modello di cooperazione intende facilitare episodi di «cross-innovation», ovvero di </a:t>
            </a:r>
            <a:r>
              <a:rPr lang="en-US" sz="18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trasferimento di tecniche, concetti o principi generali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dal settore delle ICC a quello delle «imprese tradizionali» per </a:t>
            </a:r>
            <a:r>
              <a:rPr lang="en-US" sz="18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identificare opportunità o risolvere problemi</a:t>
            </a:r>
            <a:r>
              <a:rPr lang="en-US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;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 SWOT analysis regionali hanno mostrato che le ICC sono molto </a:t>
            </a:r>
            <a:r>
              <a:rPr lang="en-US" sz="18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aperte alla collaborazione</a:t>
            </a:r>
            <a:r>
              <a:rPr lang="en-US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lungo l'intera catena del valore e </a:t>
            </a:r>
            <a:r>
              <a:rPr lang="en-US" sz="18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fortemente orientate al cliente e al servizio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il che può indubbiamente contribuire alla cross innovation con altri settori industriali.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Google Shape;62;p8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550800" y="2078218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Obiettivo: cross-innovation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2850488" y="2735905"/>
            <a:ext cx="6491023" cy="191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US" sz="36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ramework: </a:t>
            </a:r>
            <a:r>
              <a:rPr lang="en-US" sz="36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il</a:t>
            </a:r>
            <a:r>
              <a:rPr lang="en-US" sz="36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valore</a:t>
            </a:r>
            <a:r>
              <a:rPr lang="en-US" sz="36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generato</a:t>
            </a:r>
            <a:r>
              <a:rPr lang="en-US" sz="36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nelle</a:t>
            </a:r>
            <a:r>
              <a:rPr lang="en-US" sz="36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imprese</a:t>
            </a:r>
            <a:r>
              <a:rPr lang="en-US" sz="36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attraverso</a:t>
            </a:r>
            <a:r>
              <a:rPr lang="en-US" sz="3600" b="1" i="0" u="none" strike="noStrike" cap="none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le </a:t>
            </a:r>
            <a:r>
              <a:rPr lang="en-US" sz="3600" b="1" i="0" u="none" strike="noStrike" cap="none" dirty="0" err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arti</a:t>
            </a:r>
            <a:endParaRPr sz="3600" b="1" dirty="0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/>
        </p:nvSpPr>
        <p:spPr>
          <a:xfrm>
            <a:off x="3482502" y="5127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550800" y="1838578"/>
            <a:ext cx="11090400" cy="218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550800" y="2931911"/>
            <a:ext cx="11090400" cy="309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Questo approccio offre uno schema molto utile per posizionare i vari strumenti pratici che possono essere attivati per generare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cross-innovation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nelle imprese tradizionali grazie ai contatti con la sfera culturale-artistica;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Risponde, inoltre, a quel trasferimento di tecnologie, sistemi, concetti e principi generali tra diversi contesti industriali proprio della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cross-innovation;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 processi e le relazioni attribuibili al legame tra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ICC e impresa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sono influenzati da due importanti fattori: </a:t>
            </a:r>
            <a:r>
              <a:rPr lang="en-US" sz="2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spazio e tempo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0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550800" y="2078218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Metodo: Art-thinking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/>
        </p:nvSpPr>
        <p:spPr>
          <a:xfrm>
            <a:off x="2016750" y="6096215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0" name="Google Shape;90;p11"/>
          <p:cNvSpPr txBox="1"/>
          <p:nvPr/>
        </p:nvSpPr>
        <p:spPr>
          <a:xfrm>
            <a:off x="550800" y="2582889"/>
            <a:ext cx="4332285" cy="309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The Arts-in-business matrix (Darsø &amp; Dawids, 2002)</a:t>
            </a:r>
            <a:endParaRPr sz="3200" b="1" i="0" u="none" strike="noStrike" cap="none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" name="Google Shape;91;p11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2" name="Google Shape;92;p11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6291" y="1116129"/>
            <a:ext cx="5791702" cy="4625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/>
        </p:nvSpPr>
        <p:spPr>
          <a:xfrm>
            <a:off x="2103035" y="6059804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" name="Google Shape;100;p12"/>
          <p:cNvSpPr txBox="1"/>
          <p:nvPr/>
        </p:nvSpPr>
        <p:spPr>
          <a:xfrm>
            <a:off x="550800" y="2699409"/>
            <a:ext cx="11090400" cy="309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" name="Google Shape;102;p12" descr="Immagine che contiene screensho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359" y="898455"/>
            <a:ext cx="5399567" cy="484718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2"/>
          <p:cNvSpPr txBox="1"/>
          <p:nvPr/>
        </p:nvSpPr>
        <p:spPr>
          <a:xfrm>
            <a:off x="550800" y="2582889"/>
            <a:ext cx="4332285" cy="309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The Art Value Matrix (Schiuma, 2011)</a:t>
            </a:r>
            <a:endParaRPr sz="3200" b="1" i="0" u="none" strike="noStrike" cap="none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550800" y="1838579"/>
            <a:ext cx="11090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550800" y="2644712"/>
            <a:ext cx="11090400" cy="309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450344" y="6131863"/>
            <a:ext cx="11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 rotWithShape="1">
          <a:blip r:embed="rId3">
            <a:alphaModFix/>
          </a:blip>
          <a:srcRect l="20" t="5958" r="-1" b="1095"/>
          <a:stretch/>
        </p:blipFill>
        <p:spPr>
          <a:xfrm>
            <a:off x="5624101" y="523805"/>
            <a:ext cx="5276082" cy="521302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3"/>
          <p:cNvSpPr txBox="1"/>
          <p:nvPr/>
        </p:nvSpPr>
        <p:spPr>
          <a:xfrm>
            <a:off x="1916294" y="6131863"/>
            <a:ext cx="815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DIVA Cooperation Model</a:t>
            </a:r>
            <a:endParaRPr sz="3600" b="0" i="0" u="none" strike="noStrike" cap="none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550800" y="2526577"/>
            <a:ext cx="4332285" cy="309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The Arts Value Map (Schiuma, 2011)</a:t>
            </a:r>
            <a:endParaRPr sz="3200" b="1" i="0" u="none" strike="noStrike" cap="none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rtissimo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1774</Words>
  <Application>Microsoft Office PowerPoint</Application>
  <PresentationFormat>Widescreen</PresentationFormat>
  <Paragraphs>207</Paragraphs>
  <Slides>28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Arial</vt:lpstr>
      <vt:lpstr>Calibri</vt:lpstr>
      <vt:lpstr>Trebuchet MS</vt:lpstr>
      <vt:lpstr>Fortissimo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CACCIATORE</dc:creator>
  <cp:lastModifiedBy>Iurin Irene</cp:lastModifiedBy>
  <cp:revision>10</cp:revision>
  <dcterms:modified xsi:type="dcterms:W3CDTF">2020-05-25T07:42:54Z</dcterms:modified>
</cp:coreProperties>
</file>