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51" r:id="rId4"/>
  </p:sldMasterIdLst>
  <p:notesMasterIdLst>
    <p:notesMasterId r:id="rId14"/>
  </p:notesMasterIdLst>
  <p:handoutMasterIdLst>
    <p:handoutMasterId r:id="rId15"/>
  </p:handoutMasterIdLst>
  <p:sldIdLst>
    <p:sldId id="259" r:id="rId5"/>
    <p:sldId id="262" r:id="rId6"/>
    <p:sldId id="288" r:id="rId7"/>
    <p:sldId id="265" r:id="rId8"/>
    <p:sldId id="289" r:id="rId9"/>
    <p:sldId id="292" r:id="rId10"/>
    <p:sldId id="290" r:id="rId11"/>
    <p:sldId id="293" r:id="rId12"/>
    <p:sldId id="287" r:id="rId13"/>
  </p:sldIdLst>
  <p:sldSz cx="12192000" cy="6858000"/>
  <p:notesSz cx="6858000" cy="9144000"/>
  <p:embeddedFontLst>
    <p:embeddedFont>
      <p:font typeface="Trebuchet MS" panose="020B060302020202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pos="7333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Murovec" initials="M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DC608"/>
    <a:srgbClr val="6EB5ED"/>
    <a:srgbClr val="00BAF2"/>
    <a:srgbClr val="69B8F1"/>
    <a:srgbClr val="008CB8"/>
    <a:srgbClr val="0071C5"/>
    <a:srgbClr val="0F4975"/>
    <a:srgbClr val="6EC1F5"/>
    <a:srgbClr val="084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8" autoAdjust="0"/>
    <p:restoredTop sz="94676" autoAdjust="0"/>
  </p:normalViewPr>
  <p:slideViewPr>
    <p:cSldViewPr snapToGrid="0" snapToObjects="1" showGuides="1">
      <p:cViewPr varScale="1">
        <p:scale>
          <a:sx n="65" d="100"/>
          <a:sy n="65" d="100"/>
        </p:scale>
        <p:origin x="740" y="40"/>
      </p:cViewPr>
      <p:guideLst>
        <p:guide orient="horz" pos="323"/>
        <p:guide pos="347"/>
        <p:guide pos="7333"/>
        <p:guide orient="horz" pos="39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863BEC-2782-41FE-9471-950A0D6C4FB8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6F41D52-4A92-451E-8CD0-467136AB9512}">
      <dgm:prSet phldrT="[Testo]"/>
      <dgm:spPr/>
      <dgm:t>
        <a:bodyPr/>
        <a:lstStyle/>
        <a:p>
          <a:r>
            <a:rPr lang="it-IT" dirty="0" smtClean="0"/>
            <a:t>Mappatura  transfrontaliera</a:t>
          </a:r>
          <a:endParaRPr lang="it-IT" dirty="0"/>
        </a:p>
      </dgm:t>
    </dgm:pt>
    <dgm:pt modelId="{53DBB454-4A10-48DA-9795-88701562F8FB}" type="parTrans" cxnId="{D79D7CDE-2EA1-4BD2-BA9D-3CAC8A0529E4}">
      <dgm:prSet/>
      <dgm:spPr/>
      <dgm:t>
        <a:bodyPr/>
        <a:lstStyle/>
        <a:p>
          <a:endParaRPr lang="it-IT"/>
        </a:p>
      </dgm:t>
    </dgm:pt>
    <dgm:pt modelId="{792CCFB1-64FC-4240-9D87-DDC62BDE8331}" type="sibTrans" cxnId="{D79D7CDE-2EA1-4BD2-BA9D-3CAC8A0529E4}">
      <dgm:prSet/>
      <dgm:spPr/>
      <dgm:t>
        <a:bodyPr/>
        <a:lstStyle/>
        <a:p>
          <a:endParaRPr lang="it-IT"/>
        </a:p>
      </dgm:t>
    </dgm:pt>
    <dgm:pt modelId="{CAB9DF03-9CF5-4A4E-9134-545F249543C2}">
      <dgm:prSet phldrT="[Testo]"/>
      <dgm:spPr/>
      <dgm:t>
        <a:bodyPr/>
        <a:lstStyle/>
        <a:p>
          <a:r>
            <a:rPr lang="it-IT" dirty="0" smtClean="0"/>
            <a:t>HUB DIVA</a:t>
          </a:r>
          <a:endParaRPr lang="it-IT" dirty="0"/>
        </a:p>
      </dgm:t>
    </dgm:pt>
    <dgm:pt modelId="{BF501BF5-339F-4ABD-941C-63E152E65155}" type="parTrans" cxnId="{6949305F-36D3-4023-A04F-C63030C76D1C}">
      <dgm:prSet/>
      <dgm:spPr/>
      <dgm:t>
        <a:bodyPr/>
        <a:lstStyle/>
        <a:p>
          <a:endParaRPr lang="it-IT"/>
        </a:p>
      </dgm:t>
    </dgm:pt>
    <dgm:pt modelId="{F0EA1EBB-C149-4E8D-BB77-CEB93C582A9A}" type="sibTrans" cxnId="{6949305F-36D3-4023-A04F-C63030C76D1C}">
      <dgm:prSet/>
      <dgm:spPr/>
      <dgm:t>
        <a:bodyPr/>
        <a:lstStyle/>
        <a:p>
          <a:endParaRPr lang="it-IT"/>
        </a:p>
      </dgm:t>
    </dgm:pt>
    <dgm:pt modelId="{71BFC1BD-176F-4AEB-8DB9-B7AB3DB6D8E4}">
      <dgm:prSet phldrT="[Testo]"/>
      <dgm:spPr/>
      <dgm:t>
        <a:bodyPr/>
        <a:lstStyle/>
        <a:p>
          <a:r>
            <a:rPr lang="it-IT" dirty="0" smtClean="0"/>
            <a:t>Bando DIVA</a:t>
          </a:r>
          <a:endParaRPr lang="it-IT" dirty="0"/>
        </a:p>
      </dgm:t>
    </dgm:pt>
    <dgm:pt modelId="{AF5B8516-7996-4119-846E-0E07AF5A9DCF}" type="parTrans" cxnId="{1A089048-9C9C-4F6D-84D4-7A603E327225}">
      <dgm:prSet/>
      <dgm:spPr/>
      <dgm:t>
        <a:bodyPr/>
        <a:lstStyle/>
        <a:p>
          <a:endParaRPr lang="it-IT"/>
        </a:p>
      </dgm:t>
    </dgm:pt>
    <dgm:pt modelId="{097252FA-D765-47A5-834A-77F76A9569E1}" type="sibTrans" cxnId="{1A089048-9C9C-4F6D-84D4-7A603E327225}">
      <dgm:prSet/>
      <dgm:spPr/>
      <dgm:t>
        <a:bodyPr/>
        <a:lstStyle/>
        <a:p>
          <a:endParaRPr lang="it-IT"/>
        </a:p>
      </dgm:t>
    </dgm:pt>
    <dgm:pt modelId="{2D4B5357-15C0-489D-94A4-74393261F72E}" type="pres">
      <dgm:prSet presAssocID="{91863BEC-2782-41FE-9471-950A0D6C4FB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787995D1-CAE9-461C-AFB5-28115BD39F9D}" type="pres">
      <dgm:prSet presAssocID="{66F41D52-4A92-451E-8CD0-467136AB9512}" presName="Accent1" presStyleCnt="0"/>
      <dgm:spPr/>
    </dgm:pt>
    <dgm:pt modelId="{B57580FE-D59C-4466-A9CC-6ED7B21509FF}" type="pres">
      <dgm:prSet presAssocID="{66F41D52-4A92-451E-8CD0-467136AB9512}" presName="Accent" presStyleLbl="node1" presStyleIdx="0" presStyleCnt="3"/>
      <dgm:spPr/>
    </dgm:pt>
    <dgm:pt modelId="{3975B43E-9C99-4DF3-95F3-5C7B0937F1DE}" type="pres">
      <dgm:prSet presAssocID="{66F41D52-4A92-451E-8CD0-467136AB951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1A771B-0EF4-4721-8324-058B0902965E}" type="pres">
      <dgm:prSet presAssocID="{CAB9DF03-9CF5-4A4E-9134-545F249543C2}" presName="Accent2" presStyleCnt="0"/>
      <dgm:spPr/>
    </dgm:pt>
    <dgm:pt modelId="{FD7A56F3-C43B-4571-BC3C-AB4EF44E6E3F}" type="pres">
      <dgm:prSet presAssocID="{CAB9DF03-9CF5-4A4E-9134-545F249543C2}" presName="Accent" presStyleLbl="node1" presStyleIdx="1" presStyleCnt="3"/>
      <dgm:spPr/>
    </dgm:pt>
    <dgm:pt modelId="{CE6447BB-AA73-4540-9125-A2F5A83D7F64}" type="pres">
      <dgm:prSet presAssocID="{CAB9DF03-9CF5-4A4E-9134-545F249543C2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CC5DB9-9BB6-46F1-A52E-1460A331892F}" type="pres">
      <dgm:prSet presAssocID="{71BFC1BD-176F-4AEB-8DB9-B7AB3DB6D8E4}" presName="Accent3" presStyleCnt="0"/>
      <dgm:spPr/>
    </dgm:pt>
    <dgm:pt modelId="{CEB27AD4-E47A-432D-91EC-0ACDB9FFB20C}" type="pres">
      <dgm:prSet presAssocID="{71BFC1BD-176F-4AEB-8DB9-B7AB3DB6D8E4}" presName="Accent" presStyleLbl="node1" presStyleIdx="2" presStyleCnt="3"/>
      <dgm:spPr/>
    </dgm:pt>
    <dgm:pt modelId="{87FBC1B6-242B-49B7-9FA7-BCCD76A36D81}" type="pres">
      <dgm:prSet presAssocID="{71BFC1BD-176F-4AEB-8DB9-B7AB3DB6D8E4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79D7CDE-2EA1-4BD2-BA9D-3CAC8A0529E4}" srcId="{91863BEC-2782-41FE-9471-950A0D6C4FB8}" destId="{66F41D52-4A92-451E-8CD0-467136AB9512}" srcOrd="0" destOrd="0" parTransId="{53DBB454-4A10-48DA-9795-88701562F8FB}" sibTransId="{792CCFB1-64FC-4240-9D87-DDC62BDE8331}"/>
    <dgm:cxn modelId="{6949305F-36D3-4023-A04F-C63030C76D1C}" srcId="{91863BEC-2782-41FE-9471-950A0D6C4FB8}" destId="{CAB9DF03-9CF5-4A4E-9134-545F249543C2}" srcOrd="1" destOrd="0" parTransId="{BF501BF5-339F-4ABD-941C-63E152E65155}" sibTransId="{F0EA1EBB-C149-4E8D-BB77-CEB93C582A9A}"/>
    <dgm:cxn modelId="{4C3A0F79-34A4-4B7D-A01A-3FB6F6C96369}" type="presOf" srcId="{91863BEC-2782-41FE-9471-950A0D6C4FB8}" destId="{2D4B5357-15C0-489D-94A4-74393261F72E}" srcOrd="0" destOrd="0" presId="urn:microsoft.com/office/officeart/2009/layout/CircleArrowProcess"/>
    <dgm:cxn modelId="{D8F45C3B-A181-4824-B8F2-39C2AA97753E}" type="presOf" srcId="{CAB9DF03-9CF5-4A4E-9134-545F249543C2}" destId="{CE6447BB-AA73-4540-9125-A2F5A83D7F64}" srcOrd="0" destOrd="0" presId="urn:microsoft.com/office/officeart/2009/layout/CircleArrowProcess"/>
    <dgm:cxn modelId="{46BD1488-952A-4296-879B-47F731DBD6E7}" type="presOf" srcId="{71BFC1BD-176F-4AEB-8DB9-B7AB3DB6D8E4}" destId="{87FBC1B6-242B-49B7-9FA7-BCCD76A36D81}" srcOrd="0" destOrd="0" presId="urn:microsoft.com/office/officeart/2009/layout/CircleArrowProcess"/>
    <dgm:cxn modelId="{1A089048-9C9C-4F6D-84D4-7A603E327225}" srcId="{91863BEC-2782-41FE-9471-950A0D6C4FB8}" destId="{71BFC1BD-176F-4AEB-8DB9-B7AB3DB6D8E4}" srcOrd="2" destOrd="0" parTransId="{AF5B8516-7996-4119-846E-0E07AF5A9DCF}" sibTransId="{097252FA-D765-47A5-834A-77F76A9569E1}"/>
    <dgm:cxn modelId="{2CC6AB74-0A36-48C5-A4DC-BB584FC2700E}" type="presOf" srcId="{66F41D52-4A92-451E-8CD0-467136AB9512}" destId="{3975B43E-9C99-4DF3-95F3-5C7B0937F1DE}" srcOrd="0" destOrd="0" presId="urn:microsoft.com/office/officeart/2009/layout/CircleArrowProcess"/>
    <dgm:cxn modelId="{26E027F3-B496-462C-B4C5-01F710638FA8}" type="presParOf" srcId="{2D4B5357-15C0-489D-94A4-74393261F72E}" destId="{787995D1-CAE9-461C-AFB5-28115BD39F9D}" srcOrd="0" destOrd="0" presId="urn:microsoft.com/office/officeart/2009/layout/CircleArrowProcess"/>
    <dgm:cxn modelId="{74D8AB89-C925-4157-B41C-E05BB48C7F1F}" type="presParOf" srcId="{787995D1-CAE9-461C-AFB5-28115BD39F9D}" destId="{B57580FE-D59C-4466-A9CC-6ED7B21509FF}" srcOrd="0" destOrd="0" presId="urn:microsoft.com/office/officeart/2009/layout/CircleArrowProcess"/>
    <dgm:cxn modelId="{0337D2BE-F404-444B-8845-BFE9BFD3A3FA}" type="presParOf" srcId="{2D4B5357-15C0-489D-94A4-74393261F72E}" destId="{3975B43E-9C99-4DF3-95F3-5C7B0937F1DE}" srcOrd="1" destOrd="0" presId="urn:microsoft.com/office/officeart/2009/layout/CircleArrowProcess"/>
    <dgm:cxn modelId="{6A8E7750-6C40-4AB1-83FC-6C2CB008EC05}" type="presParOf" srcId="{2D4B5357-15C0-489D-94A4-74393261F72E}" destId="{A81A771B-0EF4-4721-8324-058B0902965E}" srcOrd="2" destOrd="0" presId="urn:microsoft.com/office/officeart/2009/layout/CircleArrowProcess"/>
    <dgm:cxn modelId="{C9672494-CCD0-4E6F-A337-F23DB5D93367}" type="presParOf" srcId="{A81A771B-0EF4-4721-8324-058B0902965E}" destId="{FD7A56F3-C43B-4571-BC3C-AB4EF44E6E3F}" srcOrd="0" destOrd="0" presId="urn:microsoft.com/office/officeart/2009/layout/CircleArrowProcess"/>
    <dgm:cxn modelId="{771E2591-810A-4DDE-8CAA-00FB1749F996}" type="presParOf" srcId="{2D4B5357-15C0-489D-94A4-74393261F72E}" destId="{CE6447BB-AA73-4540-9125-A2F5A83D7F64}" srcOrd="3" destOrd="0" presId="urn:microsoft.com/office/officeart/2009/layout/CircleArrowProcess"/>
    <dgm:cxn modelId="{4B713A5C-A264-4940-8DF9-EAF529EA34EB}" type="presParOf" srcId="{2D4B5357-15C0-489D-94A4-74393261F72E}" destId="{B5CC5DB9-9BB6-46F1-A52E-1460A331892F}" srcOrd="4" destOrd="0" presId="urn:microsoft.com/office/officeart/2009/layout/CircleArrowProcess"/>
    <dgm:cxn modelId="{9B463D7F-86F9-4305-B11C-1D0A89B74EF6}" type="presParOf" srcId="{B5CC5DB9-9BB6-46F1-A52E-1460A331892F}" destId="{CEB27AD4-E47A-432D-91EC-0ACDB9FFB20C}" srcOrd="0" destOrd="0" presId="urn:microsoft.com/office/officeart/2009/layout/CircleArrowProcess"/>
    <dgm:cxn modelId="{D5966127-A4F6-46E7-9DD9-D1041D644310}" type="presParOf" srcId="{2D4B5357-15C0-489D-94A4-74393261F72E}" destId="{87FBC1B6-242B-49B7-9FA7-BCCD76A36D8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580FE-D59C-4466-A9CC-6ED7B21509FF}">
      <dsp:nvSpPr>
        <dsp:cNvPr id="0" name=""/>
        <dsp:cNvSpPr/>
      </dsp:nvSpPr>
      <dsp:spPr>
        <a:xfrm>
          <a:off x="3262008" y="0"/>
          <a:ext cx="2396640" cy="239700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5B43E-9C99-4DF3-95F3-5C7B0937F1DE}">
      <dsp:nvSpPr>
        <dsp:cNvPr id="0" name=""/>
        <dsp:cNvSpPr/>
      </dsp:nvSpPr>
      <dsp:spPr>
        <a:xfrm>
          <a:off x="3791745" y="865391"/>
          <a:ext cx="1331767" cy="665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Mappatura  transfrontaliera</a:t>
          </a:r>
          <a:endParaRPr lang="it-IT" sz="1600" kern="1200" dirty="0"/>
        </a:p>
      </dsp:txBody>
      <dsp:txXfrm>
        <a:off x="3791745" y="865391"/>
        <a:ext cx="1331767" cy="665724"/>
      </dsp:txXfrm>
    </dsp:sp>
    <dsp:sp modelId="{FD7A56F3-C43B-4571-BC3C-AB4EF44E6E3F}">
      <dsp:nvSpPr>
        <dsp:cNvPr id="0" name=""/>
        <dsp:cNvSpPr/>
      </dsp:nvSpPr>
      <dsp:spPr>
        <a:xfrm>
          <a:off x="2596350" y="1377257"/>
          <a:ext cx="2396640" cy="239700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447BB-AA73-4540-9125-A2F5A83D7F64}">
      <dsp:nvSpPr>
        <dsp:cNvPr id="0" name=""/>
        <dsp:cNvSpPr/>
      </dsp:nvSpPr>
      <dsp:spPr>
        <a:xfrm>
          <a:off x="3128787" y="2250616"/>
          <a:ext cx="1331767" cy="665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HUB DIVA</a:t>
          </a:r>
          <a:endParaRPr lang="it-IT" sz="1600" kern="1200" dirty="0"/>
        </a:p>
      </dsp:txBody>
      <dsp:txXfrm>
        <a:off x="3128787" y="2250616"/>
        <a:ext cx="1331767" cy="665724"/>
      </dsp:txXfrm>
    </dsp:sp>
    <dsp:sp modelId="{CEB27AD4-E47A-432D-91EC-0ACDB9FFB20C}">
      <dsp:nvSpPr>
        <dsp:cNvPr id="0" name=""/>
        <dsp:cNvSpPr/>
      </dsp:nvSpPr>
      <dsp:spPr>
        <a:xfrm>
          <a:off x="3432586" y="2919327"/>
          <a:ext cx="2059085" cy="205991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BC1B6-242B-49B7-9FA7-BCCD76A36D81}">
      <dsp:nvSpPr>
        <dsp:cNvPr id="0" name=""/>
        <dsp:cNvSpPr/>
      </dsp:nvSpPr>
      <dsp:spPr>
        <a:xfrm>
          <a:off x="3794895" y="3637832"/>
          <a:ext cx="1331767" cy="665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Bando DIVA</a:t>
          </a:r>
          <a:endParaRPr lang="it-IT" sz="1600" kern="1200" dirty="0"/>
        </a:p>
      </dsp:txBody>
      <dsp:txXfrm>
        <a:off x="3794895" y="3637832"/>
        <a:ext cx="1331767" cy="665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6057C-8CEC-4446-98D8-2A07D60C60EB}" type="datetimeFigureOut">
              <a:rPr lang="it-IT"/>
              <a:pPr/>
              <a:t>25/05/2020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3FF4-5E08-DE4D-B923-6FF453A9FFE6}" type="slidenum">
              <a:rPr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96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8F82C-5BD3-2E40-BD4B-8257262AA71E}" type="datetimeFigureOut">
              <a:rPr lang="it-IT"/>
              <a:pPr/>
              <a:t>25/05/2020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4EEF9-8B0F-D542-A06D-2E8CBED689D6}" type="slidenum">
              <a:rPr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14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EEF9-8B0F-D542-A06D-2E8CBED689D6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48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EEF9-8B0F-D542-A06D-2E8CBED689D6}" type="slidenum">
              <a:rPr lang="sl-SI" smtClean="0"/>
              <a:pPr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115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EEF9-8B0F-D542-A06D-2E8CBED689D6}" type="slidenum">
              <a:rPr lang="sl-SI" smtClean="0"/>
              <a:pPr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2684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EEF9-8B0F-D542-A06D-2E8CBED689D6}" type="slidenum">
              <a:rPr lang="sl-SI" smtClean="0"/>
              <a:pPr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4369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EEF9-8B0F-D542-A06D-2E8CBED689D6}" type="slidenum">
              <a:rPr lang="sl-SI" smtClean="0"/>
              <a:pPr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0742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EEF9-8B0F-D542-A06D-2E8CBED689D6}" type="slidenum">
              <a:rPr lang="sl-SI" smtClean="0"/>
              <a:pPr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746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EEF9-8B0F-D542-A06D-2E8CBED689D6}" type="slidenum">
              <a:rPr lang="sl-SI" smtClean="0"/>
              <a:pPr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8566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EEF9-8B0F-D542-A06D-2E8CBED689D6}" type="slidenum">
              <a:rPr lang="sl-SI" smtClean="0"/>
              <a:pPr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8306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EEF9-8B0F-D542-A06D-2E8CBED689D6}" type="slidenum">
              <a:rPr lang="sl-SI" smtClean="0"/>
              <a:pPr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921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60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 poteka: zakasnitev 9">
            <a:extLst>
              <a:ext uri="{FF2B5EF4-FFF2-40B4-BE49-F238E27FC236}">
                <a16:creationId xmlns:a16="http://schemas.microsoft.com/office/drawing/2014/main" id="{35D9C49F-1F2A-4263-9787-5D411C073C47}"/>
              </a:ext>
            </a:extLst>
          </p:cNvPr>
          <p:cNvSpPr/>
          <p:nvPr userDrawn="1"/>
        </p:nvSpPr>
        <p:spPr>
          <a:xfrm rot="16200000">
            <a:off x="5638800" y="304800"/>
            <a:ext cx="914400" cy="12192000"/>
          </a:xfrm>
          <a:prstGeom prst="flowChartDelay">
            <a:avLst/>
          </a:prstGeom>
          <a:solidFill>
            <a:srgbClr val="FD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0307371D-709E-4CC4-AFE8-FA14A27F858C}"/>
              </a:ext>
            </a:extLst>
          </p:cNvPr>
          <p:cNvSpPr txBox="1"/>
          <p:nvPr userDrawn="1"/>
        </p:nvSpPr>
        <p:spPr>
          <a:xfrm>
            <a:off x="10840277" y="6376025"/>
            <a:ext cx="742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962B57C-9EB6-46E6-A35F-EFD6DBA17D5E}" type="slidenum">
              <a:rPr lang="de-DE" sz="1000" smtClean="0">
                <a:latin typeface="Trebuchet MS" panose="020B0603020202020204" pitchFamily="34" charset="0"/>
              </a:rPr>
              <a:pPr algn="r"/>
              <a:t>‹N›</a:t>
            </a:fld>
            <a:endParaRPr lang="de-DE" sz="1000" dirty="0">
              <a:latin typeface="Trebuchet MS" panose="020B0603020202020204" pitchFamily="34" charset="0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A9903CD4-D6BA-4555-8E20-F38CE0275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306" y="256661"/>
            <a:ext cx="3197061" cy="176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642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85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83" r:id="rId2"/>
    <p:sldLayoutId id="2147483684" r:id="rId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kern="1200" baseline="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2D83604D-4C5F-48A9-942A-E48948D44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10" y="188565"/>
            <a:ext cx="4109601" cy="2270964"/>
          </a:xfrm>
          <a:prstGeom prst="rect">
            <a:avLst/>
          </a:prstGeom>
        </p:spPr>
      </p:pic>
      <p:sp>
        <p:nvSpPr>
          <p:cNvPr id="10" name="Diagram poteka: zakasnitev 9">
            <a:extLst>
              <a:ext uri="{FF2B5EF4-FFF2-40B4-BE49-F238E27FC236}">
                <a16:creationId xmlns:a16="http://schemas.microsoft.com/office/drawing/2014/main" id="{422F3D07-DAF3-47DA-B4D6-8AFDBD70BCAC}"/>
              </a:ext>
            </a:extLst>
          </p:cNvPr>
          <p:cNvSpPr/>
          <p:nvPr/>
        </p:nvSpPr>
        <p:spPr>
          <a:xfrm rot="16200000">
            <a:off x="4893849" y="-2434320"/>
            <a:ext cx="2404302" cy="12192000"/>
          </a:xfrm>
          <a:prstGeom prst="flowChartDelay">
            <a:avLst/>
          </a:prstGeom>
          <a:solidFill>
            <a:srgbClr val="FD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A1B31655-E2BF-40B2-9625-D0BDD863AFC6}"/>
              </a:ext>
            </a:extLst>
          </p:cNvPr>
          <p:cNvSpPr/>
          <p:nvPr/>
        </p:nvSpPr>
        <p:spPr>
          <a:xfrm>
            <a:off x="0" y="6076950"/>
            <a:ext cx="12191999" cy="781050"/>
          </a:xfrm>
          <a:prstGeom prst="rect">
            <a:avLst/>
          </a:prstGeom>
          <a:solidFill>
            <a:srgbClr val="FD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D04B2F6F-2329-470D-98B3-ABC6298F30FC}"/>
              </a:ext>
            </a:extLst>
          </p:cNvPr>
          <p:cNvSpPr txBox="1"/>
          <p:nvPr/>
        </p:nvSpPr>
        <p:spPr>
          <a:xfrm>
            <a:off x="4328811" y="512764"/>
            <a:ext cx="73123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>
                <a:solidFill>
                  <a:srgbClr val="FDC608"/>
                </a:solidFill>
                <a:latin typeface="Trebuchet MS" panose="020B0603020202020204" pitchFamily="34" charset="0"/>
              </a:rPr>
              <a:t>Sviluppo</a:t>
            </a:r>
            <a:r>
              <a:rPr lang="sl-SI" dirty="0">
                <a:solidFill>
                  <a:srgbClr val="FDC608"/>
                </a:solidFill>
                <a:latin typeface="Trebuchet MS" panose="020B0603020202020204" pitchFamily="34" charset="0"/>
              </a:rPr>
              <a:t> di </a:t>
            </a:r>
            <a:r>
              <a:rPr lang="sl-SI" dirty="0" err="1">
                <a:solidFill>
                  <a:srgbClr val="FDC608"/>
                </a:solidFill>
                <a:latin typeface="Trebuchet MS" panose="020B0603020202020204" pitchFamily="34" charset="0"/>
              </a:rPr>
              <a:t>ecosistemi</a:t>
            </a:r>
            <a:r>
              <a:rPr lang="sl-SI" dirty="0">
                <a:solidFill>
                  <a:srgbClr val="FDC608"/>
                </a:solidFill>
                <a:latin typeface="Trebuchet MS" panose="020B0603020202020204" pitchFamily="34" charset="0"/>
              </a:rPr>
              <a:t> e </a:t>
            </a:r>
            <a:r>
              <a:rPr lang="sl-SI" dirty="0" err="1">
                <a:solidFill>
                  <a:srgbClr val="FDC608"/>
                </a:solidFill>
                <a:latin typeface="Trebuchet MS" panose="020B0603020202020204" pitchFamily="34" charset="0"/>
              </a:rPr>
              <a:t>catene</a:t>
            </a:r>
            <a:r>
              <a:rPr lang="sl-SI" dirty="0">
                <a:solidFill>
                  <a:srgbClr val="FDC608"/>
                </a:solidFill>
                <a:latin typeface="Trebuchet MS" panose="020B0603020202020204" pitchFamily="34" charset="0"/>
              </a:rPr>
              <a:t> di </a:t>
            </a:r>
            <a:r>
              <a:rPr lang="sl-SI" dirty="0" err="1">
                <a:solidFill>
                  <a:srgbClr val="FDC608"/>
                </a:solidFill>
                <a:latin typeface="Trebuchet MS" panose="020B0603020202020204" pitchFamily="34" charset="0"/>
              </a:rPr>
              <a:t>valore</a:t>
            </a:r>
            <a:r>
              <a:rPr lang="sl-SI" dirty="0">
                <a:solidFill>
                  <a:srgbClr val="FDC608"/>
                </a:solidFill>
                <a:latin typeface="Trebuchet MS" panose="020B0603020202020204" pitchFamily="34" charset="0"/>
              </a:rPr>
              <a:t> </a:t>
            </a:r>
            <a:r>
              <a:rPr lang="sl-SI" dirty="0" err="1">
                <a:solidFill>
                  <a:srgbClr val="FDC608"/>
                </a:solidFill>
                <a:latin typeface="Trebuchet MS" panose="020B0603020202020204" pitchFamily="34" charset="0"/>
              </a:rPr>
              <a:t>dell’innovazione</a:t>
            </a:r>
            <a:r>
              <a:rPr lang="sl-SI" dirty="0">
                <a:solidFill>
                  <a:srgbClr val="FDC608"/>
                </a:solidFill>
                <a:latin typeface="Trebuchet MS" panose="020B0603020202020204" pitchFamily="34" charset="0"/>
              </a:rPr>
              <a:t>: </a:t>
            </a:r>
            <a:r>
              <a:rPr lang="sl-SI" dirty="0" err="1">
                <a:solidFill>
                  <a:srgbClr val="FDC608"/>
                </a:solidFill>
                <a:latin typeface="Trebuchet MS" panose="020B0603020202020204" pitchFamily="34" charset="0"/>
              </a:rPr>
              <a:t>supportare</a:t>
            </a:r>
            <a:r>
              <a:rPr lang="sl-SI" dirty="0">
                <a:solidFill>
                  <a:srgbClr val="FDC608"/>
                </a:solidFill>
                <a:latin typeface="Trebuchet MS" panose="020B0603020202020204" pitchFamily="34" charset="0"/>
              </a:rPr>
              <a:t> </a:t>
            </a:r>
            <a:r>
              <a:rPr lang="sl-SI" dirty="0" err="1">
                <a:solidFill>
                  <a:srgbClr val="FDC608"/>
                </a:solidFill>
                <a:latin typeface="Trebuchet MS" panose="020B0603020202020204" pitchFamily="34" charset="0"/>
              </a:rPr>
              <a:t>l’innovazione</a:t>
            </a:r>
            <a:r>
              <a:rPr lang="sl-SI" dirty="0">
                <a:solidFill>
                  <a:srgbClr val="FDC608"/>
                </a:solidFill>
                <a:latin typeface="Trebuchet MS" panose="020B0603020202020204" pitchFamily="34" charset="0"/>
              </a:rPr>
              <a:t> </a:t>
            </a:r>
            <a:r>
              <a:rPr lang="sl-SI" dirty="0" err="1">
                <a:solidFill>
                  <a:srgbClr val="FDC608"/>
                </a:solidFill>
                <a:latin typeface="Trebuchet MS" panose="020B0603020202020204" pitchFamily="34" charset="0"/>
              </a:rPr>
              <a:t>transfrontaliera</a:t>
            </a:r>
            <a:r>
              <a:rPr lang="sl-SI" dirty="0">
                <a:solidFill>
                  <a:srgbClr val="FDC608"/>
                </a:solidFill>
                <a:latin typeface="Trebuchet MS" panose="020B0603020202020204" pitchFamily="34" charset="0"/>
              </a:rPr>
              <a:t> </a:t>
            </a:r>
            <a:r>
              <a:rPr lang="sl-SI" dirty="0" err="1">
                <a:solidFill>
                  <a:srgbClr val="FDC608"/>
                </a:solidFill>
                <a:latin typeface="Trebuchet MS" panose="020B0603020202020204" pitchFamily="34" charset="0"/>
              </a:rPr>
              <a:t>attraverso</a:t>
            </a:r>
            <a:r>
              <a:rPr lang="sl-SI" dirty="0">
                <a:solidFill>
                  <a:srgbClr val="FDC608"/>
                </a:solidFill>
                <a:latin typeface="Trebuchet MS" panose="020B0603020202020204" pitchFamily="34" charset="0"/>
              </a:rPr>
              <a:t> le </a:t>
            </a:r>
            <a:r>
              <a:rPr lang="sl-SI" dirty="0" err="1">
                <a:solidFill>
                  <a:srgbClr val="FDC608"/>
                </a:solidFill>
                <a:latin typeface="Trebuchet MS" panose="020B0603020202020204" pitchFamily="34" charset="0"/>
              </a:rPr>
              <a:t>Industrie</a:t>
            </a:r>
            <a:r>
              <a:rPr lang="sl-SI" dirty="0">
                <a:solidFill>
                  <a:srgbClr val="FDC608"/>
                </a:solidFill>
                <a:latin typeface="Trebuchet MS" panose="020B0603020202020204" pitchFamily="34" charset="0"/>
              </a:rPr>
              <a:t> </a:t>
            </a:r>
            <a:r>
              <a:rPr lang="sl-SI" dirty="0" err="1">
                <a:solidFill>
                  <a:srgbClr val="FDC608"/>
                </a:solidFill>
                <a:latin typeface="Trebuchet MS" panose="020B0603020202020204" pitchFamily="34" charset="0"/>
              </a:rPr>
              <a:t>Creative</a:t>
            </a:r>
            <a:r>
              <a:rPr lang="sl-SI" dirty="0">
                <a:solidFill>
                  <a:srgbClr val="FDC608"/>
                </a:solidFill>
                <a:latin typeface="Trebuchet MS" panose="020B0603020202020204" pitchFamily="34" charset="0"/>
              </a:rPr>
              <a:t>.</a:t>
            </a:r>
          </a:p>
          <a:p>
            <a:r>
              <a:rPr lang="sl-SI" dirty="0">
                <a:solidFill>
                  <a:srgbClr val="FDC608"/>
                </a:solidFill>
                <a:latin typeface="Trebuchet MS" panose="020B0603020202020204" pitchFamily="34" charset="0"/>
              </a:rPr>
              <a:t>Razvoj inovacijskega ekosistema in verig vrednosti: podpiranje čezmejnih inovacij s pomočjo ustvarjalnih industrij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FBFD9D4F-A8D1-453E-90A8-4B5119DBFA65}"/>
              </a:ext>
            </a:extLst>
          </p:cNvPr>
          <p:cNvSpPr txBox="1"/>
          <p:nvPr/>
        </p:nvSpPr>
        <p:spPr>
          <a:xfrm>
            <a:off x="550863" y="2876671"/>
            <a:ext cx="11090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 smtClean="0">
                <a:solidFill>
                  <a:srgbClr val="003399"/>
                </a:solidFill>
                <a:latin typeface="Trebuchet MS" panose="020B0603020202020204" pitchFamily="34" charset="0"/>
              </a:rPr>
              <a:t>Il progetto DIVA</a:t>
            </a:r>
            <a:endParaRPr lang="sl-SI" sz="60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9C2F6873-510C-480A-AB4B-0948DEE9D79F}"/>
              </a:ext>
            </a:extLst>
          </p:cNvPr>
          <p:cNvSpPr txBox="1"/>
          <p:nvPr/>
        </p:nvSpPr>
        <p:spPr>
          <a:xfrm>
            <a:off x="550863" y="4902736"/>
            <a:ext cx="1109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03399"/>
                </a:solidFill>
                <a:latin typeface="Trebuchet MS" panose="020B0603020202020204" pitchFamily="34" charset="0"/>
              </a:rPr>
              <a:t>Saverio D’Eredità – Friuli Innovazione</a:t>
            </a:r>
            <a:endParaRPr lang="sl-SI" sz="32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B37BBA3B-237C-47AB-AAFD-A064895D46D3}"/>
              </a:ext>
            </a:extLst>
          </p:cNvPr>
          <p:cNvSpPr txBox="1"/>
          <p:nvPr/>
        </p:nvSpPr>
        <p:spPr>
          <a:xfrm>
            <a:off x="219210" y="6076950"/>
            <a:ext cx="1109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3399"/>
                </a:solidFill>
                <a:latin typeface="Trebuchet MS" panose="020B0603020202020204" pitchFamily="34" charset="0"/>
              </a:rPr>
              <a:t>Presentazione del modello di cooperazione DIVA</a:t>
            </a:r>
            <a:r>
              <a:rPr lang="sl-SI" sz="2400" dirty="0" smtClean="0">
                <a:solidFill>
                  <a:srgbClr val="003399"/>
                </a:solidFill>
                <a:latin typeface="Trebuchet MS" panose="020B0603020202020204" pitchFamily="34" charset="0"/>
              </a:rPr>
              <a:t>, </a:t>
            </a:r>
            <a:r>
              <a:rPr lang="it-IT" sz="2400" dirty="0" smtClean="0">
                <a:solidFill>
                  <a:srgbClr val="003399"/>
                </a:solidFill>
                <a:latin typeface="Trebuchet MS" panose="020B0603020202020204" pitchFamily="34" charset="0"/>
              </a:rPr>
              <a:t>18 maggio 2020</a:t>
            </a:r>
            <a:endParaRPr lang="sl-SI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15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9DF1E6A-1F65-40C1-B557-A7DFBA256DDC}"/>
              </a:ext>
            </a:extLst>
          </p:cNvPr>
          <p:cNvSpPr txBox="1"/>
          <p:nvPr/>
        </p:nvSpPr>
        <p:spPr>
          <a:xfrm>
            <a:off x="3482502" y="512763"/>
            <a:ext cx="815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003399"/>
                </a:solidFill>
                <a:latin typeface="Trebuchet MS" panose="020B0603020202020204" pitchFamily="34" charset="0"/>
              </a:rPr>
              <a:t>Il progetto DIVA in due parole..</a:t>
            </a:r>
            <a:endParaRPr lang="sl-SI" sz="36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72C47E63-3F6B-41BD-88F4-05EB2DC0ED92}"/>
              </a:ext>
            </a:extLst>
          </p:cNvPr>
          <p:cNvSpPr txBox="1"/>
          <p:nvPr/>
        </p:nvSpPr>
        <p:spPr>
          <a:xfrm>
            <a:off x="450343" y="1837895"/>
            <a:ext cx="110902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rebuchet MS" panose="020B0603020202020204" pitchFamily="34" charset="0"/>
              </a:rPr>
              <a:t>Progetto strategico finanziato dal Programma di Cooperazione Territoriale Italia Slovenia 2014-2020</a:t>
            </a:r>
          </a:p>
          <a:p>
            <a:endParaRPr lang="it-IT" dirty="0" smtClean="0">
              <a:latin typeface="Trebuchet MS" panose="020B0603020202020204" pitchFamily="34" charset="0"/>
            </a:endParaRPr>
          </a:p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Budget</a:t>
            </a:r>
            <a:r>
              <a:rPr lang="it-IT" dirty="0" smtClean="0">
                <a:latin typeface="Trebuchet MS" panose="020B0603020202020204" pitchFamily="34" charset="0"/>
              </a:rPr>
              <a:t>: 3.500.000 Euro / 36 mesi</a:t>
            </a:r>
          </a:p>
          <a:p>
            <a:endParaRPr lang="it-IT" dirty="0">
              <a:latin typeface="Trebuchet MS" panose="020B0603020202020204" pitchFamily="34" charset="0"/>
            </a:endParaRPr>
          </a:p>
          <a:p>
            <a:r>
              <a:rPr lang="it-IT" dirty="0" smtClean="0">
                <a:latin typeface="Trebuchet MS" panose="020B0603020202020204" pitchFamily="34" charset="0"/>
              </a:rPr>
              <a:t>LP: CCIAA Delta Lagunare + 14 partner (FVG, Veneto, Slovenia)</a:t>
            </a:r>
          </a:p>
          <a:p>
            <a:endParaRPr lang="it-IT" dirty="0">
              <a:latin typeface="Trebuchet MS" panose="020B0603020202020204" pitchFamily="34" charset="0"/>
            </a:endParaRPr>
          </a:p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Partner FVG</a:t>
            </a:r>
            <a:r>
              <a:rPr lang="it-IT" dirty="0" smtClean="0">
                <a:latin typeface="Trebuchet MS" panose="020B0603020202020204" pitchFamily="34" charset="0"/>
              </a:rPr>
              <a:t>: Regione FVG, Friuli Innovazione, Area science Park, </a:t>
            </a:r>
            <a:r>
              <a:rPr lang="it-IT" dirty="0" err="1" smtClean="0">
                <a:latin typeface="Trebuchet MS" panose="020B0603020202020204" pitchFamily="34" charset="0"/>
              </a:rPr>
              <a:t>Informest</a:t>
            </a:r>
            <a:endParaRPr lang="it-IT" dirty="0" smtClean="0">
              <a:latin typeface="Trebuchet MS" panose="020B0603020202020204" pitchFamily="34" charset="0"/>
            </a:endParaRPr>
          </a:p>
          <a:p>
            <a:endParaRPr lang="it-IT" dirty="0">
              <a:latin typeface="Trebuchet MS" panose="020B0603020202020204" pitchFamily="34" charset="0"/>
            </a:endParaRPr>
          </a:p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Obiettivo generale</a:t>
            </a:r>
            <a:r>
              <a:rPr lang="it-IT" dirty="0" smtClean="0">
                <a:latin typeface="Trebuchet MS" panose="020B0603020202020204" pitchFamily="34" charset="0"/>
              </a:rPr>
              <a:t>: </a:t>
            </a:r>
            <a:r>
              <a:rPr lang="it-IT" dirty="0">
                <a:latin typeface="Trebuchet MS" panose="020B0603020202020204" pitchFamily="34" charset="0"/>
              </a:rPr>
              <a:t>supportare l’innovazione e la competitività delle </a:t>
            </a:r>
            <a:r>
              <a:rPr lang="it-IT" dirty="0" smtClean="0">
                <a:latin typeface="Trebuchet MS" panose="020B0603020202020204" pitchFamily="34" charset="0"/>
              </a:rPr>
              <a:t>imprese «tradizionali</a:t>
            </a:r>
            <a:r>
              <a:rPr lang="it-IT" dirty="0">
                <a:latin typeface="Trebuchet MS" panose="020B0603020202020204" pitchFamily="34" charset="0"/>
              </a:rPr>
              <a:t>» attraverso collaborazioni con operatori dei </a:t>
            </a:r>
            <a:r>
              <a:rPr lang="it-IT" dirty="0" smtClean="0">
                <a:latin typeface="Trebuchet MS" panose="020B0603020202020204" pitchFamily="34" charset="0"/>
              </a:rPr>
              <a:t>settori culturali </a:t>
            </a:r>
            <a:r>
              <a:rPr lang="it-IT" dirty="0">
                <a:latin typeface="Trebuchet MS" panose="020B0603020202020204" pitchFamily="34" charset="0"/>
              </a:rPr>
              <a:t>e creativi (ICC e artisti</a:t>
            </a:r>
            <a:r>
              <a:rPr lang="it-IT" dirty="0" smtClean="0">
                <a:latin typeface="Trebuchet MS" panose="020B0603020202020204" pitchFamily="34" charset="0"/>
              </a:rPr>
              <a:t>)</a:t>
            </a:r>
          </a:p>
          <a:p>
            <a:endParaRPr lang="it-IT" dirty="0" smtClean="0">
              <a:latin typeface="Trebuchet MS" panose="020B0603020202020204" pitchFamily="34" charset="0"/>
            </a:endParaRPr>
          </a:p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Obiettivi specifici</a:t>
            </a:r>
            <a:r>
              <a:rPr lang="it-IT" dirty="0" smtClean="0">
                <a:latin typeface="Trebuchet MS" panose="020B0603020202020204" pitchFamily="34" charset="0"/>
              </a:rPr>
              <a:t>:</a:t>
            </a:r>
          </a:p>
          <a:p>
            <a:r>
              <a:rPr lang="en-US" dirty="0">
                <a:latin typeface="Trebuchet MS" panose="020B0603020202020204" pitchFamily="34" charset="0"/>
              </a:rPr>
              <a:t>a) </a:t>
            </a:r>
            <a:r>
              <a:rPr lang="en-US" dirty="0" err="1" smtClean="0">
                <a:latin typeface="Trebuchet MS" panose="020B0603020202020204" pitchFamily="34" charset="0"/>
              </a:rPr>
              <a:t>Favorire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 smtClean="0">
                <a:latin typeface="Trebuchet MS" panose="020B0603020202020204" pitchFamily="34" charset="0"/>
              </a:rPr>
              <a:t>approcci</a:t>
            </a:r>
            <a:r>
              <a:rPr lang="en-US" dirty="0" smtClean="0">
                <a:latin typeface="Trebuchet MS" panose="020B0603020202020204" pitchFamily="34" charset="0"/>
              </a:rPr>
              <a:t> di </a:t>
            </a:r>
            <a:r>
              <a:rPr lang="en-US" i="1" dirty="0" smtClean="0">
                <a:latin typeface="Trebuchet MS" panose="020B0603020202020204" pitchFamily="34" charset="0"/>
              </a:rPr>
              <a:t>Art-thinking/Creative-based</a:t>
            </a:r>
            <a:r>
              <a:rPr lang="en-US" dirty="0" smtClean="0">
                <a:latin typeface="Trebuchet MS" panose="020B0603020202020204" pitchFamily="34" charset="0"/>
              </a:rPr>
              <a:t> per </a:t>
            </a:r>
            <a:r>
              <a:rPr lang="en-US" dirty="0" err="1" smtClean="0">
                <a:latin typeface="Trebuchet MS" panose="020B0603020202020204" pitchFamily="34" charset="0"/>
              </a:rPr>
              <a:t>supportare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dirty="0" err="1" smtClean="0">
                <a:latin typeface="Trebuchet MS" panose="020B0603020202020204" pitchFamily="34" charset="0"/>
              </a:rPr>
              <a:t>processi</a:t>
            </a:r>
            <a:r>
              <a:rPr lang="en-US" dirty="0" smtClean="0">
                <a:latin typeface="Trebuchet MS" panose="020B0603020202020204" pitchFamily="34" charset="0"/>
              </a:rPr>
              <a:t> di </a:t>
            </a:r>
            <a:r>
              <a:rPr lang="en-US" dirty="0" err="1" smtClean="0">
                <a:latin typeface="Trebuchet MS" panose="020B0603020202020204" pitchFamily="34" charset="0"/>
              </a:rPr>
              <a:t>innovazione</a:t>
            </a:r>
            <a:r>
              <a:rPr lang="en-US" dirty="0" smtClean="0">
                <a:latin typeface="Trebuchet MS" panose="020B0603020202020204" pitchFamily="34" charset="0"/>
              </a:rPr>
              <a:t> per le PMI</a:t>
            </a:r>
            <a:endParaRPr lang="en-US" dirty="0">
              <a:latin typeface="Trebuchet MS" panose="020B0603020202020204" pitchFamily="34" charset="0"/>
            </a:endParaRPr>
          </a:p>
          <a:p>
            <a:r>
              <a:rPr lang="en-US" dirty="0">
                <a:latin typeface="Trebuchet MS" panose="020B0603020202020204" pitchFamily="34" charset="0"/>
              </a:rPr>
              <a:t>b</a:t>
            </a:r>
            <a:r>
              <a:rPr lang="en-US" dirty="0" smtClean="0">
                <a:latin typeface="Trebuchet MS" panose="020B0603020202020204" pitchFamily="34" charset="0"/>
              </a:rPr>
              <a:t>) </a:t>
            </a:r>
            <a:r>
              <a:rPr lang="en-US" dirty="0" err="1" smtClean="0">
                <a:latin typeface="Trebuchet MS" panose="020B0603020202020204" pitchFamily="34" charset="0"/>
              </a:rPr>
              <a:t>Promuovere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dirty="0" err="1" smtClean="0">
                <a:latin typeface="Trebuchet MS" panose="020B0603020202020204" pitchFamily="34" charset="0"/>
              </a:rPr>
              <a:t>una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dirty="0" err="1" smtClean="0">
                <a:latin typeface="Trebuchet MS" panose="020B0603020202020204" pitchFamily="34" charset="0"/>
              </a:rPr>
              <a:t>innovazione</a:t>
            </a:r>
            <a:r>
              <a:rPr lang="en-US" dirty="0" smtClean="0">
                <a:latin typeface="Trebuchet MS" panose="020B0603020202020204" pitchFamily="34" charset="0"/>
              </a:rPr>
              <a:t> “</a:t>
            </a:r>
            <a:r>
              <a:rPr lang="en-US" dirty="0" err="1" smtClean="0">
                <a:latin typeface="Trebuchet MS" panose="020B0603020202020204" pitchFamily="34" charset="0"/>
              </a:rPr>
              <a:t>dirompente</a:t>
            </a:r>
            <a:r>
              <a:rPr lang="en-US" dirty="0" smtClean="0">
                <a:latin typeface="Trebuchet MS" panose="020B0603020202020204" pitchFamily="34" charset="0"/>
              </a:rPr>
              <a:t>” </a:t>
            </a:r>
            <a:r>
              <a:rPr lang="en-US" dirty="0" err="1" smtClean="0">
                <a:latin typeface="Trebuchet MS" panose="020B0603020202020204" pitchFamily="34" charset="0"/>
              </a:rPr>
              <a:t>tramite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dirty="0" err="1" smtClean="0">
                <a:latin typeface="Trebuchet MS" panose="020B0603020202020204" pitchFamily="34" charset="0"/>
              </a:rPr>
              <a:t>collaborazioni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dirty="0" err="1" smtClean="0">
                <a:latin typeface="Trebuchet MS" panose="020B0603020202020204" pitchFamily="34" charset="0"/>
              </a:rPr>
              <a:t>più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dirty="0" err="1" smtClean="0">
                <a:latin typeface="Trebuchet MS" panose="020B0603020202020204" pitchFamily="34" charset="0"/>
              </a:rPr>
              <a:t>forti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dirty="0" err="1" smtClean="0">
                <a:latin typeface="Trebuchet MS" panose="020B0603020202020204" pitchFamily="34" charset="0"/>
              </a:rPr>
              <a:t>tra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dirty="0" err="1" smtClean="0">
                <a:latin typeface="Trebuchet MS" panose="020B0603020202020204" pitchFamily="34" charset="0"/>
              </a:rPr>
              <a:t>creativi</a:t>
            </a:r>
            <a:r>
              <a:rPr lang="en-US" dirty="0" smtClean="0">
                <a:latin typeface="Trebuchet MS" panose="020B0603020202020204" pitchFamily="34" charset="0"/>
              </a:rPr>
              <a:t> e </a:t>
            </a:r>
            <a:r>
              <a:rPr lang="en-US" dirty="0" err="1" smtClean="0">
                <a:latin typeface="Trebuchet MS" panose="020B0603020202020204" pitchFamily="34" charset="0"/>
              </a:rPr>
              <a:t>imprese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en-US" dirty="0" err="1" smtClean="0">
                <a:latin typeface="Trebuchet MS" panose="020B0603020202020204" pitchFamily="34" charset="0"/>
              </a:rPr>
              <a:t>tradizionali</a:t>
            </a:r>
            <a:r>
              <a:rPr lang="en-US" dirty="0" smtClean="0">
                <a:latin typeface="Trebuchet MS" panose="020B0603020202020204" pitchFamily="34" charset="0"/>
              </a:rPr>
              <a:t>.</a:t>
            </a:r>
            <a:endParaRPr lang="sl-SI" dirty="0">
              <a:latin typeface="Trebuchet MS" panose="020B0603020202020204" pitchFamily="34" charset="0"/>
            </a:endParaRP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20D6F53D-BD67-4D29-84BF-3BD613FFACB2}"/>
              </a:ext>
            </a:extLst>
          </p:cNvPr>
          <p:cNvSpPr txBox="1"/>
          <p:nvPr/>
        </p:nvSpPr>
        <p:spPr>
          <a:xfrm>
            <a:off x="450344" y="6222870"/>
            <a:ext cx="11090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3399"/>
                </a:solidFill>
                <a:latin typeface="Trebuchet MS" panose="020B0603020202020204" pitchFamily="34" charset="0"/>
              </a:rPr>
              <a:t>Presentazione del modello di cooperazione DIVA</a:t>
            </a:r>
            <a:r>
              <a:rPr lang="sl-SI" sz="1600" dirty="0">
                <a:solidFill>
                  <a:srgbClr val="003399"/>
                </a:solidFill>
                <a:latin typeface="Trebuchet MS" panose="020B0603020202020204" pitchFamily="34" charset="0"/>
              </a:rPr>
              <a:t>, </a:t>
            </a:r>
            <a:r>
              <a:rPr lang="it-IT" sz="1600" dirty="0">
                <a:solidFill>
                  <a:srgbClr val="003399"/>
                </a:solidFill>
                <a:latin typeface="Trebuchet MS" panose="020B0603020202020204" pitchFamily="34" charset="0"/>
              </a:rPr>
              <a:t>18 maggio 2020</a:t>
            </a:r>
            <a:endParaRPr lang="sl-SI" sz="16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45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/>
          <p:cNvSpPr/>
          <p:nvPr/>
        </p:nvSpPr>
        <p:spPr>
          <a:xfrm>
            <a:off x="7616651" y="4953837"/>
            <a:ext cx="3516923" cy="15415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umetto 3 8"/>
          <p:cNvSpPr/>
          <p:nvPr/>
        </p:nvSpPr>
        <p:spPr>
          <a:xfrm>
            <a:off x="2245807" y="3093377"/>
            <a:ext cx="1723293" cy="923330"/>
          </a:xfrm>
          <a:prstGeom prst="wedgeEllipseCallout">
            <a:avLst>
              <a:gd name="adj1" fmla="val 70306"/>
              <a:gd name="adj2" fmla="val 91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1512182355"/>
              </p:ext>
            </p:extLst>
          </p:nvPr>
        </p:nvGraphicFramePr>
        <p:xfrm>
          <a:off x="1905000" y="1159094"/>
          <a:ext cx="8255000" cy="4979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umetto 3 6"/>
          <p:cNvSpPr/>
          <p:nvPr/>
        </p:nvSpPr>
        <p:spPr>
          <a:xfrm>
            <a:off x="7848878" y="2036904"/>
            <a:ext cx="2311121" cy="879061"/>
          </a:xfrm>
          <a:prstGeom prst="wedgeEllipseCallout">
            <a:avLst>
              <a:gd name="adj1" fmla="val -32333"/>
              <a:gd name="adj2" fmla="val 899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9DF1E6A-1F65-40C1-B557-A7DFBA256DDC}"/>
              </a:ext>
            </a:extLst>
          </p:cNvPr>
          <p:cNvSpPr txBox="1"/>
          <p:nvPr/>
        </p:nvSpPr>
        <p:spPr>
          <a:xfrm>
            <a:off x="3482502" y="189597"/>
            <a:ext cx="815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3399"/>
                </a:solidFill>
                <a:latin typeface="Trebuchet MS" panose="020B0603020202020204" pitchFamily="34" charset="0"/>
              </a:rPr>
              <a:t>La strategia del Progetto</a:t>
            </a:r>
            <a:endParaRPr lang="sl-SI" sz="36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20D6F53D-BD67-4D29-84BF-3BD613FFACB2}"/>
              </a:ext>
            </a:extLst>
          </p:cNvPr>
          <p:cNvSpPr txBox="1"/>
          <p:nvPr/>
        </p:nvSpPr>
        <p:spPr>
          <a:xfrm>
            <a:off x="450344" y="6222870"/>
            <a:ext cx="11090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3399"/>
                </a:solidFill>
                <a:latin typeface="Trebuchet MS" panose="020B0603020202020204" pitchFamily="34" charset="0"/>
              </a:rPr>
              <a:t>Presentazione del modello di cooperazione DIVA</a:t>
            </a:r>
            <a:r>
              <a:rPr lang="sl-SI" sz="1600" dirty="0">
                <a:solidFill>
                  <a:srgbClr val="003399"/>
                </a:solidFill>
                <a:latin typeface="Trebuchet MS" panose="020B0603020202020204" pitchFamily="34" charset="0"/>
              </a:rPr>
              <a:t>, </a:t>
            </a:r>
            <a:r>
              <a:rPr lang="it-IT" sz="1600" dirty="0">
                <a:solidFill>
                  <a:srgbClr val="003399"/>
                </a:solidFill>
                <a:latin typeface="Trebuchet MS" panose="020B0603020202020204" pitchFamily="34" charset="0"/>
              </a:rPr>
              <a:t>18 maggio 2020</a:t>
            </a:r>
            <a:endParaRPr lang="sl-SI" sz="16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732765" y="2289025"/>
            <a:ext cx="2543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Modello di Cooperazione DIVA</a:t>
            </a:r>
            <a:endParaRPr lang="it-IT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616651" y="5496448"/>
            <a:ext cx="392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Progetti di collaborazione ICC + PMI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065774" y="3416542"/>
            <a:ext cx="2090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Art&amp;creative</a:t>
            </a:r>
            <a:r>
              <a:rPr lang="it-IT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Thinking</a:t>
            </a:r>
            <a:endParaRPr lang="it-IT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705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95A99BA-B2F3-4DAC-9C20-155E903890E5}"/>
              </a:ext>
            </a:extLst>
          </p:cNvPr>
          <p:cNvSpPr txBox="1"/>
          <p:nvPr/>
        </p:nvSpPr>
        <p:spPr>
          <a:xfrm>
            <a:off x="3482502" y="512763"/>
            <a:ext cx="815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003399"/>
                </a:solidFill>
                <a:latin typeface="Trebuchet MS" panose="020B0603020202020204" pitchFamily="34" charset="0"/>
              </a:rPr>
              <a:t>DIVA: dove siamo adesso…</a:t>
            </a:r>
            <a:endParaRPr lang="sl-SI" sz="36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7DE52AB-B436-4829-A7EA-6F36C48DADC8}"/>
              </a:ext>
            </a:extLst>
          </p:cNvPr>
          <p:cNvSpPr txBox="1"/>
          <p:nvPr/>
        </p:nvSpPr>
        <p:spPr>
          <a:xfrm>
            <a:off x="550862" y="2440796"/>
            <a:ext cx="1109027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 smtClean="0">
              <a:latin typeface="Trebuchet MS" panose="020B0603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800" dirty="0" smtClean="0">
                <a:latin typeface="Trebuchet MS" panose="020B0603020202020204" pitchFamily="34" charset="0"/>
              </a:rPr>
              <a:t>Messa a punto del </a:t>
            </a:r>
            <a:r>
              <a:rPr lang="it-IT" sz="2800" dirty="0">
                <a:latin typeface="Trebuchet MS" panose="020B0603020202020204" pitchFamily="34" charset="0"/>
              </a:rPr>
              <a:t>m</a:t>
            </a:r>
            <a:r>
              <a:rPr lang="it-IT" sz="2800" dirty="0" smtClean="0">
                <a:latin typeface="Trebuchet MS" panose="020B0603020202020204" pitchFamily="34" charset="0"/>
              </a:rPr>
              <a:t>odello di cooperazione DIVA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800" dirty="0" smtClean="0">
                <a:latin typeface="Trebuchet MS" panose="020B0603020202020204" pitchFamily="34" charset="0"/>
              </a:rPr>
              <a:t>Definizione dei percorsi di formazione/animazione indirizzati ad operatori del settore culturale e </a:t>
            </a:r>
            <a:r>
              <a:rPr lang="it-IT" sz="2800" dirty="0" err="1" smtClean="0">
                <a:latin typeface="Trebuchet MS" panose="020B0603020202020204" pitchFamily="34" charset="0"/>
              </a:rPr>
              <a:t>creativo+PMI</a:t>
            </a:r>
            <a:r>
              <a:rPr lang="it-IT" sz="2800" dirty="0" smtClean="0">
                <a:latin typeface="Trebuchet MS" panose="020B0603020202020204" pitchFamily="34" charset="0"/>
              </a:rPr>
              <a:t> tradizionali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800" dirty="0" smtClean="0">
                <a:latin typeface="Trebuchet MS" panose="020B0603020202020204" pitchFamily="34" charset="0"/>
              </a:rPr>
              <a:t>Attivazione del «DIVA HUB»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800" dirty="0" smtClean="0">
                <a:latin typeface="Trebuchet MS" panose="020B0603020202020204" pitchFamily="34" charset="0"/>
              </a:rPr>
              <a:t>Preparazione del bando…</a:t>
            </a:r>
            <a:endParaRPr lang="it-IT" sz="3200" dirty="0">
              <a:latin typeface="Trebuchet MS" panose="020B0603020202020204" pitchFamily="34" charset="0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2CA2581E-5E6C-4A1B-9B97-9AC2B5391AF3}"/>
              </a:ext>
            </a:extLst>
          </p:cNvPr>
          <p:cNvSpPr txBox="1"/>
          <p:nvPr/>
        </p:nvSpPr>
        <p:spPr>
          <a:xfrm>
            <a:off x="450344" y="6222870"/>
            <a:ext cx="1109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3399"/>
                </a:solidFill>
                <a:latin typeface="Trebuchet MS" panose="020B0603020202020204" pitchFamily="34" charset="0"/>
              </a:rPr>
              <a:t>Presentazione del modello di cooperazione DIVA</a:t>
            </a:r>
            <a:r>
              <a:rPr lang="sl-SI" dirty="0">
                <a:solidFill>
                  <a:srgbClr val="003399"/>
                </a:solidFill>
                <a:latin typeface="Trebuchet MS" panose="020B0603020202020204" pitchFamily="34" charset="0"/>
              </a:rPr>
              <a:t>, </a:t>
            </a:r>
            <a:r>
              <a:rPr lang="it-IT" dirty="0">
                <a:solidFill>
                  <a:srgbClr val="003399"/>
                </a:solidFill>
                <a:latin typeface="Trebuchet MS" panose="020B0603020202020204" pitchFamily="34" charset="0"/>
              </a:rPr>
              <a:t>18 maggio 2020</a:t>
            </a:r>
            <a:endParaRPr lang="sl-SI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281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95A99BA-B2F3-4DAC-9C20-155E903890E5}"/>
              </a:ext>
            </a:extLst>
          </p:cNvPr>
          <p:cNvSpPr txBox="1"/>
          <p:nvPr/>
        </p:nvSpPr>
        <p:spPr>
          <a:xfrm>
            <a:off x="3482502" y="512763"/>
            <a:ext cx="815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003399"/>
                </a:solidFill>
                <a:latin typeface="Trebuchet MS" panose="020B0603020202020204" pitchFamily="34" charset="0"/>
              </a:rPr>
              <a:t>DIVA: e cosa faremo</a:t>
            </a:r>
            <a:endParaRPr lang="sl-SI" sz="36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7DE52AB-B436-4829-A7EA-6F36C48DADC8}"/>
              </a:ext>
            </a:extLst>
          </p:cNvPr>
          <p:cNvSpPr txBox="1"/>
          <p:nvPr/>
        </p:nvSpPr>
        <p:spPr>
          <a:xfrm>
            <a:off x="550863" y="2310374"/>
            <a:ext cx="1109027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Trebuchet MS" panose="020B0603020202020204" pitchFamily="34" charset="0"/>
              </a:rPr>
              <a:t>Maggio/Giugno 2020: lancio degli HUB-DIVA</a:t>
            </a:r>
          </a:p>
          <a:p>
            <a:endParaRPr lang="it-IT" sz="2800" dirty="0">
              <a:latin typeface="Trebuchet MS" panose="020B0603020202020204" pitchFamily="34" charset="0"/>
            </a:endParaRPr>
          </a:p>
          <a:p>
            <a:r>
              <a:rPr lang="it-IT" sz="2800" dirty="0" smtClean="0">
                <a:latin typeface="Trebuchet MS" panose="020B0603020202020204" pitchFamily="34" charset="0"/>
              </a:rPr>
              <a:t>Settembre/Ottobre 2020: ciclo di seminari formativi rivolti a PMI, ICC, professionisti e creativi per preparare la partecipazione al bando</a:t>
            </a:r>
          </a:p>
          <a:p>
            <a:endParaRPr lang="it-IT" sz="2800" dirty="0">
              <a:latin typeface="Trebuchet MS" panose="020B0603020202020204" pitchFamily="34" charset="0"/>
            </a:endParaRPr>
          </a:p>
          <a:p>
            <a:r>
              <a:rPr lang="it-IT" sz="2800" dirty="0" smtClean="0">
                <a:latin typeface="Trebuchet MS" panose="020B0603020202020204" pitchFamily="34" charset="0"/>
              </a:rPr>
              <a:t>Ottobre-Dicembre 2020: apertura del bando DIVA</a:t>
            </a:r>
          </a:p>
          <a:p>
            <a:endParaRPr lang="it-IT" sz="3200" dirty="0">
              <a:latin typeface="Trebuchet MS" panose="020B0603020202020204" pitchFamily="34" charset="0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2CA2581E-5E6C-4A1B-9B97-9AC2B5391AF3}"/>
              </a:ext>
            </a:extLst>
          </p:cNvPr>
          <p:cNvSpPr txBox="1"/>
          <p:nvPr/>
        </p:nvSpPr>
        <p:spPr>
          <a:xfrm>
            <a:off x="450344" y="6222870"/>
            <a:ext cx="1109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3399"/>
                </a:solidFill>
                <a:latin typeface="Trebuchet MS" panose="020B0603020202020204" pitchFamily="34" charset="0"/>
              </a:rPr>
              <a:t>Presentazione del modello di cooperazione DIVA</a:t>
            </a:r>
            <a:r>
              <a:rPr lang="sl-SI" dirty="0">
                <a:solidFill>
                  <a:srgbClr val="003399"/>
                </a:solidFill>
                <a:latin typeface="Trebuchet MS" panose="020B0603020202020204" pitchFamily="34" charset="0"/>
              </a:rPr>
              <a:t>, </a:t>
            </a:r>
            <a:r>
              <a:rPr lang="it-IT" dirty="0">
                <a:solidFill>
                  <a:srgbClr val="003399"/>
                </a:solidFill>
                <a:latin typeface="Trebuchet MS" panose="020B0603020202020204" pitchFamily="34" charset="0"/>
              </a:rPr>
              <a:t>18 maggio 2020</a:t>
            </a:r>
            <a:endParaRPr lang="sl-SI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966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95A99BA-B2F3-4DAC-9C20-155E903890E5}"/>
              </a:ext>
            </a:extLst>
          </p:cNvPr>
          <p:cNvSpPr txBox="1"/>
          <p:nvPr/>
        </p:nvSpPr>
        <p:spPr>
          <a:xfrm>
            <a:off x="3482502" y="512763"/>
            <a:ext cx="815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003399"/>
                </a:solidFill>
                <a:latin typeface="Trebuchet MS" panose="020B0603020202020204" pitchFamily="34" charset="0"/>
              </a:rPr>
              <a:t>Il Bando DIVA – cosa finanzia?</a:t>
            </a:r>
            <a:endParaRPr lang="sl-SI" sz="36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7DE52AB-B436-4829-A7EA-6F36C48DADC8}"/>
              </a:ext>
            </a:extLst>
          </p:cNvPr>
          <p:cNvSpPr txBox="1"/>
          <p:nvPr/>
        </p:nvSpPr>
        <p:spPr>
          <a:xfrm>
            <a:off x="550863" y="1807750"/>
            <a:ext cx="11090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rebuchet MS" panose="020B0603020202020204" pitchFamily="34" charset="0"/>
              </a:rPr>
              <a:t>• Progetti di collaborazione in cui l’impresa/operatore </a:t>
            </a:r>
            <a:r>
              <a:rPr lang="it-IT" sz="2400" dirty="0" smtClean="0">
                <a:latin typeface="Trebuchet MS" panose="020B0603020202020204" pitchFamily="34" charset="0"/>
              </a:rPr>
              <a:t>ICC fornisce </a:t>
            </a:r>
            <a:r>
              <a:rPr lang="it-IT" sz="2400" dirty="0">
                <a:latin typeface="Trebuchet MS" panose="020B0603020202020204" pitchFamily="34" charset="0"/>
              </a:rPr>
              <a:t>all’impresa «tradizionale» servizi </a:t>
            </a:r>
            <a:r>
              <a:rPr lang="it-IT" sz="2400" dirty="0" smtClean="0">
                <a:latin typeface="Trebuchet MS" panose="020B0603020202020204" pitchFamily="34" charset="0"/>
              </a:rPr>
              <a:t>innovativi, seguendo approcci di «Art </a:t>
            </a:r>
            <a:r>
              <a:rPr lang="it-IT" sz="2400" dirty="0" err="1" smtClean="0">
                <a:latin typeface="Trebuchet MS" panose="020B0603020202020204" pitchFamily="34" charset="0"/>
              </a:rPr>
              <a:t>thinking</a:t>
            </a:r>
            <a:r>
              <a:rPr lang="it-IT" sz="2400" dirty="0" smtClean="0">
                <a:latin typeface="Trebuchet MS" panose="020B0603020202020204" pitchFamily="34" charset="0"/>
              </a:rPr>
              <a:t>»</a:t>
            </a:r>
          </a:p>
          <a:p>
            <a:endParaRPr lang="it-IT" sz="2400" dirty="0" smtClean="0">
              <a:latin typeface="Trebuchet MS" panose="020B0603020202020204" pitchFamily="34" charset="0"/>
            </a:endParaRPr>
          </a:p>
          <a:p>
            <a:r>
              <a:rPr lang="it-IT" sz="2400" dirty="0">
                <a:latin typeface="Trebuchet MS" panose="020B0603020202020204" pitchFamily="34" charset="0"/>
              </a:rPr>
              <a:t>• 100% dei costi coperti dal progetto </a:t>
            </a:r>
            <a:r>
              <a:rPr lang="it-IT" sz="2400" dirty="0" smtClean="0">
                <a:latin typeface="Trebuchet MS" panose="020B0603020202020204" pitchFamily="34" charset="0"/>
              </a:rPr>
              <a:t>DIVA</a:t>
            </a:r>
          </a:p>
          <a:p>
            <a:endParaRPr lang="it-IT" sz="2400" dirty="0">
              <a:latin typeface="Trebuchet MS" panose="020B0603020202020204" pitchFamily="34" charset="0"/>
            </a:endParaRPr>
          </a:p>
          <a:p>
            <a:r>
              <a:rPr lang="it-IT" sz="2400" dirty="0">
                <a:latin typeface="Trebuchet MS" panose="020B0603020202020204" pitchFamily="34" charset="0"/>
              </a:rPr>
              <a:t>• Pagamento diretto da parte dei partner DIVA di:</a:t>
            </a:r>
          </a:p>
          <a:p>
            <a:r>
              <a:rPr lang="it-IT" sz="2400" dirty="0">
                <a:latin typeface="Trebuchet MS" panose="020B0603020202020204" pitchFamily="34" charset="0"/>
              </a:rPr>
              <a:t>- servizi erogati dall’impresa/operatore ICC</a:t>
            </a:r>
          </a:p>
          <a:p>
            <a:r>
              <a:rPr lang="it-IT" sz="2400" dirty="0" smtClean="0">
                <a:latin typeface="Trebuchet MS" panose="020B0603020202020204" pitchFamily="34" charset="0"/>
              </a:rPr>
              <a:t>- attrezzature</a:t>
            </a:r>
          </a:p>
          <a:p>
            <a:endParaRPr lang="it-IT" sz="2400" dirty="0">
              <a:latin typeface="Trebuchet MS" panose="020B0603020202020204" pitchFamily="34" charset="0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2CA2581E-5E6C-4A1B-9B97-9AC2B5391AF3}"/>
              </a:ext>
            </a:extLst>
          </p:cNvPr>
          <p:cNvSpPr txBox="1"/>
          <p:nvPr/>
        </p:nvSpPr>
        <p:spPr>
          <a:xfrm>
            <a:off x="450344" y="6222870"/>
            <a:ext cx="1109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3399"/>
                </a:solidFill>
                <a:latin typeface="Trebuchet MS" panose="020B0603020202020204" pitchFamily="34" charset="0"/>
              </a:rPr>
              <a:t>Presentazione del modello di cooperazione DIVA</a:t>
            </a:r>
            <a:r>
              <a:rPr lang="sl-SI" dirty="0">
                <a:solidFill>
                  <a:srgbClr val="003399"/>
                </a:solidFill>
                <a:latin typeface="Trebuchet MS" panose="020B0603020202020204" pitchFamily="34" charset="0"/>
              </a:rPr>
              <a:t>, </a:t>
            </a:r>
            <a:r>
              <a:rPr lang="it-IT" dirty="0">
                <a:solidFill>
                  <a:srgbClr val="003399"/>
                </a:solidFill>
                <a:latin typeface="Trebuchet MS" panose="020B0603020202020204" pitchFamily="34" charset="0"/>
              </a:rPr>
              <a:t>18 maggio 2020</a:t>
            </a:r>
            <a:endParaRPr lang="sl-SI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427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95A99BA-B2F3-4DAC-9C20-155E903890E5}"/>
              </a:ext>
            </a:extLst>
          </p:cNvPr>
          <p:cNvSpPr txBox="1"/>
          <p:nvPr/>
        </p:nvSpPr>
        <p:spPr>
          <a:xfrm>
            <a:off x="3482502" y="512763"/>
            <a:ext cx="815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003399"/>
                </a:solidFill>
                <a:latin typeface="Trebuchet MS" panose="020B0603020202020204" pitchFamily="34" charset="0"/>
              </a:rPr>
              <a:t>Bando DIVA: a chi si rivolgerà?</a:t>
            </a:r>
            <a:endParaRPr lang="sl-SI" sz="36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7DE52AB-B436-4829-A7EA-6F36C48DADC8}"/>
              </a:ext>
            </a:extLst>
          </p:cNvPr>
          <p:cNvSpPr txBox="1"/>
          <p:nvPr/>
        </p:nvSpPr>
        <p:spPr>
          <a:xfrm>
            <a:off x="550862" y="1988620"/>
            <a:ext cx="11090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rebuchet MS" panose="020B0603020202020204" pitchFamily="34" charset="0"/>
              </a:rPr>
              <a:t>• </a:t>
            </a:r>
            <a:r>
              <a:rPr lang="it-IT" sz="2400" dirty="0" smtClean="0">
                <a:latin typeface="Trebuchet MS" panose="020B0603020202020204" pitchFamily="34" charset="0"/>
              </a:rPr>
              <a:t>Due soggetti: 1 </a:t>
            </a:r>
            <a:r>
              <a:rPr lang="it-IT" sz="2400" dirty="0">
                <a:latin typeface="Trebuchet MS" panose="020B0603020202020204" pitchFamily="34" charset="0"/>
              </a:rPr>
              <a:t>impresa «tradizionale» </a:t>
            </a:r>
            <a:r>
              <a:rPr lang="it-IT" sz="2400" dirty="0" smtClean="0">
                <a:latin typeface="Trebuchet MS" panose="020B0603020202020204" pitchFamily="34" charset="0"/>
              </a:rPr>
              <a:t>+ 1 </a:t>
            </a:r>
            <a:r>
              <a:rPr lang="it-IT" sz="2400" dirty="0">
                <a:latin typeface="Trebuchet MS" panose="020B0603020202020204" pitchFamily="34" charset="0"/>
              </a:rPr>
              <a:t>impresa o «</a:t>
            </a:r>
            <a:r>
              <a:rPr lang="it-IT" sz="2400" dirty="0" smtClean="0">
                <a:latin typeface="Trebuchet MS" panose="020B0603020202020204" pitchFamily="34" charset="0"/>
              </a:rPr>
              <a:t>operatore» professionista/creativo/artista/ecc.) dei </a:t>
            </a:r>
            <a:r>
              <a:rPr lang="it-IT" sz="2400" dirty="0">
                <a:latin typeface="Trebuchet MS" panose="020B0603020202020204" pitchFamily="34" charset="0"/>
              </a:rPr>
              <a:t>settori culturali e creativi</a:t>
            </a:r>
          </a:p>
          <a:p>
            <a:r>
              <a:rPr lang="it-IT" sz="2400" dirty="0">
                <a:latin typeface="Trebuchet MS" panose="020B0603020202020204" pitchFamily="34" charset="0"/>
              </a:rPr>
              <a:t>• </a:t>
            </a:r>
            <a:r>
              <a:rPr lang="it-IT" sz="2400" dirty="0" smtClean="0">
                <a:latin typeface="Trebuchet MS" panose="020B0603020202020204" pitchFamily="34" charset="0"/>
              </a:rPr>
              <a:t>Area ammissibile del progetto </a:t>
            </a:r>
            <a:r>
              <a:rPr lang="it-IT" sz="2400" dirty="0">
                <a:latin typeface="Trebuchet MS" panose="020B0603020202020204" pitchFamily="34" charset="0"/>
              </a:rPr>
              <a:t>DIVA: </a:t>
            </a:r>
            <a:r>
              <a:rPr lang="it-IT" sz="2400" dirty="0" smtClean="0">
                <a:latin typeface="Trebuchet MS" panose="020B0603020202020204" pitchFamily="34" charset="0"/>
              </a:rPr>
              <a:t>Veneto, FVG</a:t>
            </a:r>
            <a:r>
              <a:rPr lang="it-IT" sz="2400" dirty="0">
                <a:latin typeface="Trebuchet MS" panose="020B0603020202020204" pitchFamily="34" charset="0"/>
              </a:rPr>
              <a:t>, </a:t>
            </a:r>
            <a:r>
              <a:rPr lang="it-IT" sz="2400" dirty="0" smtClean="0">
                <a:latin typeface="Trebuchet MS" panose="020B0603020202020204" pitchFamily="34" charset="0"/>
              </a:rPr>
              <a:t>Slovenia</a:t>
            </a:r>
          </a:p>
          <a:p>
            <a:endParaRPr lang="it-IT" sz="2400" dirty="0">
              <a:latin typeface="Trebuchet MS" panose="020B0603020202020204" pitchFamily="34" charset="0"/>
            </a:endParaRPr>
          </a:p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Ruolo degli HUB</a:t>
            </a:r>
          </a:p>
          <a:p>
            <a:endParaRPr lang="it-IT" sz="2400" dirty="0" smtClean="0"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smtClean="0">
                <a:latin typeface="Trebuchet MS" panose="020B0603020202020204" pitchFamily="34" charset="0"/>
              </a:rPr>
              <a:t>favorire </a:t>
            </a:r>
            <a:r>
              <a:rPr lang="it-IT" sz="2400" dirty="0">
                <a:latin typeface="Trebuchet MS" panose="020B0603020202020204" pitchFamily="34" charset="0"/>
              </a:rPr>
              <a:t>l’incontro tra imprese «tradizionali» e ICC </a:t>
            </a:r>
            <a:endParaRPr lang="it-IT" sz="2400" dirty="0" smtClean="0">
              <a:latin typeface="Trebuchet MS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smtClean="0">
                <a:latin typeface="Trebuchet MS" panose="020B0603020202020204" pitchFamily="34" charset="0"/>
              </a:rPr>
              <a:t>fornire </a:t>
            </a:r>
            <a:r>
              <a:rPr lang="it-IT" sz="2400" dirty="0">
                <a:latin typeface="Trebuchet MS" panose="020B0603020202020204" pitchFamily="34" charset="0"/>
              </a:rPr>
              <a:t>assistenza </a:t>
            </a:r>
            <a:r>
              <a:rPr lang="it-IT" sz="2400" dirty="0" smtClean="0">
                <a:latin typeface="Trebuchet MS" panose="020B0603020202020204" pitchFamily="34" charset="0"/>
              </a:rPr>
              <a:t>nella fase di </a:t>
            </a:r>
            <a:r>
              <a:rPr lang="it-IT" sz="2400" dirty="0">
                <a:latin typeface="Trebuchet MS" panose="020B0603020202020204" pitchFamily="34" charset="0"/>
              </a:rPr>
              <a:t>candidatura dei progetti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>
                <a:latin typeface="Trebuchet MS" panose="020B0603020202020204" pitchFamily="34" charset="0"/>
              </a:rPr>
              <a:t>f</a:t>
            </a:r>
            <a:r>
              <a:rPr lang="it-IT" sz="2400" dirty="0" smtClean="0">
                <a:latin typeface="Trebuchet MS" panose="020B0603020202020204" pitchFamily="34" charset="0"/>
              </a:rPr>
              <a:t>ornire </a:t>
            </a:r>
            <a:r>
              <a:rPr lang="it-IT" sz="2400" dirty="0">
                <a:latin typeface="Trebuchet MS" panose="020B0603020202020204" pitchFamily="34" charset="0"/>
              </a:rPr>
              <a:t>assistenza </a:t>
            </a:r>
            <a:r>
              <a:rPr lang="it-IT" sz="2400" dirty="0" smtClean="0">
                <a:latin typeface="Trebuchet MS" panose="020B0603020202020204" pitchFamily="34" charset="0"/>
              </a:rPr>
              <a:t>in fase di implementazione</a:t>
            </a:r>
            <a:endParaRPr lang="it-IT" sz="2400" dirty="0">
              <a:latin typeface="Trebuchet MS" panose="020B0603020202020204" pitchFamily="34" charset="0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2CA2581E-5E6C-4A1B-9B97-9AC2B5391AF3}"/>
              </a:ext>
            </a:extLst>
          </p:cNvPr>
          <p:cNvSpPr txBox="1"/>
          <p:nvPr/>
        </p:nvSpPr>
        <p:spPr>
          <a:xfrm>
            <a:off x="450344" y="6222870"/>
            <a:ext cx="1109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3399"/>
                </a:solidFill>
                <a:latin typeface="Trebuchet MS" panose="020B0603020202020204" pitchFamily="34" charset="0"/>
              </a:rPr>
              <a:t>Presentazione del modello di cooperazione DIVA</a:t>
            </a:r>
            <a:r>
              <a:rPr lang="sl-SI" dirty="0">
                <a:solidFill>
                  <a:srgbClr val="003399"/>
                </a:solidFill>
                <a:latin typeface="Trebuchet MS" panose="020B0603020202020204" pitchFamily="34" charset="0"/>
              </a:rPr>
              <a:t>, </a:t>
            </a:r>
            <a:r>
              <a:rPr lang="it-IT" dirty="0">
                <a:solidFill>
                  <a:srgbClr val="003399"/>
                </a:solidFill>
                <a:latin typeface="Trebuchet MS" panose="020B0603020202020204" pitchFamily="34" charset="0"/>
              </a:rPr>
              <a:t>18 maggio 2020</a:t>
            </a:r>
            <a:endParaRPr lang="sl-SI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Ovale 1"/>
          <p:cNvSpPr/>
          <p:nvPr/>
        </p:nvSpPr>
        <p:spPr>
          <a:xfrm>
            <a:off x="4752871" y="3265714"/>
            <a:ext cx="2733152" cy="90435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41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95A99BA-B2F3-4DAC-9C20-155E903890E5}"/>
              </a:ext>
            </a:extLst>
          </p:cNvPr>
          <p:cNvSpPr txBox="1"/>
          <p:nvPr/>
        </p:nvSpPr>
        <p:spPr>
          <a:xfrm>
            <a:off x="3482502" y="512763"/>
            <a:ext cx="815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003399"/>
                </a:solidFill>
                <a:latin typeface="Trebuchet MS" panose="020B0603020202020204" pitchFamily="34" charset="0"/>
              </a:rPr>
              <a:t>Bando DIVA: tipologia di progetti</a:t>
            </a:r>
            <a:endParaRPr lang="sl-SI" sz="36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7DE52AB-B436-4829-A7EA-6F36C48DADC8}"/>
              </a:ext>
            </a:extLst>
          </p:cNvPr>
          <p:cNvSpPr txBox="1"/>
          <p:nvPr/>
        </p:nvSpPr>
        <p:spPr>
          <a:xfrm>
            <a:off x="550862" y="1988620"/>
            <a:ext cx="110902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rebuchet MS" panose="020B0603020202020204" pitchFamily="34" charset="0"/>
              </a:rPr>
              <a:t>• </a:t>
            </a:r>
            <a:r>
              <a:rPr lang="it-IT" sz="2400" dirty="0" smtClean="0">
                <a:latin typeface="Trebuchet MS" panose="020B0603020202020204" pitchFamily="34" charset="0"/>
              </a:rPr>
              <a:t>Sono previsti almeno </a:t>
            </a:r>
            <a:r>
              <a:rPr lang="it-IT" sz="2400" dirty="0">
                <a:latin typeface="Trebuchet MS" panose="020B0603020202020204" pitchFamily="34" charset="0"/>
              </a:rPr>
              <a:t>20 progetti nei 3 territori coinvolti </a:t>
            </a:r>
            <a:r>
              <a:rPr lang="it-IT" sz="2400" dirty="0" smtClean="0">
                <a:latin typeface="Trebuchet MS" panose="020B0603020202020204" pitchFamily="34" charset="0"/>
              </a:rPr>
              <a:t>(circa 6/7 progetti </a:t>
            </a:r>
            <a:r>
              <a:rPr lang="it-IT" sz="2400" dirty="0">
                <a:latin typeface="Trebuchet MS" panose="020B0603020202020204" pitchFamily="34" charset="0"/>
              </a:rPr>
              <a:t>in </a:t>
            </a:r>
            <a:r>
              <a:rPr lang="it-IT" sz="2400" dirty="0" smtClean="0">
                <a:latin typeface="Trebuchet MS" panose="020B0603020202020204" pitchFamily="34" charset="0"/>
              </a:rPr>
              <a:t>FVG) supportati dagli HUB DIVA</a:t>
            </a:r>
          </a:p>
          <a:p>
            <a:endParaRPr lang="it-IT" sz="2400" dirty="0">
              <a:latin typeface="Trebuchet MS" panose="020B0603020202020204" pitchFamily="34" charset="0"/>
            </a:endParaRPr>
          </a:p>
          <a:p>
            <a:r>
              <a:rPr lang="it-IT" sz="2400" dirty="0">
                <a:latin typeface="Trebuchet MS" panose="020B0603020202020204" pitchFamily="34" charset="0"/>
              </a:rPr>
              <a:t>• </a:t>
            </a:r>
            <a:r>
              <a:rPr lang="it-IT" sz="2400" dirty="0" smtClean="0">
                <a:latin typeface="Trebuchet MS" panose="020B0603020202020204" pitchFamily="34" charset="0"/>
              </a:rPr>
              <a:t>Dotazione finanziaria: 900.000 </a:t>
            </a:r>
            <a:r>
              <a:rPr lang="it-IT" sz="2400" dirty="0">
                <a:latin typeface="Trebuchet MS" panose="020B0603020202020204" pitchFamily="34" charset="0"/>
              </a:rPr>
              <a:t>€ per 20 </a:t>
            </a:r>
            <a:r>
              <a:rPr lang="it-IT" sz="2400" dirty="0" smtClean="0">
                <a:latin typeface="Trebuchet MS" panose="020B0603020202020204" pitchFamily="34" charset="0"/>
              </a:rPr>
              <a:t>progetti</a:t>
            </a:r>
          </a:p>
          <a:p>
            <a:endParaRPr lang="it-IT" sz="2400" dirty="0">
              <a:latin typeface="Trebuchet MS" panose="020B0603020202020204" pitchFamily="34" charset="0"/>
            </a:endParaRPr>
          </a:p>
          <a:p>
            <a:r>
              <a:rPr lang="it-IT" sz="2400" dirty="0">
                <a:latin typeface="Trebuchet MS" panose="020B0603020202020204" pitchFamily="34" charset="0"/>
              </a:rPr>
              <a:t>• 80% del budget per servizi erogati dall’impresa/operatore </a:t>
            </a:r>
            <a:r>
              <a:rPr lang="it-IT" sz="2400" dirty="0" smtClean="0">
                <a:latin typeface="Trebuchet MS" panose="020B0603020202020204" pitchFamily="34" charset="0"/>
              </a:rPr>
              <a:t>ICC</a:t>
            </a:r>
          </a:p>
          <a:p>
            <a:endParaRPr lang="it-IT" sz="2400" dirty="0">
              <a:latin typeface="Trebuchet MS" panose="020B0603020202020204" pitchFamily="34" charset="0"/>
            </a:endParaRPr>
          </a:p>
          <a:p>
            <a:r>
              <a:rPr lang="it-IT" sz="2400" dirty="0">
                <a:latin typeface="Trebuchet MS" panose="020B0603020202020204" pitchFamily="34" charset="0"/>
              </a:rPr>
              <a:t>• 20% del budget per </a:t>
            </a:r>
            <a:r>
              <a:rPr lang="it-IT" sz="2400" dirty="0" smtClean="0">
                <a:latin typeface="Trebuchet MS" panose="020B0603020202020204" pitchFamily="34" charset="0"/>
              </a:rPr>
              <a:t>l’attrezzatura</a:t>
            </a:r>
          </a:p>
          <a:p>
            <a:endParaRPr lang="it-IT" sz="2400" dirty="0">
              <a:latin typeface="Trebuchet MS" panose="020B0603020202020204" pitchFamily="34" charset="0"/>
            </a:endParaRPr>
          </a:p>
          <a:p>
            <a:r>
              <a:rPr lang="it-IT" sz="2400" dirty="0">
                <a:latin typeface="Trebuchet MS" panose="020B0603020202020204" pitchFamily="34" charset="0"/>
              </a:rPr>
              <a:t>• Durata: 12 mesi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2CA2581E-5E6C-4A1B-9B97-9AC2B5391AF3}"/>
              </a:ext>
            </a:extLst>
          </p:cNvPr>
          <p:cNvSpPr txBox="1"/>
          <p:nvPr/>
        </p:nvSpPr>
        <p:spPr>
          <a:xfrm>
            <a:off x="450344" y="6222870"/>
            <a:ext cx="1109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3399"/>
                </a:solidFill>
                <a:latin typeface="Trebuchet MS" panose="020B0603020202020204" pitchFamily="34" charset="0"/>
              </a:rPr>
              <a:t>Presentazione del modello di cooperazione DIVA</a:t>
            </a:r>
            <a:r>
              <a:rPr lang="sl-SI" dirty="0">
                <a:solidFill>
                  <a:srgbClr val="003399"/>
                </a:solidFill>
                <a:latin typeface="Trebuchet MS" panose="020B0603020202020204" pitchFamily="34" charset="0"/>
              </a:rPr>
              <a:t>, </a:t>
            </a:r>
            <a:r>
              <a:rPr lang="it-IT" dirty="0">
                <a:solidFill>
                  <a:srgbClr val="003399"/>
                </a:solidFill>
                <a:latin typeface="Trebuchet MS" panose="020B0603020202020204" pitchFamily="34" charset="0"/>
              </a:rPr>
              <a:t>18 maggio 2020</a:t>
            </a:r>
            <a:endParaRPr lang="sl-SI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293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EF59503-DBDD-4DA3-8818-9A97A35E0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10" y="188565"/>
            <a:ext cx="4109601" cy="2270964"/>
          </a:xfrm>
          <a:prstGeom prst="rect">
            <a:avLst/>
          </a:prstGeom>
        </p:spPr>
      </p:pic>
      <p:sp>
        <p:nvSpPr>
          <p:cNvPr id="6" name="Diagram poteka: zakasnitev 5">
            <a:extLst>
              <a:ext uri="{FF2B5EF4-FFF2-40B4-BE49-F238E27FC236}">
                <a16:creationId xmlns:a16="http://schemas.microsoft.com/office/drawing/2014/main" id="{4AF837E0-BE2E-48AB-B32D-F1633FDE9DE9}"/>
              </a:ext>
            </a:extLst>
          </p:cNvPr>
          <p:cNvSpPr/>
          <p:nvPr/>
        </p:nvSpPr>
        <p:spPr>
          <a:xfrm rot="16200000">
            <a:off x="5071770" y="-1054248"/>
            <a:ext cx="2048459" cy="12192000"/>
          </a:xfrm>
          <a:prstGeom prst="flowChartDelay">
            <a:avLst/>
          </a:prstGeom>
          <a:solidFill>
            <a:srgbClr val="FD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B9FDE27-81E2-4983-AD9C-BBF50CC9B7C0}"/>
              </a:ext>
            </a:extLst>
          </p:cNvPr>
          <p:cNvSpPr txBox="1"/>
          <p:nvPr/>
        </p:nvSpPr>
        <p:spPr>
          <a:xfrm>
            <a:off x="550861" y="2304171"/>
            <a:ext cx="11090275" cy="129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800" dirty="0" err="1">
                <a:solidFill>
                  <a:srgbClr val="003399"/>
                </a:solidFill>
                <a:latin typeface="Trebuchet MS" panose="020B0603020202020204" pitchFamily="34" charset="0"/>
              </a:rPr>
              <a:t>Grazie</a:t>
            </a:r>
            <a:r>
              <a:rPr lang="sl-SI" sz="4800" dirty="0">
                <a:solidFill>
                  <a:srgbClr val="003399"/>
                </a:solidFill>
                <a:latin typeface="Trebuchet MS" panose="020B0603020202020204" pitchFamily="34" charset="0"/>
              </a:rPr>
              <a:t> per </a:t>
            </a:r>
            <a:r>
              <a:rPr lang="sl-SI" sz="4800" dirty="0" err="1">
                <a:solidFill>
                  <a:srgbClr val="003399"/>
                </a:solidFill>
                <a:latin typeface="Trebuchet MS" panose="020B0603020202020204" pitchFamily="34" charset="0"/>
              </a:rPr>
              <a:t>l‘attenzione</a:t>
            </a:r>
            <a:r>
              <a:rPr lang="sl-SI" sz="4800" dirty="0">
                <a:solidFill>
                  <a:srgbClr val="003399"/>
                </a:solidFill>
                <a:latin typeface="Trebuchet MS" panose="020B0603020202020204" pitchFamily="34" charset="0"/>
              </a:rPr>
              <a:t>!</a:t>
            </a:r>
          </a:p>
          <a:p>
            <a:pPr algn="ctr"/>
            <a:r>
              <a:rPr lang="sl-SI" sz="4800" dirty="0">
                <a:solidFill>
                  <a:srgbClr val="003399"/>
                </a:solidFill>
                <a:latin typeface="Trebuchet MS" panose="020B0603020202020204" pitchFamily="34" charset="0"/>
              </a:rPr>
              <a:t>Hvala za pozornost!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0156971-E4E2-4569-A2F3-6B1E896D71E7}"/>
              </a:ext>
            </a:extLst>
          </p:cNvPr>
          <p:cNvSpPr txBox="1"/>
          <p:nvPr/>
        </p:nvSpPr>
        <p:spPr>
          <a:xfrm>
            <a:off x="550859" y="4762838"/>
            <a:ext cx="110902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3399"/>
                </a:solidFill>
                <a:latin typeface="Trebuchet MS" panose="020B0603020202020204" pitchFamily="34" charset="0"/>
              </a:rPr>
              <a:t>Saverio D’Eredità</a:t>
            </a:r>
          </a:p>
          <a:p>
            <a:r>
              <a:rPr lang="it-IT" sz="2000" dirty="0" smtClean="0">
                <a:solidFill>
                  <a:srgbClr val="003399"/>
                </a:solidFill>
                <a:latin typeface="Trebuchet MS" panose="020B0603020202020204" pitchFamily="34" charset="0"/>
              </a:rPr>
              <a:t>Project Manager</a:t>
            </a:r>
          </a:p>
          <a:p>
            <a:r>
              <a:rPr lang="it-IT" sz="2000" dirty="0" smtClean="0">
                <a:solidFill>
                  <a:srgbClr val="003399"/>
                </a:solidFill>
                <a:latin typeface="Trebuchet MS" panose="020B0603020202020204" pitchFamily="34" charset="0"/>
              </a:rPr>
              <a:t>Friuli Innovazione</a:t>
            </a:r>
          </a:p>
          <a:p>
            <a:r>
              <a:rPr lang="it-IT" sz="2000" dirty="0">
                <a:solidFill>
                  <a:srgbClr val="003399"/>
                </a:solidFill>
                <a:latin typeface="Trebuchet MS" panose="020B0603020202020204" pitchFamily="34" charset="0"/>
              </a:rPr>
              <a:t>s</a:t>
            </a:r>
            <a:r>
              <a:rPr lang="it-IT" sz="2000" dirty="0" smtClean="0">
                <a:solidFill>
                  <a:srgbClr val="003399"/>
                </a:solidFill>
                <a:latin typeface="Trebuchet MS" panose="020B0603020202020204" pitchFamily="34" charset="0"/>
              </a:rPr>
              <a:t>averio.deredita@friulinnovazione.it</a:t>
            </a:r>
          </a:p>
          <a:p>
            <a:endParaRPr lang="sl-SI" sz="32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E6A2AA4-BDA5-4609-9D09-AE5195D8E55B}"/>
              </a:ext>
            </a:extLst>
          </p:cNvPr>
          <p:cNvSpPr txBox="1"/>
          <p:nvPr/>
        </p:nvSpPr>
        <p:spPr>
          <a:xfrm>
            <a:off x="550860" y="6143793"/>
            <a:ext cx="1109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3399"/>
                </a:solidFill>
                <a:latin typeface="Trebuchet MS" panose="020B0603020202020204" pitchFamily="34" charset="0"/>
              </a:rPr>
              <a:t>www.ita-slo.eu/</a:t>
            </a:r>
            <a:r>
              <a:rPr lang="it-IT" sz="3200" dirty="0" smtClean="0">
                <a:solidFill>
                  <a:srgbClr val="003399"/>
                </a:solidFill>
                <a:latin typeface="Trebuchet MS" panose="020B0603020202020204" pitchFamily="34" charset="0"/>
              </a:rPr>
              <a:t>diva</a:t>
            </a:r>
            <a:endParaRPr lang="sl-SI" sz="32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081740"/>
      </p:ext>
    </p:extLst>
  </p:cSld>
  <p:clrMapOvr>
    <a:masterClrMapping/>
  </p:clrMapOvr>
</p:sld>
</file>

<file path=ppt/theme/theme1.xml><?xml version="1.0" encoding="utf-8"?>
<a:theme xmlns:a="http://schemas.openxmlformats.org/drawingml/2006/main" name="Fortissimo">
  <a:themeElements>
    <a:clrScheme name="Custom 11">
      <a:dk1>
        <a:srgbClr val="000000"/>
      </a:dk1>
      <a:lt1>
        <a:srgbClr val="FFFFFF"/>
      </a:lt1>
      <a:dk2>
        <a:srgbClr val="484A4C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4280"/>
      </a:hlink>
      <a:folHlink>
        <a:srgbClr val="0619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E78BE5C2619942B5B5C747CBC8D1EC" ma:contentTypeVersion="1" ma:contentTypeDescription="Create a new document." ma:contentTypeScope="" ma:versionID="b6282a56353f29feb94efc51fd8fd07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c6d6999b258fe523918ae99dde6732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E3A129-4B92-404F-8C7B-03EAE4E1CB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15DD83D-4923-431B-BA01-235B56D69E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C84774-7904-4DCE-B426-BB6A833A3C1D}">
  <ds:schemaRefs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3067</TotalTime>
  <Words>544</Words>
  <Application>Microsoft Office PowerPoint</Application>
  <PresentationFormat>Widescreen</PresentationFormat>
  <Paragraphs>88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Arial</vt:lpstr>
      <vt:lpstr>Courier New</vt:lpstr>
      <vt:lpstr>Symbol</vt:lpstr>
      <vt:lpstr>Trebuchet MS</vt:lpstr>
      <vt:lpstr>Calibri</vt:lpstr>
      <vt:lpstr>Wingdings</vt:lpstr>
      <vt:lpstr>Verdana</vt:lpstr>
      <vt:lpstr>Fortissimo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 .</dc:creator>
  <cp:lastModifiedBy>Iurin Irene</cp:lastModifiedBy>
  <cp:revision>242</cp:revision>
  <cp:lastPrinted>2013-06-10T19:35:15Z</cp:lastPrinted>
  <dcterms:created xsi:type="dcterms:W3CDTF">2013-06-03T22:40:08Z</dcterms:created>
  <dcterms:modified xsi:type="dcterms:W3CDTF">2020-05-25T07:49:35Z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0x01010046E78BE5C2619942B5B5C747CBC8D1EC</vt:lpwstr>
  </property>
</Properties>
</file>