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98" r:id="rId4"/>
    <p:sldId id="274" r:id="rId5"/>
    <p:sldId id="275" r:id="rId6"/>
    <p:sldId id="276" r:id="rId7"/>
    <p:sldId id="295" r:id="rId8"/>
    <p:sldId id="296" r:id="rId9"/>
    <p:sldId id="277" r:id="rId10"/>
    <p:sldId id="303" r:id="rId11"/>
    <p:sldId id="284" r:id="rId12"/>
    <p:sldId id="282" r:id="rId13"/>
    <p:sldId id="278" r:id="rId14"/>
    <p:sldId id="299" r:id="rId15"/>
    <p:sldId id="297" r:id="rId16"/>
    <p:sldId id="306" r:id="rId17"/>
    <p:sldId id="307" r:id="rId18"/>
    <p:sldId id="300" r:id="rId19"/>
    <p:sldId id="272" r:id="rId20"/>
    <p:sldId id="285" r:id="rId21"/>
    <p:sldId id="308" r:id="rId22"/>
    <p:sldId id="288" r:id="rId23"/>
    <p:sldId id="289" r:id="rId24"/>
    <p:sldId id="290" r:id="rId25"/>
    <p:sldId id="291" r:id="rId26"/>
    <p:sldId id="292" r:id="rId27"/>
    <p:sldId id="286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93016" autoAdjust="0"/>
  </p:normalViewPr>
  <p:slideViewPr>
    <p:cSldViewPr snapToGrid="0" snapToObjects="1">
      <p:cViewPr varScale="1">
        <p:scale>
          <a:sx n="68" d="100"/>
          <a:sy n="68" d="100"/>
        </p:scale>
        <p:origin x="84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rinamussapi\Desktop\WORK\2020\2020_FVG_Crossinno\Mappatura%20ICC\Linked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rinamussapi\Desktop\WORK\2020\2020_FVG_Crossinno\Mappatura%20ICC\Linked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it-IT" sz="1600" dirty="0">
                <a:solidFill>
                  <a:schemeClr val="tx1"/>
                </a:solidFill>
                <a:effectLst/>
              </a:rPr>
              <a:t>Primi 10 settori creativi registrati su </a:t>
            </a:r>
            <a:r>
              <a:rPr lang="it-IT" sz="1600" dirty="0" err="1">
                <a:solidFill>
                  <a:schemeClr val="tx1"/>
                </a:solidFill>
                <a:effectLst/>
              </a:rPr>
              <a:t>LinkedIn</a:t>
            </a:r>
            <a:r>
              <a:rPr lang="it-IT" sz="1600" dirty="0">
                <a:solidFill>
                  <a:schemeClr val="tx1"/>
                </a:solidFill>
                <a:effectLst/>
              </a:rPr>
              <a:t> per le 4 province del FVG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Arredamento</c:v>
                </c:pt>
                <c:pt idx="1">
                  <c:v>Architettura e progettazione</c:v>
                </c:pt>
                <c:pt idx="2">
                  <c:v>Marketing e pubblicità</c:v>
                </c:pt>
                <c:pt idx="3">
                  <c:v>Accessori e moda</c:v>
                </c:pt>
                <c:pt idx="4">
                  <c:v>Arti e mestieri</c:v>
                </c:pt>
                <c:pt idx="5">
                  <c:v>Tempo libero, viaggi e turismo</c:v>
                </c:pt>
                <c:pt idx="6">
                  <c:v>Design</c:v>
                </c:pt>
                <c:pt idx="7">
                  <c:v>Musica</c:v>
                </c:pt>
                <c:pt idx="8">
                  <c:v>Pubbliche relazioni e comunicazioni</c:v>
                </c:pt>
                <c:pt idx="9">
                  <c:v>Fotografia</c:v>
                </c:pt>
              </c:strCache>
            </c:strRef>
          </c:cat>
          <c:val>
            <c:numRef>
              <c:f>Foglio1!$C$2:$C$11</c:f>
              <c:numCache>
                <c:formatCode>0.0%</c:formatCode>
                <c:ptCount val="10"/>
                <c:pt idx="0">
                  <c:v>0.15202384687794163</c:v>
                </c:pt>
                <c:pt idx="1">
                  <c:v>9.350486350800126E-2</c:v>
                </c:pt>
                <c:pt idx="2">
                  <c:v>7.9353624097897715E-2</c:v>
                </c:pt>
                <c:pt idx="3">
                  <c:v>7.4929400690304362E-2</c:v>
                </c:pt>
                <c:pt idx="4">
                  <c:v>6.7022278004392852E-2</c:v>
                </c:pt>
                <c:pt idx="5">
                  <c:v>5.37496077816128E-2</c:v>
                </c:pt>
                <c:pt idx="6">
                  <c:v>4.4336366488860995E-2</c:v>
                </c:pt>
                <c:pt idx="7">
                  <c:v>4.2924380294948231E-2</c:v>
                </c:pt>
                <c:pt idx="8">
                  <c:v>3.6366488860997803E-2</c:v>
                </c:pt>
                <c:pt idx="9">
                  <c:v>2.8867273297772198E-2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B-034F-B0C5-D843AD06A8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53295872"/>
        <c:axId val="1153006528"/>
      </c:barChart>
      <c:catAx>
        <c:axId val="115329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153006528"/>
        <c:crosses val="autoZero"/>
        <c:auto val="1"/>
        <c:lblAlgn val="ctr"/>
        <c:lblOffset val="100"/>
        <c:noMultiLvlLbl val="0"/>
      </c:catAx>
      <c:valAx>
        <c:axId val="115300652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15329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0C509F"/>
      </a:solidFill>
    </a:ln>
    <a:effectLst/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it-IT" sz="1600" dirty="0">
                <a:solidFill>
                  <a:schemeClr val="tx1"/>
                </a:solidFill>
              </a:rPr>
              <a:t>Distribuzione</a:t>
            </a:r>
            <a:r>
              <a:rPr lang="it-IT" sz="1600" baseline="0" dirty="0">
                <a:solidFill>
                  <a:schemeClr val="tx1"/>
                </a:solidFill>
              </a:rPr>
              <a:t> top 10 settori per provincia</a:t>
            </a:r>
            <a:endParaRPr lang="it-IT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Foglio1!$J$2</c:f>
              <c:strCache>
                <c:ptCount val="1"/>
                <c:pt idx="0">
                  <c:v>Pordenone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Foglio1!$I$3:$I$12</c:f>
              <c:strCache>
                <c:ptCount val="10"/>
                <c:pt idx="0">
                  <c:v>Arredamento</c:v>
                </c:pt>
                <c:pt idx="1">
                  <c:v>Architettura e progettazione</c:v>
                </c:pt>
                <c:pt idx="2">
                  <c:v>Marketing e pubblicità</c:v>
                </c:pt>
                <c:pt idx="3">
                  <c:v>Accessori e moda</c:v>
                </c:pt>
                <c:pt idx="4">
                  <c:v>Arti e mestieri</c:v>
                </c:pt>
                <c:pt idx="5">
                  <c:v>Tempo libero, viaggi e turismo</c:v>
                </c:pt>
                <c:pt idx="6">
                  <c:v>Design</c:v>
                </c:pt>
                <c:pt idx="7">
                  <c:v>Musica</c:v>
                </c:pt>
                <c:pt idx="8">
                  <c:v>Pubbliche relazioni e comunicazioni</c:v>
                </c:pt>
                <c:pt idx="9">
                  <c:v>Fotografia</c:v>
                </c:pt>
              </c:strCache>
            </c:strRef>
          </c:cat>
          <c:val>
            <c:numRef>
              <c:f>Foglio1!$J$3:$J$12</c:f>
              <c:numCache>
                <c:formatCode>General</c:formatCode>
                <c:ptCount val="10"/>
                <c:pt idx="0" formatCode="#,##0">
                  <c:v>2300</c:v>
                </c:pt>
                <c:pt idx="1">
                  <c:v>783</c:v>
                </c:pt>
                <c:pt idx="2">
                  <c:v>611</c:v>
                </c:pt>
                <c:pt idx="3">
                  <c:v>525</c:v>
                </c:pt>
                <c:pt idx="4">
                  <c:v>482</c:v>
                </c:pt>
                <c:pt idx="5">
                  <c:v>301</c:v>
                </c:pt>
                <c:pt idx="6">
                  <c:v>471</c:v>
                </c:pt>
                <c:pt idx="7">
                  <c:v>257</c:v>
                </c:pt>
                <c:pt idx="8">
                  <c:v>213</c:v>
                </c:pt>
                <c:pt idx="9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8-5649-A8F2-9CDD499539B3}"/>
            </c:ext>
          </c:extLst>
        </c:ser>
        <c:ser>
          <c:idx val="1"/>
          <c:order val="1"/>
          <c:tx>
            <c:strRef>
              <c:f>Foglio1!$K$2</c:f>
              <c:strCache>
                <c:ptCount val="1"/>
                <c:pt idx="0">
                  <c:v>Udine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Foglio1!$I$3:$I$12</c:f>
              <c:strCache>
                <c:ptCount val="10"/>
                <c:pt idx="0">
                  <c:v>Arredamento</c:v>
                </c:pt>
                <c:pt idx="1">
                  <c:v>Architettura e progettazione</c:v>
                </c:pt>
                <c:pt idx="2">
                  <c:v>Marketing e pubblicità</c:v>
                </c:pt>
                <c:pt idx="3">
                  <c:v>Accessori e moda</c:v>
                </c:pt>
                <c:pt idx="4">
                  <c:v>Arti e mestieri</c:v>
                </c:pt>
                <c:pt idx="5">
                  <c:v>Tempo libero, viaggi e turismo</c:v>
                </c:pt>
                <c:pt idx="6">
                  <c:v>Design</c:v>
                </c:pt>
                <c:pt idx="7">
                  <c:v>Musica</c:v>
                </c:pt>
                <c:pt idx="8">
                  <c:v>Pubbliche relazioni e comunicazioni</c:v>
                </c:pt>
                <c:pt idx="9">
                  <c:v>Fotografia</c:v>
                </c:pt>
              </c:strCache>
            </c:strRef>
          </c:cat>
          <c:val>
            <c:numRef>
              <c:f>Foglio1!$K$3:$K$12</c:f>
              <c:numCache>
                <c:formatCode>#,##0</c:formatCode>
                <c:ptCount val="10"/>
                <c:pt idx="0">
                  <c:v>2000</c:v>
                </c:pt>
                <c:pt idx="1">
                  <c:v>1300</c:v>
                </c:pt>
                <c:pt idx="2">
                  <c:v>1100</c:v>
                </c:pt>
                <c:pt idx="3">
                  <c:v>1100</c:v>
                </c:pt>
                <c:pt idx="4">
                  <c:v>935</c:v>
                </c:pt>
                <c:pt idx="5">
                  <c:v>749</c:v>
                </c:pt>
                <c:pt idx="6">
                  <c:v>583</c:v>
                </c:pt>
                <c:pt idx="7">
                  <c:v>485</c:v>
                </c:pt>
                <c:pt idx="8">
                  <c:v>512</c:v>
                </c:pt>
                <c:pt idx="9">
                  <c:v>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58-5649-A8F2-9CDD499539B3}"/>
            </c:ext>
          </c:extLst>
        </c:ser>
        <c:ser>
          <c:idx val="2"/>
          <c:order val="2"/>
          <c:tx>
            <c:strRef>
              <c:f>Foglio1!$L$2</c:f>
              <c:strCache>
                <c:ptCount val="1"/>
                <c:pt idx="0">
                  <c:v>Trieste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Foglio1!$I$3:$I$12</c:f>
              <c:strCache>
                <c:ptCount val="10"/>
                <c:pt idx="0">
                  <c:v>Arredamento</c:v>
                </c:pt>
                <c:pt idx="1">
                  <c:v>Architettura e progettazione</c:v>
                </c:pt>
                <c:pt idx="2">
                  <c:v>Marketing e pubblicità</c:v>
                </c:pt>
                <c:pt idx="3">
                  <c:v>Accessori e moda</c:v>
                </c:pt>
                <c:pt idx="4">
                  <c:v>Arti e mestieri</c:v>
                </c:pt>
                <c:pt idx="5">
                  <c:v>Tempo libero, viaggi e turismo</c:v>
                </c:pt>
                <c:pt idx="6">
                  <c:v>Design</c:v>
                </c:pt>
                <c:pt idx="7">
                  <c:v>Musica</c:v>
                </c:pt>
                <c:pt idx="8">
                  <c:v>Pubbliche relazioni e comunicazioni</c:v>
                </c:pt>
                <c:pt idx="9">
                  <c:v>Fotografia</c:v>
                </c:pt>
              </c:strCache>
            </c:strRef>
          </c:cat>
          <c:val>
            <c:numRef>
              <c:f>Foglio1!$L$3:$L$12</c:f>
              <c:numCache>
                <c:formatCode>General</c:formatCode>
                <c:ptCount val="10"/>
                <c:pt idx="0" formatCode="#,##0">
                  <c:v>262</c:v>
                </c:pt>
                <c:pt idx="1">
                  <c:v>629</c:v>
                </c:pt>
                <c:pt idx="2">
                  <c:v>593</c:v>
                </c:pt>
                <c:pt idx="3">
                  <c:v>522</c:v>
                </c:pt>
                <c:pt idx="4">
                  <c:v>524</c:v>
                </c:pt>
                <c:pt idx="5">
                  <c:v>468</c:v>
                </c:pt>
                <c:pt idx="6">
                  <c:v>259</c:v>
                </c:pt>
                <c:pt idx="7">
                  <c:v>457</c:v>
                </c:pt>
                <c:pt idx="8">
                  <c:v>297</c:v>
                </c:pt>
                <c:pt idx="9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58-5649-A8F2-9CDD499539B3}"/>
            </c:ext>
          </c:extLst>
        </c:ser>
        <c:ser>
          <c:idx val="3"/>
          <c:order val="3"/>
          <c:tx>
            <c:strRef>
              <c:f>Foglio1!$M$2</c:f>
              <c:strCache>
                <c:ptCount val="1"/>
                <c:pt idx="0">
                  <c:v>Gorizia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Foglio1!$I$3:$I$12</c:f>
              <c:strCache>
                <c:ptCount val="10"/>
                <c:pt idx="0">
                  <c:v>Arredamento</c:v>
                </c:pt>
                <c:pt idx="1">
                  <c:v>Architettura e progettazione</c:v>
                </c:pt>
                <c:pt idx="2">
                  <c:v>Marketing e pubblicità</c:v>
                </c:pt>
                <c:pt idx="3">
                  <c:v>Accessori e moda</c:v>
                </c:pt>
                <c:pt idx="4">
                  <c:v>Arti e mestieri</c:v>
                </c:pt>
                <c:pt idx="5">
                  <c:v>Tempo libero, viaggi e turismo</c:v>
                </c:pt>
                <c:pt idx="6">
                  <c:v>Design</c:v>
                </c:pt>
                <c:pt idx="7">
                  <c:v>Musica</c:v>
                </c:pt>
                <c:pt idx="8">
                  <c:v>Pubbliche relazioni e comunicazioni</c:v>
                </c:pt>
                <c:pt idx="9">
                  <c:v>Fotografia</c:v>
                </c:pt>
              </c:strCache>
            </c:strRef>
          </c:cat>
          <c:val>
            <c:numRef>
              <c:f>Foglio1!$M$3:$M$12</c:f>
              <c:numCache>
                <c:formatCode>General</c:formatCode>
                <c:ptCount val="10"/>
                <c:pt idx="0" formatCode="#,##0">
                  <c:v>283</c:v>
                </c:pt>
                <c:pt idx="1">
                  <c:v>268</c:v>
                </c:pt>
                <c:pt idx="2">
                  <c:v>225</c:v>
                </c:pt>
                <c:pt idx="3">
                  <c:v>241</c:v>
                </c:pt>
                <c:pt idx="4">
                  <c:v>195</c:v>
                </c:pt>
                <c:pt idx="5">
                  <c:v>195</c:v>
                </c:pt>
                <c:pt idx="6">
                  <c:v>100</c:v>
                </c:pt>
                <c:pt idx="7">
                  <c:v>169</c:v>
                </c:pt>
                <c:pt idx="8">
                  <c:v>137</c:v>
                </c:pt>
                <c:pt idx="9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58-5649-A8F2-9CDD499539B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9201184"/>
        <c:axId val="1119202816"/>
      </c:barChart>
      <c:catAx>
        <c:axId val="111920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119202816"/>
        <c:crosses val="autoZero"/>
        <c:auto val="1"/>
        <c:lblAlgn val="ctr"/>
        <c:lblOffset val="100"/>
        <c:noMultiLvlLbl val="0"/>
      </c:catAx>
      <c:valAx>
        <c:axId val="1119202816"/>
        <c:scaling>
          <c:orientation val="minMax"/>
          <c:max val="5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11920118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93479094092076"/>
          <c:y val="6.545309790785675E-2"/>
          <c:w val="0.21720008496205645"/>
          <c:h val="0.245027424415634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C509F"/>
      </a:solidFill>
    </a:ln>
    <a:effectLst/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91C71-B503-F344-BE0E-0F5ECAEE7C17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AFE2B-4BD9-AA4E-97C9-45F2372A8A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20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 and creative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cultural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cultural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and/or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talent with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generate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wealth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social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intellectual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relying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cultural and creative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libraries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crafts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audiovisual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software and video games, and multimedia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music), cultural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heritage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design,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creativity-driven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high-end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fashion,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festivals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live music,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books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newspapers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magazines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radio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advertising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72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97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30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497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51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45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32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9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7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AFE2B-4BD9-AA4E-97C9-45F2372A8A1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40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D5EB0F-AC87-0647-9F83-4F185ABC2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E498C6-EBA6-8C46-BEA2-D9B4E9171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3E52F2-0C24-F947-9BDD-355B2AF5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282E16-84F4-4A48-9894-014E868F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6B5061-9FFE-6E4B-9CCB-98409986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91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EF66D-4BA7-9D4C-9294-5652849B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91ABFA-EF2C-C64A-A376-5DD5A7040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1F2B48-89E2-7D4F-BEC7-ACCE5A5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74E345-195D-9E4A-B1B1-A54E43FD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ABE343-5842-194C-B8E3-A942455B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6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D4A8D3-6EB8-E94D-846B-153F56D70B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37D2BF-D9A5-1A45-AB45-2D9AFA63A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437626-61F0-1F41-86FF-189F93EB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E6D496-2FEC-E24B-8E98-E53C14DF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CC4522-F95C-3B4D-BC12-27C8BDA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4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6D5BD5-3E23-BB43-A4F8-2E40F49E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9B4DFE-3F31-7845-9E4C-3652A2ECA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F5BD9E-52ED-FB41-A2CD-C86EAC71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668A46-AE2F-394C-9B0D-524D2A30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A2901-E559-1446-83DF-3D338EFC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12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CDEC2-C77F-F840-9C49-DF094E06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A52071-F030-DF45-BCCA-B455FBDB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6A130-D900-2842-9037-A2E6F011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2744AE-A187-384D-B5D0-65EB2EE8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23080E-09DE-994D-AAD4-8E0BA3C6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53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DC6D9-2965-4747-90D2-9562B279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CE79EA-1ABB-9B44-BEDA-EC9674CEC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6A42C1-F590-7046-BFF8-2F82DD663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7FFBB1-A8AC-2F4A-94F9-75C965966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8379A-924E-2C44-94EA-70D23DC9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08870D-637C-A44D-ACE1-01026814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0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79CFA-A774-2D45-9F70-1ADC9B8A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875834-3FA2-A844-BC8F-8C029F9E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88C394-367C-4343-AF47-6931397F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AAB5EFF-1C57-E748-A8B3-91AE40F3D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B905F71-EB92-DD42-AD62-25AF67837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F391C3-A30C-FE43-B846-134A7379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1C93EB-1CF9-354A-92B5-BA077CB9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77ED4D-41EB-2F4A-9094-24D165D3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00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18AFC1-D986-6043-B8F8-0E036999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3B378E-8946-0F41-A59B-2C6E1392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354DE5-EF26-0A45-B296-BB9DCEC1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0B55C5-8A4B-4C4C-8D83-D91D33E4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65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B999696-3D89-9B4C-9D5C-5C9CB16A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46AA5EF-D35D-7544-B225-BFE088E0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E88395-40A5-9340-83A8-240CA900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09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3947F-3CFC-4C4E-8EB1-A4603187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CC8BE-CAF0-2F4C-8246-769176745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FC3AF0-3BD0-2648-A38A-BC5D74300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727987-FC99-244C-A9A2-2187958C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B78E91-25F6-C54C-80F1-DA6CA631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311A16-4812-FD49-8435-665A6592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89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24A89-B64D-154B-B2C9-C3482CF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BE68CA-5426-6C42-8BA4-66B0B4FFC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4E3448-9919-2242-A1C3-33B50DEC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07EECD-14C2-F94E-AD6B-5C74EE34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098132-2F5B-E047-B6CF-815D0D3D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242B18-E04B-7F4D-B612-9126126CB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11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330B7B-FEF5-1C45-BBEC-50D31A65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2D6C68-D317-3C4A-9CD0-F93BA36C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26B0F0-8010-D946-B080-532F610E5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642B-EB16-ED4D-BC3C-4BC8B8A9588C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8EDD5-C9CE-654D-BC2C-E8D5386CB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4D5E36-CA06-7D41-81E2-6A0294224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242C-C715-BB4A-BF02-6AF9BE7928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32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7.jpeg"/><Relationship Id="rId7" Type="http://schemas.openxmlformats.org/officeDocument/2006/relationships/image" Target="../media/image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digitalmeetsculture.net/wp-content/uploads/2019/09/Samsung_British_Museum_02-470x313.jpg" TargetMode="External"/><Relationship Id="rId5" Type="http://schemas.openxmlformats.org/officeDocument/2006/relationships/image" Target="../media/image8.jpeg"/><Relationship Id="rId4" Type="http://schemas.openxmlformats.org/officeDocument/2006/relationships/image" Target="https://static1.squarespace.com/static/5b7d43c5620b854e7e6a3c37/t/5ba0cd0b352f5351517411c7/1537264914655/samsung+ladies.jpg?format=1500w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https://i.pinimg.com/originals/b4/e2/b0/b4e2b0cb5d90b3c5bf4fe89156d5f3a9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finestresullarte.info/blog/immagini/2019/fn/rijksstudio-award.jpg" TargetMode="External"/><Relationship Id="rId5" Type="http://schemas.openxmlformats.org/officeDocument/2006/relationships/image" Target="../media/image12.jpeg"/><Relationship Id="rId10" Type="http://schemas.openxmlformats.org/officeDocument/2006/relationships/image" Target="https://lh3.googleusercontent.com/proxy/1v1U_K6E5vBg0xl4Kg4lpJITs9yYekpSIIWKkBQ2nUgNbsFAvUoD3kuHzR8vdTuvfAicv1IjExC0mWJdJsYOHDFY50k0kde-bVMluThvdywb86yuNIwr0agQNQoZ86-Bl-9K2dVRw2m5c8jWoF6eKqtzjLCUIZ_Are808eHL" TargetMode="External"/><Relationship Id="rId4" Type="http://schemas.openxmlformats.org/officeDocument/2006/relationships/image" Target="https://i.pinimg.com/originals/81/75/00/81750094fe8482af9b2a6c0fc6a8631c.jpg" TargetMode="External"/><Relationship Id="rId9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www.mediterraneaonline.eu/wp-content/uploads/2019/10/graphic-days-Torino-Museo-Egizio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domusweb.it/content/dam/domusweb/it/notizie/2013/12/06/piccolo_museo_del_diario/06_museo-del-diario.jpg.foto.rmedium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https://media.shakespeare.org.uk/images/1LeeLapthorneBlog_crop.width-770.jpg" TargetMode="External"/><Relationship Id="rId3" Type="http://schemas.openxmlformats.org/officeDocument/2006/relationships/image" Target="https://www.transartists.org/sites/default/files/styles/fullscreen/public/address_photo/residency_banner_updated.jpg?itok=s03moQLj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lh3.googleusercontent.com/proxy/Bd3BYsG2CVWeZqFICyKJL5uxKEe3W6ItkUlmv7cWP8u3yPa3qqYEs-xZSUHN_KgM14alx00bKU_6nIths-A-9uGN58MdrKUG3c4XTXhwdgvcSMMVUzj2rC38CZy4_JQvfT_3HrQ48XMO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21.tiff"/><Relationship Id="rId4" Type="http://schemas.openxmlformats.org/officeDocument/2006/relationships/image" Target="../media/image3.png"/><Relationship Id="rId9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studiotilt.com/wp-content/uploads/2014/07/Derby-ReMake-3-890x665.jpg" TargetMode="External"/><Relationship Id="rId5" Type="http://schemas.openxmlformats.org/officeDocument/2006/relationships/image" Target="../media/image23.jpeg"/><Relationship Id="rId4" Type="http://schemas.openxmlformats.org/officeDocument/2006/relationships/image" Target="https://blog.historisches-museum-frankfurt.de/wp-content/uploads/2018/10/historisches-museum-frankfurt-Stadtlabor-Workshop-Bretanopark-Roedelheim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https://lh3.googleusercontent.com/proxy/ViObfW3CCh7U55E0ld5XGjXDidBajItBiY0qe3D37bqcZntiSIOL96mh8T44YHqNnuOD5sKDc_g8ZysdV8kCth5I-irFo1uKsbA1fk0B00WkOjAlZ-VY1Q2qMd5Y8iCqF7sG5BUsPcuy4Z3D8xEimZGJ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museoarcheologiconapoli.it/wp-content/uploads/2017/01/Father-and-Son-Poster-1.jpg" TargetMode="External"/><Relationship Id="rId5" Type="http://schemas.openxmlformats.org/officeDocument/2006/relationships/image" Target="../media/image26.jpeg"/><Relationship Id="rId10" Type="http://schemas.openxmlformats.org/officeDocument/2006/relationships/image" Target="../media/image29.tiff"/><Relationship Id="rId4" Type="http://schemas.openxmlformats.org/officeDocument/2006/relationships/image" Target="https://www.franzrusso.it/wp-content/uploads/2017/04/father-and-son-tuo-museo.jpg" TargetMode="External"/><Relationship Id="rId9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denverpost.com/wp-content/uploads/2016/04/20140206__20140209_E5_AE09RSVPp4.jpg?w=620" TargetMode="External"/><Relationship Id="rId5" Type="http://schemas.openxmlformats.org/officeDocument/2006/relationships/image" Target="../media/image31.jpeg"/><Relationship Id="rId4" Type="http://schemas.openxmlformats.org/officeDocument/2006/relationships/image" Target="https://scontent.fmxp6-1.fna.fbcdn.net/v/t1.0-9/53790479_2224675130928396_4831645625961414656_o.jpg?_nc_cat=106&amp;_nc_sid=07e735&amp;_nc_ohc=FmonQrMusQAAX_y18s7&amp;_nc_ht=scontent.fmxp6-1.fna&amp;oh=e1f9d3fae058ee6db3106a622957bca6&amp;oe=5EC1928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AF7A93-DBDF-E542-914A-8054E505A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0" y="3999333"/>
            <a:ext cx="3835400" cy="1461667"/>
          </a:xfrm>
        </p:spPr>
        <p:txBody>
          <a:bodyPr anchor="ctr">
            <a:noAutofit/>
          </a:bodyPr>
          <a:lstStyle/>
          <a:p>
            <a:r>
              <a:rPr lang="it-IT" sz="2000" b="1" dirty="0">
                <a:solidFill>
                  <a:srgbClr val="0C509F"/>
                </a:solidFill>
                <a:latin typeface="Verdana"/>
                <a:cs typeface="Verdana"/>
              </a:rPr>
              <a:t>Analisi di benchmark internazionale sulle collaborazioni tra </a:t>
            </a:r>
            <a:r>
              <a:rPr lang="it-IT" sz="2000" b="1" dirty="0" err="1">
                <a:solidFill>
                  <a:srgbClr val="0C509F"/>
                </a:solidFill>
                <a:latin typeface="Verdana"/>
                <a:cs typeface="Verdana"/>
              </a:rPr>
              <a:t>SMEs</a:t>
            </a:r>
            <a:r>
              <a:rPr lang="it-IT" sz="2000" b="1" dirty="0">
                <a:solidFill>
                  <a:srgbClr val="0C509F"/>
                </a:solidFill>
                <a:latin typeface="Verdana"/>
                <a:cs typeface="Verdana"/>
              </a:rPr>
              <a:t>, ICC e musei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E9BC26-3AE6-ED4C-BD9B-1568DC134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400" y="5397482"/>
            <a:ext cx="3586533" cy="689718"/>
          </a:xfrm>
        </p:spPr>
        <p:txBody>
          <a:bodyPr anchor="ctr">
            <a:norm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Verdana"/>
                <a:cs typeface="Verdana"/>
              </a:rPr>
              <a:t>Prof. Guido Guerzoni</a:t>
            </a:r>
            <a:br>
              <a:rPr lang="it-IT" sz="1400" b="1" dirty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it-IT" sz="1400" b="1" dirty="0">
                <a:solidFill>
                  <a:schemeClr val="bg1"/>
                </a:solidFill>
                <a:latin typeface="Verdana"/>
                <a:cs typeface="Verdana"/>
              </a:rPr>
              <a:t>Università Bocconi</a:t>
            </a:r>
          </a:p>
        </p:txBody>
      </p:sp>
    </p:spTree>
    <p:extLst>
      <p:ext uri="{BB962C8B-B14F-4D97-AF65-F5344CB8AC3E}">
        <p14:creationId xmlns:p14="http://schemas.microsoft.com/office/powerpoint/2010/main" val="2120135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954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perimetrazione attraverso l’analisi dei profili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LinkedIn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2/3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588D445C-65E4-9541-B25E-74117C749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286965"/>
              </p:ext>
            </p:extLst>
          </p:nvPr>
        </p:nvGraphicFramePr>
        <p:xfrm>
          <a:off x="376631" y="1994403"/>
          <a:ext cx="11438737" cy="374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695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9461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perimetrazione attraverso l’analisi dei profili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LinkedIn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3/3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54D4081-80C2-C44F-A29B-62CFD3FE4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265499"/>
              </p:ext>
            </p:extLst>
          </p:nvPr>
        </p:nvGraphicFramePr>
        <p:xfrm>
          <a:off x="220436" y="2312171"/>
          <a:ext cx="11751128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599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780032"/>
            <a:ext cx="113510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istituzioni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La definizione degli ambiti di cross-fertilizzazione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Le analisi di benchmark sulle collaborazioni 1) ICC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e 2)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CEB9F0-D63B-9C43-BA1E-07885A30D1C8}"/>
              </a:ext>
            </a:extLst>
          </p:cNvPr>
          <p:cNvSpPr/>
          <p:nvPr/>
        </p:nvSpPr>
        <p:spPr>
          <a:xfrm>
            <a:off x="548640" y="2547475"/>
            <a:ext cx="11094720" cy="489640"/>
          </a:xfrm>
          <a:prstGeom prst="rect">
            <a:avLst/>
          </a:prstGeom>
          <a:noFill/>
          <a:ln>
            <a:solidFill>
              <a:srgbClr val="0C5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220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6086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sz="2400" b="1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Valorizzazione delle attività museali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2E87F9-EA49-3141-87E8-9658C5E03531}"/>
              </a:ext>
            </a:extLst>
          </p:cNvPr>
          <p:cNvSpPr txBox="1"/>
          <p:nvPr/>
        </p:nvSpPr>
        <p:spPr>
          <a:xfrm>
            <a:off x="548640" y="2151727"/>
            <a:ext cx="114202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corso una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della Regione anche sulla base di prime informazioni selezionate attraverso agli altri progetti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Interreg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avviati: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“Smart Accelerators of Creative Heritage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Entrepreneurship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 (SACHE)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300"/>
              </a:spcAft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attesa degli esiti della ricerca di IUAV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1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780032"/>
            <a:ext cx="10765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istituzioni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La definizione degli ambiti di cross-fertilizzazione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Le analisi di benchmark sulle collaborazioni 1) ICC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e 2)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CEB9F0-D63B-9C43-BA1E-07885A30D1C8}"/>
              </a:ext>
            </a:extLst>
          </p:cNvPr>
          <p:cNvSpPr/>
          <p:nvPr/>
        </p:nvSpPr>
        <p:spPr>
          <a:xfrm>
            <a:off x="548640" y="3069989"/>
            <a:ext cx="11094720" cy="489640"/>
          </a:xfrm>
          <a:prstGeom prst="rect">
            <a:avLst/>
          </a:prstGeom>
          <a:noFill/>
          <a:ln>
            <a:solidFill>
              <a:srgbClr val="0C5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95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8787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definizione degli ambiti di cross-fertilizzazione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focus sulle attività museali 1/3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2E87F9-EA49-3141-87E8-9658C5E03531}"/>
              </a:ext>
            </a:extLst>
          </p:cNvPr>
          <p:cNvSpPr txBox="1"/>
          <p:nvPr/>
        </p:nvSpPr>
        <p:spPr>
          <a:xfrm>
            <a:off x="548640" y="1961587"/>
            <a:ext cx="1142020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Mappatura delle funzioni e delle attività afferenti alla gestione museale attraverso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fonti: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minimi del Sistema Museale Nazionale definiti dal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D.M. 113 del febbraio 2018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individuati da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ICOM-Unesco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che identificano 23 ambiti di interesse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“Professionalità e funzioni essenziali del museo alla luce della riforma dei musei statali”,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ICOM Italia (2017)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7188" lvl="1" indent="-341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 aree di attività: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Ricerca, gestione e cura delle collezioni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Servizi al pubblico, educazione e mediazione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e comunicazione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Amministrazione, finanze e gestione delle risorse umane 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Strutture, allestimenti e sicurezza</a:t>
            </a:r>
          </a:p>
        </p:txBody>
      </p:sp>
    </p:spTree>
    <p:extLst>
      <p:ext uri="{BB962C8B-B14F-4D97-AF65-F5344CB8AC3E}">
        <p14:creationId xmlns:p14="http://schemas.microsoft.com/office/powerpoint/2010/main" val="108292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4FA171A-3B19-FD46-976E-7F18E343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32" y="31075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C72FE02-A5F8-1D47-BF03-9EFB1894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23392B-30C6-EE40-8D7B-B8C317B8BF99}"/>
              </a:ext>
            </a:extLst>
          </p:cNvPr>
          <p:cNvSpPr txBox="1"/>
          <p:nvPr/>
        </p:nvSpPr>
        <p:spPr>
          <a:xfrm>
            <a:off x="548640" y="950976"/>
            <a:ext cx="8787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definizione degli ambiti di cross-fertilizzazione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focus sulle attività museali 2/3</a:t>
            </a:r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346460D0-E648-C14B-BD0F-D68F6A54F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406109"/>
              </p:ext>
            </p:extLst>
          </p:nvPr>
        </p:nvGraphicFramePr>
        <p:xfrm>
          <a:off x="548640" y="2068416"/>
          <a:ext cx="9450526" cy="4370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6916">
                  <a:extLst>
                    <a:ext uri="{9D8B030D-6E8A-4147-A177-3AD203B41FA5}">
                      <a16:colId xmlns:a16="http://schemas.microsoft.com/office/drawing/2014/main" val="1968748523"/>
                    </a:ext>
                  </a:extLst>
                </a:gridCol>
                <a:gridCol w="7463610">
                  <a:extLst>
                    <a:ext uri="{9D8B030D-6E8A-4147-A177-3AD203B41FA5}">
                      <a16:colId xmlns:a16="http://schemas.microsoft.com/office/drawing/2014/main" val="2269479215"/>
                    </a:ext>
                  </a:extLst>
                </a:gridCol>
              </a:tblGrid>
              <a:tr h="405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Funzione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Attività 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738989"/>
                  </a:ext>
                </a:extLst>
              </a:tr>
              <a:tr h="2298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 Ricerca, gestione e cura delle collezioni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1.1. Conservazione, restauro e risanamento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1.2. Curatela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1.3. Schedatura, catalogazione, inventariazione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1.4. Archiviazione, caricamento e gestione di database catalografici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1.5. Documentazione fotografica e riprese video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1.6. Servizio prestiti e movimentazione opere (Registrar)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1.7. Ricerca e valorizzazione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1.8. Programmazione espositiva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1.9. Produzione mostre temporanee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1.10. Deposito e stoccaggio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1.11. Acquisizione / cessione opere</a:t>
                      </a:r>
                    </a:p>
                  </a:txBody>
                  <a:tcPr marL="50613" marR="506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5662"/>
                  </a:ext>
                </a:extLst>
              </a:tr>
              <a:tr h="166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 Servizi al pubblico, educazione e mediazione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2.1. Accoglienza, </a:t>
                      </a:r>
                      <a:r>
                        <a:rPr lang="it-IT" sz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customer</a:t>
                      </a: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care, orientamento e supporto alla visita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2.2. </a:t>
                      </a:r>
                      <a:r>
                        <a:rPr lang="it-IT" sz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Ticketing</a:t>
                      </a: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prenotazione e prevendita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2.3. Visite guidate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2.4. Servizi educativi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2.5. Servizi aggiuntivi alla visita: </a:t>
                      </a:r>
                      <a:r>
                        <a:rPr lang="it-IT" sz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museum</a:t>
                      </a: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shop, ristorazione, trasporto e parking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2.6. Custodia e vigilanza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2.7. Attività espositive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2.8. </a:t>
                      </a:r>
                      <a:r>
                        <a:rPr lang="it-IT" sz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Event</a:t>
                      </a: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management, progetti speciali e assistenza alle attività espositive</a:t>
                      </a:r>
                    </a:p>
                  </a:txBody>
                  <a:tcPr marL="50613" marR="506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6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4FA171A-3B19-FD46-976E-7F18E343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32" y="31075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C72FE02-A5F8-1D47-BF03-9EFB1894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23392B-30C6-EE40-8D7B-B8C317B8BF99}"/>
              </a:ext>
            </a:extLst>
          </p:cNvPr>
          <p:cNvSpPr txBox="1"/>
          <p:nvPr/>
        </p:nvSpPr>
        <p:spPr>
          <a:xfrm>
            <a:off x="548640" y="950976"/>
            <a:ext cx="8787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definizione degli ambiti di cross-fertilizzazione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focus sulle attività museali 3/3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CE6F0DD-A322-BE4D-AAC9-99C50A670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528710"/>
              </p:ext>
            </p:extLst>
          </p:nvPr>
        </p:nvGraphicFramePr>
        <p:xfrm>
          <a:off x="548640" y="2099961"/>
          <a:ext cx="9256734" cy="4010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288">
                  <a:extLst>
                    <a:ext uri="{9D8B030D-6E8A-4147-A177-3AD203B41FA5}">
                      <a16:colId xmlns:a16="http://schemas.microsoft.com/office/drawing/2014/main" val="1968748523"/>
                    </a:ext>
                  </a:extLst>
                </a:gridCol>
                <a:gridCol w="7427446">
                  <a:extLst>
                    <a:ext uri="{9D8B030D-6E8A-4147-A177-3AD203B41FA5}">
                      <a16:colId xmlns:a16="http://schemas.microsoft.com/office/drawing/2014/main" val="2269479215"/>
                    </a:ext>
                  </a:extLst>
                </a:gridCol>
              </a:tblGrid>
              <a:tr h="3713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Funzione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Attività 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738989"/>
                  </a:ext>
                </a:extLst>
              </a:tr>
              <a:tr h="1832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 Marketing e comunicazione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3.1. Marketing (audience survey, revision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politiche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di pricing, mailing lists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ecc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.)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3.2.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Promozione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 fundraising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3.3. Business development (location management, rights management)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3.4. Comunicazione (online, offline, social media)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3.5. Ufficio stampa e pubbliche relazioni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3.6. Grafica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3.7. Produzione audiovisiva</a:t>
                      </a:r>
                    </a:p>
                  </a:txBody>
                  <a:tcPr marL="50613" marR="506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30188"/>
                  </a:ext>
                </a:extLst>
              </a:tr>
              <a:tr h="770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 Amministrazione, finanze e gestione risorse umane 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4.1. Amministrazione e controllo di gestione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4.2. Gestione paghe e risorse umane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4.3. Acquisti e gestione fornitori</a:t>
                      </a:r>
                    </a:p>
                  </a:txBody>
                  <a:tcPr marL="50613" marR="506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824501"/>
                  </a:ext>
                </a:extLst>
              </a:tr>
              <a:tr h="1035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 Strutture, allestimenti e sicurezza</a:t>
                      </a:r>
                    </a:p>
                  </a:txBody>
                  <a:tcPr marL="50613" marR="50613" marT="0" marB="0" anchor="ctr">
                    <a:solidFill>
                      <a:srgbClr val="0C50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5.1. Pulizie e manutenzioni edificio e impianti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5.2. Sicurezza e vigilanza edificio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5.3. Allestimenti mostre temporanee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5.4. Pianificazione emergenze ed evacuazioni</a:t>
                      </a:r>
                    </a:p>
                  </a:txBody>
                  <a:tcPr marL="50613" marR="5061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19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780032"/>
            <a:ext cx="114638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istituzioni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La definizione degli ambiti di cross-fertilizzazione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Le analisi di benchmark sulle collaborazioni 1) ICC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e 2) SME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CEB9F0-D63B-9C43-BA1E-07885A30D1C8}"/>
              </a:ext>
            </a:extLst>
          </p:cNvPr>
          <p:cNvSpPr/>
          <p:nvPr/>
        </p:nvSpPr>
        <p:spPr>
          <a:xfrm>
            <a:off x="548640" y="3695477"/>
            <a:ext cx="11313508" cy="489640"/>
          </a:xfrm>
          <a:prstGeom prst="rect">
            <a:avLst/>
          </a:prstGeom>
          <a:noFill/>
          <a:ln>
            <a:solidFill>
              <a:srgbClr val="0C5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817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4283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Metodologia della ricerca</a:t>
            </a:r>
          </a:p>
        </p:txBody>
      </p:sp>
      <p:pic>
        <p:nvPicPr>
          <p:cNvPr id="5" name="Immagine 4" descr="Immagine che contiene fotografia, segnale, nero, bianco&#10;&#10;Descrizione generata automaticamente">
            <a:extLst>
              <a:ext uri="{FF2B5EF4-FFF2-40B4-BE49-F238E27FC236}">
                <a16:creationId xmlns:a16="http://schemas.microsoft.com/office/drawing/2014/main" id="{9ED7CD01-B070-814E-B7FD-31194955C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631">
            <a:off x="10058807" y="2185272"/>
            <a:ext cx="1952019" cy="2724455"/>
          </a:xfrm>
          <a:prstGeom prst="rect">
            <a:avLst/>
          </a:prstGeom>
        </p:spPr>
      </p:pic>
      <p:pic>
        <p:nvPicPr>
          <p:cNvPr id="7" name="Immagine 6" descr="Immagine che contiene persona, donna, edificio, fotografia&#10;&#10;Descrizione generata automaticamente">
            <a:extLst>
              <a:ext uri="{FF2B5EF4-FFF2-40B4-BE49-F238E27FC236}">
                <a16:creationId xmlns:a16="http://schemas.microsoft.com/office/drawing/2014/main" id="{6BFBE5A6-24B5-5B4C-ADBE-0A13F92DC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157" y="855281"/>
            <a:ext cx="1965928" cy="27453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48D8E5-E52E-0849-8D92-464CFACB1062}"/>
              </a:ext>
            </a:extLst>
          </p:cNvPr>
          <p:cNvSpPr txBox="1"/>
          <p:nvPr/>
        </p:nvSpPr>
        <p:spPr>
          <a:xfrm>
            <a:off x="548640" y="1961587"/>
            <a:ext cx="8970917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Ricerca di best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 2 fronti: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Collaborazioni/Sinergie tra Musei e ICC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Collaborazioni/Sinergie tra ICC 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SMEs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0525" lvl="1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 di selezione dei casi: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Valorizzazione delle collezioni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museali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Enfasi non solo sul risultato ma anche sul 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engagement dei professionisti / imprese creative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Musei grandi e piccoli, ma con una diffusa attenzione a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integrare le pratiche creative nei diversi livelli delle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attività culturali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Attenzione a pratiche con un alto grado di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coinvolgimento della cittadinanza (accessibilità e inclusione)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8E89198-E28B-2047-816E-FEBB78889591}"/>
              </a:ext>
            </a:extLst>
          </p:cNvPr>
          <p:cNvSpPr/>
          <p:nvPr/>
        </p:nvSpPr>
        <p:spPr>
          <a:xfrm>
            <a:off x="1012370" y="2318656"/>
            <a:ext cx="5083629" cy="311809"/>
          </a:xfrm>
          <a:prstGeom prst="rect">
            <a:avLst/>
          </a:prstGeom>
          <a:noFill/>
          <a:ln>
            <a:solidFill>
              <a:srgbClr val="0C5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3261C0-A051-F64B-B0B4-93E552E66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121" y="5245019"/>
            <a:ext cx="2160386" cy="756135"/>
          </a:xfrm>
          <a:prstGeom prst="rect">
            <a:avLst/>
          </a:prstGeom>
          <a:solidFill>
            <a:srgbClr val="0C509F"/>
          </a:solidFill>
        </p:spPr>
      </p:pic>
    </p:spTree>
    <p:extLst>
      <p:ext uri="{BB962C8B-B14F-4D97-AF65-F5344CB8AC3E}">
        <p14:creationId xmlns:p14="http://schemas.microsoft.com/office/powerpoint/2010/main" val="236329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780032"/>
            <a:ext cx="1148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istituzioni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La definizione degli ambiti di cross-fertilizzazione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Le analisi di benchmark sulle collaborazioni 1) ICC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e 2)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66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Principali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highlights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 Musei e ICC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48D8E5-E52E-0849-8D92-464CFACB1062}"/>
              </a:ext>
            </a:extLst>
          </p:cNvPr>
          <p:cNvSpPr txBox="1"/>
          <p:nvPr/>
        </p:nvSpPr>
        <p:spPr>
          <a:xfrm>
            <a:off x="548639" y="1941443"/>
            <a:ext cx="11322231" cy="4785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Clustering per 6 macro tipologie di attività di valorizzazione: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Attività educational (workshops,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masterclass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per adolescenti e adulti)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Merchandising e sviluppo edizioni speciali 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Allestimenti e mostre temporanee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Programmi di residenza e di ricerca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Pratiche partecipative e di community engagement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Applicazioni di nuove tecnologie (VR/AR,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fablab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makers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gaming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spcAft>
                <a:spcPts val="300"/>
              </a:spcAft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90525" lvl="1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Funzioni/attività museali coinvolte: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Attività espositive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Orientamento alla visita 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Servizi educativi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shop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Produzione audiovisiva</a:t>
            </a:r>
          </a:p>
          <a:p>
            <a:pPr marL="847725" lvl="2" indent="-3905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Ricerca e sviluppo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E61AEE-F712-C347-BDF5-A0FEFE2A1B25}"/>
              </a:ext>
            </a:extLst>
          </p:cNvPr>
          <p:cNvSpPr txBox="1"/>
          <p:nvPr/>
        </p:nvSpPr>
        <p:spPr>
          <a:xfrm>
            <a:off x="4876285" y="5012867"/>
            <a:ext cx="46922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Attività che prevedono ricerca e sviluppo sempre con momenti di fruizione/interazione con il pubblico (raramente sinergie ICC e musei sono su attività di puro back office o legate a funzioni </a:t>
            </a:r>
            <a:r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 sola </a:t>
            </a:r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conservazione)</a:t>
            </a: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85D9E6A4-39ED-DA4D-9FF7-5B7B616B31FF}"/>
              </a:ext>
            </a:extLst>
          </p:cNvPr>
          <p:cNvSpPr/>
          <p:nvPr/>
        </p:nvSpPr>
        <p:spPr>
          <a:xfrm>
            <a:off x="4359299" y="4910900"/>
            <a:ext cx="516986" cy="1338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71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4FA171A-3B19-FD46-976E-7F18E343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32" y="31075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41AA912-0D82-6540-A368-399A8B0CDC83}"/>
              </a:ext>
            </a:extLst>
          </p:cNvPr>
          <p:cNvSpPr txBox="1"/>
          <p:nvPr/>
        </p:nvSpPr>
        <p:spPr>
          <a:xfrm>
            <a:off x="548640" y="950976"/>
            <a:ext cx="45731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1/6</a:t>
            </a:r>
          </a:p>
          <a:p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Attività educational</a:t>
            </a:r>
          </a:p>
        </p:txBody>
      </p:sp>
      <p:pic>
        <p:nvPicPr>
          <p:cNvPr id="17" name="Immagine 13" descr="Volunteering with Samsung Digital Discovery Centre — Museum Futures">
            <a:extLst>
              <a:ext uri="{FF2B5EF4-FFF2-40B4-BE49-F238E27FC236}">
                <a16:creationId xmlns:a16="http://schemas.microsoft.com/office/drawing/2014/main" id="{AED049B9-5B64-DA41-8F9D-0A8A7E5CD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09"/>
          <a:stretch>
            <a:fillRect/>
          </a:stretch>
        </p:blipFill>
        <p:spPr bwMode="auto">
          <a:xfrm>
            <a:off x="278225" y="2819251"/>
            <a:ext cx="3282210" cy="218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7" descr="British Museum reveals 35,000 places for virtual visits | Digital ...">
            <a:extLst>
              <a:ext uri="{FF2B5EF4-FFF2-40B4-BE49-F238E27FC236}">
                <a16:creationId xmlns:a16="http://schemas.microsoft.com/office/drawing/2014/main" id="{7BFA678D-615D-A846-880C-D6D492FF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50" y="4920583"/>
            <a:ext cx="2671769" cy="17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F1EA05A5-73DF-D94F-9BDB-3C608377645E}"/>
              </a:ext>
            </a:extLst>
          </p:cNvPr>
          <p:cNvSpPr/>
          <p:nvPr/>
        </p:nvSpPr>
        <p:spPr>
          <a:xfrm>
            <a:off x="278224" y="4920583"/>
            <a:ext cx="2327189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British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Lab, Samsung Digital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Discovery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D99787-821F-564D-85ED-61B329AAD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973" y="2099494"/>
            <a:ext cx="4442324" cy="2498807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C46040A9-817F-224E-9DCE-40431763758B}"/>
              </a:ext>
            </a:extLst>
          </p:cNvPr>
          <p:cNvSpPr/>
          <p:nvPr/>
        </p:nvSpPr>
        <p:spPr>
          <a:xfrm>
            <a:off x="4086973" y="4364619"/>
            <a:ext cx="40369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Hub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Wellcome Collection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C12AEAE-F0A1-6F43-8D8F-E910ACCDD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652" y="3158262"/>
            <a:ext cx="2330668" cy="310755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FE25349-4CB5-5841-BEE8-EA12BC9F5055}"/>
              </a:ext>
            </a:extLst>
          </p:cNvPr>
          <p:cNvSpPr/>
          <p:nvPr/>
        </p:nvSpPr>
        <p:spPr>
          <a:xfrm>
            <a:off x="8668011" y="5851892"/>
            <a:ext cx="2451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Chester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Beatty’s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Creative Lab for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Teens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41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552587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2/6 </a:t>
            </a:r>
            <a:b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Merchandising e sviluppo edizioni speciali</a:t>
            </a:r>
          </a:p>
          <a:p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5" name="Immagine 12" descr="ladress Rijksmuseum Art dresses (met afbeeldingen) | Kleding">
            <a:extLst>
              <a:ext uri="{FF2B5EF4-FFF2-40B4-BE49-F238E27FC236}">
                <a16:creationId xmlns:a16="http://schemas.microsoft.com/office/drawing/2014/main" id="{30F2B975-6C98-4044-8F97-301D5762F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51006"/>
          <a:stretch>
            <a:fillRect/>
          </a:stretch>
        </p:blipFill>
        <p:spPr bwMode="auto">
          <a:xfrm>
            <a:off x="548640" y="2245379"/>
            <a:ext cx="5056293" cy="15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4FA171A-3B19-FD46-976E-7F18E343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32" y="31075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Immagine 15" descr="Il Rijksmuseum premia con 7.500 euro chi crea il proprio ...">
            <a:extLst>
              <a:ext uri="{FF2B5EF4-FFF2-40B4-BE49-F238E27FC236}">
                <a16:creationId xmlns:a16="http://schemas.microsoft.com/office/drawing/2014/main" id="{E87EC910-D2E8-0C43-BC0B-27C4B45A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" y="3977456"/>
            <a:ext cx="4722193" cy="26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C6A3D8F-072A-4B49-9213-D2451932DF7A}"/>
              </a:ext>
            </a:extLst>
          </p:cNvPr>
          <p:cNvSpPr/>
          <p:nvPr/>
        </p:nvSpPr>
        <p:spPr>
          <a:xfrm>
            <a:off x="548641" y="6351268"/>
            <a:ext cx="14131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Rijkstudium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815314A-DF24-6646-B4A4-FA0B57C1F5F1}"/>
              </a:ext>
            </a:extLst>
          </p:cNvPr>
          <p:cNvSpPr/>
          <p:nvPr/>
        </p:nvSpPr>
        <p:spPr>
          <a:xfrm>
            <a:off x="488126" y="3524796"/>
            <a:ext cx="2654086" cy="3195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LaDress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Rijksmuseum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Immagine 8" descr="Behind the scenes at Morris &amp; Co. and the new Melsetter collection ...">
            <a:extLst>
              <a:ext uri="{FF2B5EF4-FFF2-40B4-BE49-F238E27FC236}">
                <a16:creationId xmlns:a16="http://schemas.microsoft.com/office/drawing/2014/main" id="{A6FC1F3A-FF73-AC48-80D3-EB274655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2" b="14691"/>
          <a:stretch>
            <a:fillRect/>
          </a:stretch>
        </p:blipFill>
        <p:spPr bwMode="auto">
          <a:xfrm>
            <a:off x="7757902" y="1364506"/>
            <a:ext cx="30353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C72FE02-A5F8-1D47-BF03-9EFB1894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A440B8-AFBC-F34F-924B-4AF98326D392}"/>
              </a:ext>
            </a:extLst>
          </p:cNvPr>
          <p:cNvSpPr/>
          <p:nvPr/>
        </p:nvSpPr>
        <p:spPr>
          <a:xfrm>
            <a:off x="9107220" y="4384695"/>
            <a:ext cx="253614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Morris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Co.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Newill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Birmingham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Art Gallery</a:t>
            </a:r>
          </a:p>
        </p:txBody>
      </p:sp>
      <p:pic>
        <p:nvPicPr>
          <p:cNvPr id="1029" name="Immagine 9" descr="Morris &amp; Co. - Melsetter - Newill - 226590">
            <a:extLst>
              <a:ext uri="{FF2B5EF4-FFF2-40B4-BE49-F238E27FC236}">
                <a16:creationId xmlns:a16="http://schemas.microsoft.com/office/drawing/2014/main" id="{C8CA7E5C-C483-1141-90DC-A3E88F85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36" y="3658337"/>
            <a:ext cx="29845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magine 1" descr="graphic days Torino Museo Egizio">
            <a:extLst>
              <a:ext uri="{FF2B5EF4-FFF2-40B4-BE49-F238E27FC236}">
                <a16:creationId xmlns:a16="http://schemas.microsoft.com/office/drawing/2014/main" id="{B9CCB3CC-C72D-4941-BA80-5B348F0E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452201"/>
            <a:ext cx="4893825" cy="32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46821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3/6 </a:t>
            </a:r>
            <a:b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Allestimenti e mostre temporanee</a:t>
            </a:r>
          </a:p>
          <a:p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FA171A-3B19-FD46-976E-7F18E343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32" y="31075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815314A-DF24-6646-B4A4-FA0B57C1F5F1}"/>
              </a:ext>
            </a:extLst>
          </p:cNvPr>
          <p:cNvSpPr/>
          <p:nvPr/>
        </p:nvSpPr>
        <p:spPr>
          <a:xfrm>
            <a:off x="548641" y="5720091"/>
            <a:ext cx="387705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Humans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Museo Egizio + Torino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Graphic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Days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C72FE02-A5F8-1D47-BF03-9EFB1894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8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B25DBB-70FD-9144-A2E4-E3F5A0FD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93" y="22479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27EF0-8FB5-E445-BAED-A037B315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98" y="46033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3EE44-9720-7640-AB0E-CA73B34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77" name="Immagine 33" descr="Piccolo Museo del Diario">
            <a:extLst>
              <a:ext uri="{FF2B5EF4-FFF2-40B4-BE49-F238E27FC236}">
                <a16:creationId xmlns:a16="http://schemas.microsoft.com/office/drawing/2014/main" id="{D44E191C-B625-2C42-837D-EE5E7263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65" y="2191520"/>
            <a:ext cx="5969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40A440B8-AFBC-F34F-924B-4AF98326D392}"/>
              </a:ext>
            </a:extLst>
          </p:cNvPr>
          <p:cNvSpPr/>
          <p:nvPr/>
        </p:nvSpPr>
        <p:spPr>
          <a:xfrm>
            <a:off x="5837865" y="1442013"/>
            <a:ext cx="59690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Piccolo Museo del Diario</a:t>
            </a:r>
            <a:b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Archivio Diaristico Nazionale di Pieve Santo Stefano +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dotdotdot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07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Immagine 20" descr="Victoria &amp; Albert Museum | Transartists">
            <a:extLst>
              <a:ext uri="{FF2B5EF4-FFF2-40B4-BE49-F238E27FC236}">
                <a16:creationId xmlns:a16="http://schemas.microsoft.com/office/drawing/2014/main" id="{DFF2359F-7C99-794C-9755-B03076830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1"/>
          <a:stretch/>
        </p:blipFill>
        <p:spPr bwMode="auto">
          <a:xfrm>
            <a:off x="548641" y="2425048"/>
            <a:ext cx="4982044" cy="29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475033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4/6 </a:t>
            </a:r>
            <a:b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Programmi di residenza e di ricerca</a:t>
            </a:r>
          </a:p>
          <a:p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815314A-DF24-6646-B4A4-FA0B57C1F5F1}"/>
              </a:ext>
            </a:extLst>
          </p:cNvPr>
          <p:cNvSpPr/>
          <p:nvPr/>
        </p:nvSpPr>
        <p:spPr>
          <a:xfrm>
            <a:off x="548640" y="2418292"/>
            <a:ext cx="18206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V&amp;A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Residency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B25DBB-70FD-9144-A2E4-E3F5A0FD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93" y="22479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27EF0-8FB5-E445-BAED-A037B315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98" y="46033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3EE44-9720-7640-AB0E-CA73B34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00" name="Immagine 21" descr="WHEN FASHION MEETS SHAKESPEARE">
            <a:extLst>
              <a:ext uri="{FF2B5EF4-FFF2-40B4-BE49-F238E27FC236}">
                <a16:creationId xmlns:a16="http://schemas.microsoft.com/office/drawing/2014/main" id="{C54CE0B3-92F6-1947-BD39-5EE58CD5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0716"/>
          <a:stretch>
            <a:fillRect/>
          </a:stretch>
        </p:blipFill>
        <p:spPr bwMode="auto">
          <a:xfrm>
            <a:off x="5902447" y="4017932"/>
            <a:ext cx="3994318" cy="241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D4E8303-52B1-104B-8AAE-C791B478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8B3D26E-DBB3-564C-AC27-097C3A89C071}"/>
              </a:ext>
            </a:extLst>
          </p:cNvPr>
          <p:cNvSpPr/>
          <p:nvPr/>
        </p:nvSpPr>
        <p:spPr>
          <a:xfrm>
            <a:off x="5902447" y="6119082"/>
            <a:ext cx="21046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Shakespeare Trust</a:t>
            </a:r>
          </a:p>
        </p:txBody>
      </p:sp>
      <p:pic>
        <p:nvPicPr>
          <p:cNvPr id="4099" name="Immagine 22" descr="Artist in Residence - Lee Lapthorne">
            <a:extLst>
              <a:ext uri="{FF2B5EF4-FFF2-40B4-BE49-F238E27FC236}">
                <a16:creationId xmlns:a16="http://schemas.microsoft.com/office/drawing/2014/main" id="{81A4988A-3476-8145-8E7D-D26872E96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2"/>
          <a:stretch/>
        </p:blipFill>
        <p:spPr bwMode="auto">
          <a:xfrm>
            <a:off x="8744621" y="4939909"/>
            <a:ext cx="2304288" cy="17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B8CBFB7-7B29-C642-96FD-A0B5259A6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0333" y="1631452"/>
            <a:ext cx="3251200" cy="21717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319BE5B-DB1D-5348-ACCB-1BF190FB9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1165" y="922723"/>
            <a:ext cx="3251200" cy="215900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D1A27790-E3A9-D54E-8016-A085BC2CFE2E}"/>
              </a:ext>
            </a:extLst>
          </p:cNvPr>
          <p:cNvSpPr/>
          <p:nvPr/>
        </p:nvSpPr>
        <p:spPr>
          <a:xfrm>
            <a:off x="8271165" y="904054"/>
            <a:ext cx="27944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Camera Torino + Magnum</a:t>
            </a:r>
          </a:p>
        </p:txBody>
      </p:sp>
    </p:spTree>
    <p:extLst>
      <p:ext uri="{BB962C8B-B14F-4D97-AF65-F5344CB8AC3E}">
        <p14:creationId xmlns:p14="http://schemas.microsoft.com/office/powerpoint/2010/main" val="2795084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475033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5/6 </a:t>
            </a:r>
            <a:b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Pratiche partecipative</a:t>
            </a:r>
          </a:p>
          <a:p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B25DBB-70FD-9144-A2E4-E3F5A0FD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93" y="22479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27EF0-8FB5-E445-BAED-A037B315E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98" y="46033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3EE44-9720-7640-AB0E-CA73B34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4E8303-52B1-104B-8AAE-C791B478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121" name="Immagine 40" descr="Historisches Museum Frankfurt: Stadtlabor Workshop Bretanopark ...">
            <a:extLst>
              <a:ext uri="{FF2B5EF4-FFF2-40B4-BE49-F238E27FC236}">
                <a16:creationId xmlns:a16="http://schemas.microsoft.com/office/drawing/2014/main" id="{0A63A5E8-F0B0-4443-A215-A695D025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495972"/>
            <a:ext cx="5221539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815314A-DF24-6646-B4A4-FA0B57C1F5F1}"/>
              </a:ext>
            </a:extLst>
          </p:cNvPr>
          <p:cNvSpPr/>
          <p:nvPr/>
        </p:nvSpPr>
        <p:spPr>
          <a:xfrm>
            <a:off x="548640" y="2459081"/>
            <a:ext cx="30616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Frankfurt </a:t>
            </a:r>
          </a:p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StadtLab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5" name="Immagine 26" descr="THE RE:MAKE PROJECT AT DERBY SILK MILL MUSEUM">
            <a:extLst>
              <a:ext uri="{FF2B5EF4-FFF2-40B4-BE49-F238E27FC236}">
                <a16:creationId xmlns:a16="http://schemas.microsoft.com/office/drawing/2014/main" id="{FD2CF641-0179-3443-A569-2E18EA3E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/>
          <a:stretch>
            <a:fillRect/>
          </a:stretch>
        </p:blipFill>
        <p:spPr bwMode="auto">
          <a:xfrm>
            <a:off x="7283671" y="3704168"/>
            <a:ext cx="4260000" cy="27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D1A27790-E3A9-D54E-8016-A085BC2CFE2E}"/>
              </a:ext>
            </a:extLst>
          </p:cNvPr>
          <p:cNvSpPr/>
          <p:nvPr/>
        </p:nvSpPr>
        <p:spPr>
          <a:xfrm>
            <a:off x="8749191" y="5906331"/>
            <a:ext cx="279448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Derby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Silk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Re:make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Immagine 2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090D8B9-41F1-CC42-9F6D-4AC373A1349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33761" y="1340765"/>
            <a:ext cx="3695065" cy="1939925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78ECA40D-AC56-5947-9B4B-6B68379B5647}"/>
              </a:ext>
            </a:extLst>
          </p:cNvPr>
          <p:cNvSpPr/>
          <p:nvPr/>
        </p:nvSpPr>
        <p:spPr>
          <a:xfrm>
            <a:off x="6333761" y="2740748"/>
            <a:ext cx="21598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Anchorage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SEED Lab</a:t>
            </a:r>
          </a:p>
        </p:txBody>
      </p:sp>
    </p:spTree>
    <p:extLst>
      <p:ext uri="{BB962C8B-B14F-4D97-AF65-F5344CB8AC3E}">
        <p14:creationId xmlns:p14="http://schemas.microsoft.com/office/powerpoint/2010/main" val="2947310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uccello, fiore&#10;&#10;Descrizione generata automaticamente">
            <a:extLst>
              <a:ext uri="{FF2B5EF4-FFF2-40B4-BE49-F238E27FC236}">
                <a16:creationId xmlns:a16="http://schemas.microsoft.com/office/drawing/2014/main" id="{0ECE96E2-3DCC-4C4A-B472-B28296B21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"/>
          <a:stretch/>
        </p:blipFill>
        <p:spPr>
          <a:xfrm>
            <a:off x="87086" y="2717"/>
            <a:ext cx="12111846" cy="16034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46821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Esempi di best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practices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6/6 </a:t>
            </a:r>
            <a:b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20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Applicazione nuove tecnologie</a:t>
            </a:r>
          </a:p>
          <a:p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908DC17-3CDD-D249-9E05-124F78E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B25DBB-70FD-9144-A2E4-E3F5A0FD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93" y="22479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3EE44-9720-7640-AB0E-CA73B34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4E8303-52B1-104B-8AAE-C791B478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815314A-DF24-6646-B4A4-FA0B57C1F5F1}"/>
              </a:ext>
            </a:extLst>
          </p:cNvPr>
          <p:cNvSpPr/>
          <p:nvPr/>
        </p:nvSpPr>
        <p:spPr>
          <a:xfrm>
            <a:off x="548640" y="2459081"/>
            <a:ext cx="31699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Museo Archeologico di Napoli</a:t>
            </a:r>
          </a:p>
        </p:txBody>
      </p:sp>
      <p:pic>
        <p:nvPicPr>
          <p:cNvPr id="6146" name="Immagine 42" descr="Father and Son, il video game di Tuo Museo per il MANN è arrivato |">
            <a:extLst>
              <a:ext uri="{FF2B5EF4-FFF2-40B4-BE49-F238E27FC236}">
                <a16:creationId xmlns:a16="http://schemas.microsoft.com/office/drawing/2014/main" id="{5881F266-B7DB-F64B-A7F3-BC3D8AD9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8" y="2814648"/>
            <a:ext cx="3108800" cy="17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Immagine 43" descr="Father And Son – The Game – Museo Archeologico Nazionale di Napoli">
            <a:extLst>
              <a:ext uri="{FF2B5EF4-FFF2-40B4-BE49-F238E27FC236}">
                <a16:creationId xmlns:a16="http://schemas.microsoft.com/office/drawing/2014/main" id="{11DF044F-CE7D-A445-A2E9-069C2F30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8" y="4603313"/>
            <a:ext cx="3108800" cy="17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Immagine 54" descr="Total Darkness - an online adventure game for Science Museum Group">
            <a:extLst>
              <a:ext uri="{FF2B5EF4-FFF2-40B4-BE49-F238E27FC236}">
                <a16:creationId xmlns:a16="http://schemas.microsoft.com/office/drawing/2014/main" id="{0039D982-1AA9-BF41-8403-C534CB17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55" y="1479630"/>
            <a:ext cx="4167574" cy="25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 descr="Immagine che contiene esterni, persona, edificio, uomo&#10;&#10;Descrizione generata automaticamente">
            <a:extLst>
              <a:ext uri="{FF2B5EF4-FFF2-40B4-BE49-F238E27FC236}">
                <a16:creationId xmlns:a16="http://schemas.microsoft.com/office/drawing/2014/main" id="{E1B1CC59-5169-0944-AD79-D7C9DFA803C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570980" y="4289292"/>
            <a:ext cx="5827288" cy="2309679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78ECA40D-AC56-5947-9B4B-6B68379B5647}"/>
              </a:ext>
            </a:extLst>
          </p:cNvPr>
          <p:cNvSpPr/>
          <p:nvPr/>
        </p:nvSpPr>
        <p:spPr>
          <a:xfrm>
            <a:off x="7348228" y="6075751"/>
            <a:ext cx="30500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Castello Sforzesco di Milano</a:t>
            </a:r>
          </a:p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Beyond the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Castle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95B8EA4-3162-4A43-9118-5A9375F362BC}"/>
              </a:ext>
            </a:extLst>
          </p:cNvPr>
          <p:cNvSpPr/>
          <p:nvPr/>
        </p:nvSpPr>
        <p:spPr>
          <a:xfrm>
            <a:off x="5848268" y="1144668"/>
            <a:ext cx="28665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Londra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1725B7D-E187-EA46-8786-10A4351B9C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475"/>
          <a:stretch/>
        </p:blipFill>
        <p:spPr>
          <a:xfrm>
            <a:off x="9462476" y="1553631"/>
            <a:ext cx="2504694" cy="2480609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7613BBA0-E9FA-D14C-B00B-290F13CA61ED}"/>
              </a:ext>
            </a:extLst>
          </p:cNvPr>
          <p:cNvSpPr/>
          <p:nvPr/>
        </p:nvSpPr>
        <p:spPr>
          <a:xfrm>
            <a:off x="8913562" y="3566694"/>
            <a:ext cx="21129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Wenders &amp; Hopper </a:t>
            </a:r>
          </a:p>
          <a:p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it-IT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Bayeler</a:t>
            </a:r>
            <a:endParaRPr lang="it-IT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2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BF05E0-A56B-204B-BD99-20A3133A2DD6}"/>
              </a:ext>
            </a:extLst>
          </p:cNvPr>
          <p:cNvSpPr txBox="1"/>
          <p:nvPr/>
        </p:nvSpPr>
        <p:spPr>
          <a:xfrm>
            <a:off x="548640" y="950976"/>
            <a:ext cx="6932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di benchmark</a:t>
            </a:r>
          </a:p>
          <a:p>
            <a:r>
              <a:rPr lang="it-IT" sz="240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Matchmaking tra musei e professionisti ICC</a:t>
            </a:r>
            <a:endParaRPr lang="it-IT" sz="2400" dirty="0">
              <a:solidFill>
                <a:srgbClr val="0C509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48D8E5-E52E-0849-8D92-464CFACB1062}"/>
              </a:ext>
            </a:extLst>
          </p:cNvPr>
          <p:cNvSpPr txBox="1"/>
          <p:nvPr/>
        </p:nvSpPr>
        <p:spPr>
          <a:xfrm>
            <a:off x="548640" y="2455656"/>
            <a:ext cx="6503513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Hackathon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Eventi dedicati (es. Creative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Mornings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MuseoMix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boothcamp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Design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Dark &amp; Creative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Fusions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Denver Art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Museum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call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Residenze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Istituzione di LAB e centri di ricerca</a:t>
            </a:r>
          </a:p>
          <a:p>
            <a:pPr>
              <a:spcAft>
                <a:spcPts val="300"/>
              </a:spcAft>
            </a:pPr>
            <a:endParaRPr lang="it-IT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3" name="Immagine 38" descr="L'immagine può contenere: 3 persone">
            <a:extLst>
              <a:ext uri="{FF2B5EF4-FFF2-40B4-BE49-F238E27FC236}">
                <a16:creationId xmlns:a16="http://schemas.microsoft.com/office/drawing/2014/main" id="{816E7F05-C10D-3A43-82BE-78451B95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9"/>
          <a:stretch>
            <a:fillRect/>
          </a:stretch>
        </p:blipFill>
        <p:spPr bwMode="auto">
          <a:xfrm>
            <a:off x="8280400" y="1973261"/>
            <a:ext cx="30988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magine 36" descr="Denver Art Museum's 10th Design After Dark raises $30,000 – The ...">
            <a:extLst>
              <a:ext uri="{FF2B5EF4-FFF2-40B4-BE49-F238E27FC236}">
                <a16:creationId xmlns:a16="http://schemas.microsoft.com/office/drawing/2014/main" id="{BA543131-B77D-7D49-9328-3241B223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1" y="4114001"/>
            <a:ext cx="3098800" cy="20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57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780032"/>
            <a:ext cx="11413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degli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istituzioni culturali</a:t>
            </a:r>
          </a:p>
          <a:p>
            <a:pPr marL="342900" lvl="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La definizione degli ambiti di cross-fertilizzazione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Le analisi di benchmark sulle collaborazioni 1) ICC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 e 2)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culturali</a:t>
            </a:r>
          </a:p>
          <a:p>
            <a:pPr lvl="0"/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CEB9F0-D63B-9C43-BA1E-07885A30D1C8}"/>
              </a:ext>
            </a:extLst>
          </p:cNvPr>
          <p:cNvSpPr/>
          <p:nvPr/>
        </p:nvSpPr>
        <p:spPr>
          <a:xfrm>
            <a:off x="548640" y="2011600"/>
            <a:ext cx="11094720" cy="489640"/>
          </a:xfrm>
          <a:prstGeom prst="rect">
            <a:avLst/>
          </a:prstGeom>
          <a:noFill/>
          <a:ln>
            <a:solidFill>
              <a:srgbClr val="0C5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85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836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 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Premessa metodologica 1/2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1936706"/>
            <a:ext cx="11276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E’ necessario fare chiarezza tra le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diverse formulazione dei settori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cui operano le Imprese Culturali e Creative, in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assenza di una definizione giuridico/formale condivisa e ufficiale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E’ opportuno uniformare la definizione di ICC in aderenza alle disposizioni adottate dal Parlamento Europeo nella Risoluzione del 13 Dicembre 2016 (2016/2072(INI):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it-IT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coherent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EU policy for cultural and creative </a:t>
            </a:r>
            <a:r>
              <a:rPr lang="it-IT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industries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chiedendo eventualmente un parere formale circa la perimetrazione settoriale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crescente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tendenza ad allargare il perimetro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«Sistema Produttivo Culturale e Creativo»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 fuorviante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poiché include nelle analisi attività che, pur non facendo parte della filiera ICC in senso stretto, impiegano contenuti e competenze culturali per accrescere il valore dei propri prodotti (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attività </a:t>
            </a:r>
            <a:r>
              <a:rPr lang="it-IT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 </a:t>
            </a:r>
            <a:r>
              <a:rPr lang="it-IT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diluendo eccessivamente il focus.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4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60996C-9526-134C-B5A5-EDBB8EF81154}"/>
              </a:ext>
            </a:extLst>
          </p:cNvPr>
          <p:cNvSpPr txBox="1"/>
          <p:nvPr/>
        </p:nvSpPr>
        <p:spPr>
          <a:xfrm>
            <a:off x="548640" y="2062455"/>
            <a:ext cx="11276567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L’obiettivo non è l’adozione di perimetrazioni capaci di incrementare la quota di Pil regionale ascrivibile alle ICC, ma capire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 sono e di cosa hanno bisogno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soggetti correttamente riconducibili al perimetro più rigoroso di ICC, che devono possedere i requisiti di aderenza alle formulazioni comunitarie più stringenti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Circoscrivere il campo d’indagine in cui perimetrare i settori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 sotto settori e i profili professionali compresi nelle definizioni delle ICC vigenti a livello comunitario, nazionale e regionale, è indispensabile per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evitare errori metodologici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 rendono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inconfrontabili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nel tempo e nello spazio i dati ottenibili (es. quelli riguardanti l’occupazione e la redditività)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CROSSINNO l’obiettivo non è mappare le ICC per ottenere una fotografia statica e indistinta di tutte le realtà attive sul territorio regionale, ma selezionare quelle che per competenza, esperienza, grado di innovatività e interesse alla partecipazione essere coinvolte, sono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più indicate per sperimentare azioni pilota e processi di cross-fertilizzazione inter settoriali,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una forte attenzione al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tema della localizzazione.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CA9C8C-9186-4A42-8622-9738CDE1ED9F}"/>
              </a:ext>
            </a:extLst>
          </p:cNvPr>
          <p:cNvSpPr txBox="1"/>
          <p:nvPr/>
        </p:nvSpPr>
        <p:spPr>
          <a:xfrm>
            <a:off x="548640" y="950976"/>
            <a:ext cx="836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 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Premessa metodologica 2/2</a:t>
            </a:r>
          </a:p>
        </p:txBody>
      </p:sp>
    </p:spTree>
    <p:extLst>
      <p:ext uri="{BB962C8B-B14F-4D97-AF65-F5344CB8AC3E}">
        <p14:creationId xmlns:p14="http://schemas.microsoft.com/office/powerpoint/2010/main" val="71718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8258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perimetrazione per codici ATECO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DC243C-8D81-7443-90AD-D18B46A9320C}"/>
              </a:ext>
            </a:extLst>
          </p:cNvPr>
          <p:cNvSpPr txBox="1"/>
          <p:nvPr/>
        </p:nvSpPr>
        <p:spPr>
          <a:xfrm>
            <a:off x="548640" y="1872673"/>
            <a:ext cx="1127656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Esperienze pregresse a livello di perimetrazione regionale e nazionale: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– Rapporto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Symbola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Unioncamere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– Della Lucia M. &amp;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Segre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G. Il perimetro di industrie culturali, creative e turismo: specializzazioni e implicazioni di policy in Italia (152 Settori a 5 cifre ATECO 2007)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– Ricerca AUR Regione Umbria (82 codici ATECO 2007, raggruppati in 4 macro-aree)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 – Rapporto CULTURA&amp;CREATIVITÀ di ERVET - Emilia Romagna Valorizzazione Economica del Territorio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2009 – Il sistema economico integrato dei beni culturali, Istituto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Tagliacarne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(138 settori ATECO, raggruppati in 5 macro-aree)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4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DC243C-8D81-7443-90AD-D18B46A9320C}"/>
              </a:ext>
            </a:extLst>
          </p:cNvPr>
          <p:cNvSpPr txBox="1"/>
          <p:nvPr/>
        </p:nvSpPr>
        <p:spPr>
          <a:xfrm>
            <a:off x="548640" y="2073090"/>
            <a:ext cx="1127656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Tuttavia la perimetrazione ATECO non registra: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Artisti e creativi puri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Istituzioni culturali, associazioni culturali e realtà ICC operanti quali no profit / enti non commerciali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Liberi professionisti e lavoratori autonomi più innovativi, non rinvenibili nei «Registri Imprese» camerali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Innovatori/professioni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edging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non ancora classificabili (la classificazione ATECO è del 2007)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Hub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creativi e incubatori culturali spesso hanno classificazioni fuorvianti (Base Milano è «altri servizi di sostegno alle imprese»)</a:t>
            </a:r>
          </a:p>
          <a:p>
            <a:pPr lvl="1">
              <a:spcAft>
                <a:spcPts val="600"/>
              </a:spcAft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A31EDF-A796-2946-8B07-7BE42978F468}"/>
              </a:ext>
            </a:extLst>
          </p:cNvPr>
          <p:cNvSpPr txBox="1"/>
          <p:nvPr/>
        </p:nvSpPr>
        <p:spPr>
          <a:xfrm>
            <a:off x="548640" y="950976"/>
            <a:ext cx="8258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limiti della perimetrazione ATECO 1/2</a:t>
            </a:r>
          </a:p>
        </p:txBody>
      </p:sp>
    </p:spTree>
    <p:extLst>
      <p:ext uri="{BB962C8B-B14F-4D97-AF65-F5344CB8AC3E}">
        <p14:creationId xmlns:p14="http://schemas.microsoft.com/office/powerpoint/2010/main" val="377106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DC243C-8D81-7443-90AD-D18B46A9320C}"/>
              </a:ext>
            </a:extLst>
          </p:cNvPr>
          <p:cNvSpPr txBox="1"/>
          <p:nvPr/>
        </p:nvSpPr>
        <p:spPr>
          <a:xfrm>
            <a:off x="548640" y="2022985"/>
            <a:ext cx="1127656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 la maggior parte dei soggetti operanti nel campo delle ICC: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svolge professioni non regolate da ordini professionali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 opera attraverso strutture societarie, ma privilegia formule individuali o associative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adotta forme di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miste (ex associazione +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srl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 si iscrive nelle CCIA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pratica per necessità o scelta la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pluriattività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palesa un livello elevato di mobilità, intersettoriale e geografica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denota un tasso di natalità/mortalità fisiologicamente elevato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 trovata una fonte integrativa di confronto e controllo: </a:t>
            </a:r>
            <a:r>
              <a:rPr lang="it-IT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LinkedIn</a:t>
            </a:r>
            <a:endParaRPr lang="it-I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242E1-CC3B-B149-8914-FD57B8495CFD}"/>
              </a:ext>
            </a:extLst>
          </p:cNvPr>
          <p:cNvSpPr txBox="1"/>
          <p:nvPr/>
        </p:nvSpPr>
        <p:spPr>
          <a:xfrm>
            <a:off x="548640" y="950976"/>
            <a:ext cx="8258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limiti della perimetrazione ATECO 2/2</a:t>
            </a:r>
          </a:p>
        </p:txBody>
      </p:sp>
    </p:spTree>
    <p:extLst>
      <p:ext uri="{BB962C8B-B14F-4D97-AF65-F5344CB8AC3E}">
        <p14:creationId xmlns:p14="http://schemas.microsoft.com/office/powerpoint/2010/main" val="21381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73D84-1F02-8F4D-A18C-7F6D60D9091B}"/>
              </a:ext>
            </a:extLst>
          </p:cNvPr>
          <p:cNvSpPr txBox="1"/>
          <p:nvPr/>
        </p:nvSpPr>
        <p:spPr>
          <a:xfrm>
            <a:off x="548640" y="950976"/>
            <a:ext cx="954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mappatura delle ICC sul territorio regionale</a:t>
            </a:r>
          </a:p>
          <a:p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perimetrazione attraverso l’analisi dei profili </a:t>
            </a:r>
            <a:r>
              <a:rPr lang="it-IT" sz="2400" dirty="0" err="1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LinkedIn</a:t>
            </a:r>
            <a:r>
              <a:rPr lang="it-IT" sz="2400" dirty="0">
                <a:solidFill>
                  <a:srgbClr val="0C509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1/3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2E87F9-EA49-3141-87E8-9658C5E03531}"/>
              </a:ext>
            </a:extLst>
          </p:cNvPr>
          <p:cNvSpPr txBox="1"/>
          <p:nvPr/>
        </p:nvSpPr>
        <p:spPr>
          <a:xfrm>
            <a:off x="548638" y="1938932"/>
            <a:ext cx="1127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 settori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oltre </a:t>
            </a: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professioni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afferenti alle ICC per una ricerca sulle 4 province FVG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31.000 professionisti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presenti sulla piattaforma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LinkedIn</a:t>
            </a:r>
            <a:endParaRPr lang="it-I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C77768-FF67-E642-859F-5602359E943C}"/>
              </a:ext>
            </a:extLst>
          </p:cNvPr>
          <p:cNvSpPr txBox="1"/>
          <p:nvPr/>
        </p:nvSpPr>
        <p:spPr>
          <a:xfrm>
            <a:off x="654800" y="2691140"/>
            <a:ext cx="11276566" cy="304698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Accessori e moda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Animazione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Architettura e progettazione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Arredamento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 dello spettacolo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 e mestieri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Belle arti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Beni di lusso e gioielli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Biblioteche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Carta e prodotti forestali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Cinematografia e film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Editoria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Fotografia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Gestione organizzazioni senza scopo di lucro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Intrattenimento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e pubblicità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 online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 radiotelevisivi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Musei e istituzioni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Produzione di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Progettazione grafica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Pubbliche relazioni e comunicazioni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Quotidiani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Servizi per eventi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Stampa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Strutture e servizi per le attività ricreative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 libero, viaggi e turismo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Tessile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Traduzione e localizzazione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Videogiochi</a:t>
            </a:r>
          </a:p>
        </p:txBody>
      </p:sp>
    </p:spTree>
    <p:extLst>
      <p:ext uri="{BB962C8B-B14F-4D97-AF65-F5344CB8AC3E}">
        <p14:creationId xmlns:p14="http://schemas.microsoft.com/office/powerpoint/2010/main" val="24692566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1995</Words>
  <Application>Microsoft Office PowerPoint</Application>
  <PresentationFormat>Widescreen</PresentationFormat>
  <Paragraphs>286</Paragraphs>
  <Slides>27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Tema di Office</vt:lpstr>
      <vt:lpstr>Analisi di benchmark internazionale sulle collaborazioni tra SMEs, ICC e musei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S3UNICA TITOLO PRESENTAZIONE</dc:title>
  <dc:creator>Paolo Carilli</dc:creator>
  <cp:lastModifiedBy>Parlati Flores</cp:lastModifiedBy>
  <cp:revision>104</cp:revision>
  <dcterms:created xsi:type="dcterms:W3CDTF">2020-02-19T09:53:36Z</dcterms:created>
  <dcterms:modified xsi:type="dcterms:W3CDTF">2020-05-26T14:42:28Z</dcterms:modified>
</cp:coreProperties>
</file>