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6" r:id="rId2"/>
    <p:sldId id="284" r:id="rId3"/>
    <p:sldId id="297" r:id="rId4"/>
    <p:sldId id="285" r:id="rId5"/>
    <p:sldId id="298" r:id="rId6"/>
    <p:sldId id="286" r:id="rId7"/>
    <p:sldId id="287" r:id="rId8"/>
    <p:sldId id="291" r:id="rId9"/>
    <p:sldId id="290" r:id="rId10"/>
    <p:sldId id="292" r:id="rId11"/>
    <p:sldId id="295" r:id="rId12"/>
    <p:sldId id="293" r:id="rId13"/>
    <p:sldId id="294" r:id="rId14"/>
    <p:sldId id="299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713" autoAdjust="0"/>
  </p:normalViewPr>
  <p:slideViewPr>
    <p:cSldViewPr>
      <p:cViewPr varScale="1">
        <p:scale>
          <a:sx n="109" d="100"/>
          <a:sy n="109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E1BC1-8F98-4A7E-B187-5F5D9B96743E}" type="datetimeFigureOut">
              <a:rPr lang="it-IT" smtClean="0"/>
              <a:pPr/>
              <a:t>10/01/2020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D673FC-8851-4384-BDE9-36A7E73307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8132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B3F-79C9-4558-8A66-EAF12554C790}" type="datetimeFigureOut">
              <a:rPr lang="it-IT" smtClean="0"/>
              <a:pPr/>
              <a:t>10/01/2020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17CB-8427-44FB-AB26-0163FEE4E4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B3F-79C9-4558-8A66-EAF12554C790}" type="datetimeFigureOut">
              <a:rPr lang="it-IT" smtClean="0"/>
              <a:pPr/>
              <a:t>10/01/2020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17CB-8427-44FB-AB26-0163FEE4E4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B3F-79C9-4558-8A66-EAF12554C790}" type="datetimeFigureOut">
              <a:rPr lang="it-IT" smtClean="0"/>
              <a:pPr/>
              <a:t>10/01/2020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17CB-8427-44FB-AB26-0163FEE4E4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B3F-79C9-4558-8A66-EAF12554C790}" type="datetimeFigureOut">
              <a:rPr lang="it-IT" smtClean="0"/>
              <a:pPr/>
              <a:t>10/01/2020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17CB-8427-44FB-AB26-0163FEE4E4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B3F-79C9-4558-8A66-EAF12554C790}" type="datetimeFigureOut">
              <a:rPr lang="it-IT" smtClean="0"/>
              <a:pPr/>
              <a:t>10/01/2020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17CB-8427-44FB-AB26-0163FEE4E4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B3F-79C9-4558-8A66-EAF12554C790}" type="datetimeFigureOut">
              <a:rPr lang="it-IT" smtClean="0"/>
              <a:pPr/>
              <a:t>10/01/2020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17CB-8427-44FB-AB26-0163FEE4E4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B3F-79C9-4558-8A66-EAF12554C790}" type="datetimeFigureOut">
              <a:rPr lang="it-IT" smtClean="0"/>
              <a:pPr/>
              <a:t>10/01/2020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17CB-8427-44FB-AB26-0163FEE4E4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B3F-79C9-4558-8A66-EAF12554C790}" type="datetimeFigureOut">
              <a:rPr lang="it-IT" smtClean="0"/>
              <a:pPr/>
              <a:t>10/01/2020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17CB-8427-44FB-AB26-0163FEE4E4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B3F-79C9-4558-8A66-EAF12554C790}" type="datetimeFigureOut">
              <a:rPr lang="it-IT" smtClean="0"/>
              <a:pPr/>
              <a:t>10/01/2020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17CB-8427-44FB-AB26-0163FEE4E4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B3F-79C9-4558-8A66-EAF12554C790}" type="datetimeFigureOut">
              <a:rPr lang="it-IT" smtClean="0"/>
              <a:pPr/>
              <a:t>10/01/2020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17CB-8427-44FB-AB26-0163FEE4E4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B3F-79C9-4558-8A66-EAF12554C790}" type="datetimeFigureOut">
              <a:rPr lang="it-IT" smtClean="0"/>
              <a:pPr/>
              <a:t>10/01/2020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17CB-8427-44FB-AB26-0163FEE4E4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78B3F-79C9-4558-8A66-EAF12554C790}" type="datetimeFigureOut">
              <a:rPr lang="it-IT" smtClean="0"/>
              <a:pPr/>
              <a:t>10/01/2020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217CB-8427-44FB-AB26-0163FEE4E43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mailto:elena.mengotti@regione.fvg.it" TargetMode="External"/><Relationship Id="rId7" Type="http://schemas.openxmlformats.org/officeDocument/2006/relationships/image" Target="../media/image8.sv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hyperlink" Target="mailto:project-crossinno@informest.it" TargetMode="External"/><Relationship Id="rId4" Type="http://schemas.openxmlformats.org/officeDocument/2006/relationships/hyperlink" Target="mailto:irene.iurin@regione.fvg.it" TargetMode="External"/><Relationship Id="rId9" Type="http://schemas.openxmlformats.org/officeDocument/2006/relationships/image" Target="../media/image10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hyperlink" Target="http://www.interreg.net/downloads/393568_20161130_Strat.com.pdf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ur-lex.europa.eu/eli/reg/2016/679/oj" TargetMode="External"/><Relationship Id="rId5" Type="http://schemas.openxmlformats.org/officeDocument/2006/relationships/hyperlink" Target="https://eur-lex.europa.eu/legal-content/EN/TXT/?qid=1578510965494&amp;uri=CELEX:32014R0821" TargetMode="External"/><Relationship Id="rId4" Type="http://schemas.openxmlformats.org/officeDocument/2006/relationships/hyperlink" Target="https://eur-lex.europa.eu/legal-content/EN/TXT/?uri=celex:32013R130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600200"/>
            <a:ext cx="8610600" cy="1470025"/>
          </a:xfrm>
        </p:spPr>
        <p:txBody>
          <a:bodyPr anchor="ctr">
            <a:normAutofit/>
          </a:bodyPr>
          <a:lstStyle/>
          <a:p>
            <a:pPr algn="r" eaLnBrk="1" hangingPunct="1"/>
            <a:r>
              <a:rPr lang="it-IT" altLang="en-US" sz="4000" dirty="0">
                <a:solidFill>
                  <a:srgbClr val="003399"/>
                </a:solidFill>
                <a:latin typeface="Open Sans" pitchFamily="34" charset="0"/>
              </a:rPr>
              <a:t>CROSSINNO</a:t>
            </a:r>
            <a:br>
              <a:rPr lang="it-IT" altLang="en-US" sz="4000" dirty="0">
                <a:solidFill>
                  <a:srgbClr val="003399"/>
                </a:solidFill>
                <a:latin typeface="Open Sans" pitchFamily="34" charset="0"/>
              </a:rPr>
            </a:br>
            <a:r>
              <a:rPr lang="it-IT" altLang="en-US" sz="2700" dirty="0">
                <a:solidFill>
                  <a:srgbClr val="003399"/>
                </a:solidFill>
                <a:latin typeface="Open Sans" pitchFamily="34" charset="0"/>
              </a:rPr>
              <a:t>Kick off meeting – Belluno 13/01/2020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276600"/>
            <a:ext cx="7162800" cy="1143000"/>
          </a:xfrm>
        </p:spPr>
        <p:txBody>
          <a:bodyPr>
            <a:normAutofit lnSpcReduction="10000"/>
          </a:bodyPr>
          <a:lstStyle/>
          <a:p>
            <a:pPr algn="r" eaLnBrk="1" hangingPunct="1">
              <a:lnSpc>
                <a:spcPct val="90000"/>
              </a:lnSpc>
            </a:pPr>
            <a:r>
              <a:rPr lang="it-IT" altLang="en-US" sz="3500" dirty="0">
                <a:solidFill>
                  <a:srgbClr val="9FAEE5"/>
                </a:solidFill>
                <a:latin typeface="Open Sans" pitchFamily="34" charset="0"/>
              </a:rPr>
              <a:t>Work Package Presentation</a:t>
            </a:r>
          </a:p>
          <a:p>
            <a:pPr algn="r" eaLnBrk="1" hangingPunct="1">
              <a:lnSpc>
                <a:spcPct val="90000"/>
              </a:lnSpc>
            </a:pPr>
            <a:r>
              <a:rPr lang="it-IT" altLang="en-US" sz="3500" dirty="0">
                <a:solidFill>
                  <a:srgbClr val="9FAEE5"/>
                </a:solidFill>
                <a:latin typeface="Open Sans" pitchFamily="34" charset="0"/>
              </a:rPr>
              <a:t>WP2 - </a:t>
            </a:r>
            <a:r>
              <a:rPr lang="it-IT" altLang="en-US" sz="3500" dirty="0" err="1">
                <a:solidFill>
                  <a:srgbClr val="9FAEE5"/>
                </a:solidFill>
                <a:latin typeface="Open Sans" pitchFamily="34" charset="0"/>
              </a:rPr>
              <a:t>Communication</a:t>
            </a:r>
            <a:endParaRPr lang="it-IT" altLang="en-US" sz="3500" dirty="0">
              <a:solidFill>
                <a:srgbClr val="9FAEE5"/>
              </a:solidFill>
              <a:latin typeface="Open Sans" pitchFamily="34" charset="0"/>
            </a:endParaRPr>
          </a:p>
        </p:txBody>
      </p:sp>
      <p:pic>
        <p:nvPicPr>
          <p:cNvPr id="7172" name="Picture 5" descr="Kopfze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38800"/>
            <a:ext cx="914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6858000" y="6400800"/>
            <a:ext cx="1752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en-US" sz="1400" dirty="0">
              <a:solidFill>
                <a:srgbClr val="9FAEE5"/>
              </a:solidFill>
              <a:latin typeface="Open Sans" pitchFamily="34" charset="0"/>
            </a:endParaRPr>
          </a:p>
        </p:txBody>
      </p:sp>
      <p:sp>
        <p:nvSpPr>
          <p:cNvPr id="7174" name="Line 9"/>
          <p:cNvSpPr>
            <a:spLocks noChangeShapeType="1"/>
          </p:cNvSpPr>
          <p:nvPr/>
        </p:nvSpPr>
        <p:spPr bwMode="auto">
          <a:xfrm>
            <a:off x="2057400" y="3124200"/>
            <a:ext cx="6400800" cy="0"/>
          </a:xfrm>
          <a:prstGeom prst="line">
            <a:avLst/>
          </a:prstGeom>
          <a:noFill/>
          <a:ln w="9525">
            <a:solidFill>
              <a:srgbClr val="9FAEE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7175" name="Text Box 10"/>
          <p:cNvSpPr txBox="1">
            <a:spLocks noChangeArrowheads="1"/>
          </p:cNvSpPr>
          <p:nvPr/>
        </p:nvSpPr>
        <p:spPr bwMode="auto">
          <a:xfrm>
            <a:off x="4495800" y="4724400"/>
            <a:ext cx="39624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it-IT" altLang="en-US" sz="1300" dirty="0">
                <a:solidFill>
                  <a:srgbClr val="003399"/>
                </a:solidFill>
                <a:latin typeface="Open Sans" pitchFamily="34" charset="0"/>
              </a:rPr>
              <a:t>Partner: PP3 – Friuli Venezia Giulia </a:t>
            </a:r>
            <a:r>
              <a:rPr lang="it-IT" altLang="en-US" sz="1300" dirty="0" err="1">
                <a:solidFill>
                  <a:srgbClr val="003399"/>
                </a:solidFill>
                <a:latin typeface="Open Sans" pitchFamily="34" charset="0"/>
              </a:rPr>
              <a:t>Autonomous</a:t>
            </a:r>
            <a:r>
              <a:rPr lang="it-IT" altLang="en-US" sz="1300" dirty="0">
                <a:solidFill>
                  <a:srgbClr val="003399"/>
                </a:solidFill>
                <a:latin typeface="Open Sans" pitchFamily="34" charset="0"/>
              </a:rPr>
              <a:t> </a:t>
            </a:r>
            <a:r>
              <a:rPr lang="it-IT" altLang="en-US" sz="1300" dirty="0" err="1">
                <a:solidFill>
                  <a:srgbClr val="003399"/>
                </a:solidFill>
                <a:latin typeface="Open Sans" pitchFamily="34" charset="0"/>
              </a:rPr>
              <a:t>Region</a:t>
            </a:r>
            <a:r>
              <a:rPr lang="it-IT" altLang="en-US" sz="1300" dirty="0">
                <a:solidFill>
                  <a:srgbClr val="003399"/>
                </a:solidFill>
                <a:latin typeface="Open Sans" pitchFamily="34" charset="0"/>
              </a:rPr>
              <a:t> – Department for Culture and Sports</a:t>
            </a:r>
          </a:p>
        </p:txBody>
      </p:sp>
      <p:pic>
        <p:nvPicPr>
          <p:cNvPr id="7176" name="Picture 11" descr="Interreg_Italia-O¦êsterreich 2017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4419600" cy="138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3728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Unbenanntsd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458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Line 4"/>
          <p:cNvSpPr>
            <a:spLocks noChangeShapeType="1"/>
          </p:cNvSpPr>
          <p:nvPr/>
        </p:nvSpPr>
        <p:spPr bwMode="auto">
          <a:xfrm>
            <a:off x="3962400" y="6400800"/>
            <a:ext cx="4953000" cy="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8197" name="Picture 17" descr="Interreg_Italia-O¦êsterreich 2017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766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4495800" y="6400800"/>
            <a:ext cx="441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it-IT" altLang="en-US" sz="1000" dirty="0">
                <a:solidFill>
                  <a:srgbClr val="003399"/>
                </a:solidFill>
                <a:latin typeface="Open Sans" pitchFamily="34" charset="0"/>
              </a:rPr>
              <a:t>CROSSINNO ITAT1044 – </a:t>
            </a:r>
            <a:r>
              <a:rPr lang="it-IT" altLang="en-US" sz="1000" dirty="0" err="1">
                <a:solidFill>
                  <a:srgbClr val="003399"/>
                </a:solidFill>
                <a:latin typeface="Open Sans" pitchFamily="34" charset="0"/>
              </a:rPr>
              <a:t>Interreg</a:t>
            </a:r>
            <a:r>
              <a:rPr lang="it-IT" altLang="en-US" sz="1000" dirty="0">
                <a:solidFill>
                  <a:srgbClr val="003399"/>
                </a:solidFill>
                <a:latin typeface="Open Sans" pitchFamily="34" charset="0"/>
              </a:rPr>
              <a:t> ITAT 2014/2020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7678478-733B-479E-80AD-0C21B0792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78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Reminder</a:t>
            </a:r>
            <a:r>
              <a:rPr lang="it-IT" dirty="0"/>
              <a:t> on </a:t>
            </a:r>
            <a:r>
              <a:rPr lang="it-IT" dirty="0" err="1"/>
              <a:t>communication</a:t>
            </a:r>
            <a:r>
              <a:rPr lang="it-IT" dirty="0"/>
              <a:t> rules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4DF7A8-916B-436D-B080-46C3C1E1D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it-IT" dirty="0"/>
              <a:t>The WP leaders </a:t>
            </a:r>
            <a:r>
              <a:rPr lang="it-IT" dirty="0" err="1"/>
              <a:t>wishes</a:t>
            </a:r>
            <a:r>
              <a:rPr lang="it-IT" dirty="0"/>
              <a:t> to </a:t>
            </a:r>
            <a:r>
              <a:rPr lang="it-IT" dirty="0" err="1"/>
              <a:t>draw</a:t>
            </a:r>
            <a:r>
              <a:rPr lang="it-IT" dirty="0"/>
              <a:t> the </a:t>
            </a:r>
            <a:r>
              <a:rPr lang="it-IT" dirty="0" err="1"/>
              <a:t>attention</a:t>
            </a:r>
            <a:r>
              <a:rPr lang="it-IT" dirty="0"/>
              <a:t> of </a:t>
            </a:r>
            <a:r>
              <a:rPr lang="it-IT" dirty="0" err="1"/>
              <a:t>PPs</a:t>
            </a:r>
            <a:r>
              <a:rPr lang="it-IT" dirty="0"/>
              <a:t> on </a:t>
            </a:r>
            <a:r>
              <a:rPr lang="it-IT" dirty="0" err="1"/>
              <a:t>communication</a:t>
            </a:r>
            <a:r>
              <a:rPr lang="it-IT" dirty="0"/>
              <a:t> </a:t>
            </a:r>
            <a:r>
              <a:rPr lang="it-IT" dirty="0" err="1"/>
              <a:t>obligations</a:t>
            </a:r>
            <a:r>
              <a:rPr lang="it-IT" dirty="0"/>
              <a:t> (</a:t>
            </a:r>
            <a:r>
              <a:rPr lang="it-IT" dirty="0" err="1"/>
              <a:t>annex</a:t>
            </a:r>
            <a:r>
              <a:rPr lang="it-IT" dirty="0"/>
              <a:t> XII reg. (UE) 1303/2013):</a:t>
            </a:r>
          </a:p>
          <a:p>
            <a:r>
              <a:rPr lang="it-IT" dirty="0"/>
              <a:t> </a:t>
            </a:r>
            <a:r>
              <a:rPr lang="it-IT" dirty="0">
                <a:solidFill>
                  <a:schemeClr val="tx2"/>
                </a:solidFill>
              </a:rPr>
              <a:t>A3</a:t>
            </a:r>
            <a:r>
              <a:rPr lang="it-IT" dirty="0"/>
              <a:t> </a:t>
            </a:r>
            <a:r>
              <a:rPr lang="it-IT" dirty="0">
                <a:solidFill>
                  <a:schemeClr val="tx2"/>
                </a:solidFill>
              </a:rPr>
              <a:t>poster</a:t>
            </a:r>
            <a:r>
              <a:rPr lang="it-IT" dirty="0"/>
              <a:t> (</a:t>
            </a:r>
            <a:r>
              <a:rPr lang="it-IT" dirty="0" err="1"/>
              <a:t>see</a:t>
            </a:r>
            <a:r>
              <a:rPr lang="it-IT" dirty="0"/>
              <a:t> </a:t>
            </a:r>
            <a:r>
              <a:rPr lang="it-IT" dirty="0" err="1"/>
              <a:t>available</a:t>
            </a:r>
            <a:r>
              <a:rPr lang="it-IT" dirty="0"/>
              <a:t> </a:t>
            </a:r>
            <a:r>
              <a:rPr lang="it-IT" dirty="0" err="1"/>
              <a:t>Programme</a:t>
            </a:r>
            <a:r>
              <a:rPr lang="it-IT" dirty="0"/>
              <a:t> template)</a:t>
            </a:r>
          </a:p>
          <a:p>
            <a:r>
              <a:rPr lang="it-IT" dirty="0"/>
              <a:t> use of the </a:t>
            </a:r>
            <a:r>
              <a:rPr lang="it-IT" dirty="0">
                <a:solidFill>
                  <a:schemeClr val="tx2"/>
                </a:solidFill>
              </a:rPr>
              <a:t>logo</a:t>
            </a:r>
            <a:r>
              <a:rPr lang="it-IT" dirty="0"/>
              <a:t> </a:t>
            </a:r>
          </a:p>
          <a:p>
            <a:r>
              <a:rPr lang="it-IT" dirty="0"/>
              <a:t> </a:t>
            </a:r>
            <a:r>
              <a:rPr lang="it-IT" dirty="0">
                <a:solidFill>
                  <a:schemeClr val="tx2"/>
                </a:solidFill>
              </a:rPr>
              <a:t>project page</a:t>
            </a:r>
            <a:r>
              <a:rPr lang="it-IT" dirty="0"/>
              <a:t> on the PP </a:t>
            </a:r>
            <a:r>
              <a:rPr lang="it-IT" dirty="0" err="1"/>
              <a:t>institutional</a:t>
            </a:r>
            <a:r>
              <a:rPr lang="it-IT" dirty="0"/>
              <a:t> website</a:t>
            </a:r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For </a:t>
            </a:r>
            <a:r>
              <a:rPr lang="it-IT" dirty="0" err="1"/>
              <a:t>further</a:t>
            </a:r>
            <a:r>
              <a:rPr lang="it-IT" dirty="0"/>
              <a:t> information, </a:t>
            </a:r>
            <a:r>
              <a:rPr lang="it-IT" dirty="0" err="1"/>
              <a:t>please</a:t>
            </a:r>
            <a:r>
              <a:rPr lang="it-IT" dirty="0"/>
              <a:t> check the </a:t>
            </a:r>
            <a:r>
              <a:rPr lang="it-IT" dirty="0" err="1"/>
              <a:t>Programme</a:t>
            </a:r>
            <a:r>
              <a:rPr lang="it-IT" dirty="0"/>
              <a:t> </a:t>
            </a:r>
            <a:r>
              <a:rPr lang="it-IT" dirty="0" err="1"/>
              <a:t>manual</a:t>
            </a:r>
            <a:r>
              <a:rPr lang="it-IT" dirty="0"/>
              <a:t> on </a:t>
            </a:r>
            <a:r>
              <a:rPr lang="it-IT" dirty="0" err="1"/>
              <a:t>communication</a:t>
            </a:r>
            <a:r>
              <a:rPr lang="it-IT" dirty="0"/>
              <a:t> activities </a:t>
            </a:r>
            <a:r>
              <a:rPr lang="it-IT" dirty="0" err="1"/>
              <a:t>available</a:t>
            </a:r>
            <a:r>
              <a:rPr lang="it-IT" dirty="0"/>
              <a:t> on the </a:t>
            </a:r>
            <a:r>
              <a:rPr lang="it-IT" dirty="0" err="1"/>
              <a:t>Programme</a:t>
            </a:r>
            <a:r>
              <a:rPr lang="it-IT" dirty="0"/>
              <a:t> website </a:t>
            </a:r>
          </a:p>
        </p:txBody>
      </p:sp>
    </p:spTree>
    <p:extLst>
      <p:ext uri="{BB962C8B-B14F-4D97-AF65-F5344CB8AC3E}">
        <p14:creationId xmlns:p14="http://schemas.microsoft.com/office/powerpoint/2010/main" val="4075215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Unbenanntsd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458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Line 4"/>
          <p:cNvSpPr>
            <a:spLocks noChangeShapeType="1"/>
          </p:cNvSpPr>
          <p:nvPr/>
        </p:nvSpPr>
        <p:spPr bwMode="auto">
          <a:xfrm>
            <a:off x="3962400" y="6400800"/>
            <a:ext cx="4953000" cy="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8197" name="Picture 17" descr="Interreg_Italia-O¦êsterreich 2017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766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4495800" y="6400800"/>
            <a:ext cx="441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it-IT" altLang="en-US" sz="1000" dirty="0">
                <a:solidFill>
                  <a:srgbClr val="003399"/>
                </a:solidFill>
                <a:latin typeface="Open Sans" pitchFamily="34" charset="0"/>
              </a:rPr>
              <a:t>CROSSINNO ITAT1044 – </a:t>
            </a:r>
            <a:r>
              <a:rPr lang="it-IT" altLang="en-US" sz="1000" dirty="0" err="1">
                <a:solidFill>
                  <a:srgbClr val="003399"/>
                </a:solidFill>
                <a:latin typeface="Open Sans" pitchFamily="34" charset="0"/>
              </a:rPr>
              <a:t>Interreg</a:t>
            </a:r>
            <a:r>
              <a:rPr lang="it-IT" altLang="en-US" sz="1000" dirty="0">
                <a:solidFill>
                  <a:srgbClr val="003399"/>
                </a:solidFill>
                <a:latin typeface="Open Sans" pitchFamily="34" charset="0"/>
              </a:rPr>
              <a:t> ITAT 2014/2020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7678478-733B-479E-80AD-0C21B0792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/>
          <a:lstStyle/>
          <a:p>
            <a:r>
              <a:rPr lang="it-IT" dirty="0"/>
              <a:t>Website </a:t>
            </a:r>
            <a:r>
              <a:rPr lang="it-IT" dirty="0" err="1"/>
              <a:t>example</a:t>
            </a:r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33846631-9634-4818-8C53-4709F6A0262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031" t="8828" r="7664" b="21930"/>
          <a:stretch/>
        </p:blipFill>
        <p:spPr>
          <a:xfrm>
            <a:off x="323528" y="1997989"/>
            <a:ext cx="5247743" cy="23671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273FC4ED-6D00-4922-91D9-0FE7F411D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5"/>
          <a:srcRect l="28967" t="20642" r="7389" b="12039"/>
          <a:stretch/>
        </p:blipFill>
        <p:spPr>
          <a:xfrm>
            <a:off x="4132527" y="3618056"/>
            <a:ext cx="4525673" cy="26912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25024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Unbenanntsd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458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Line 4"/>
          <p:cNvSpPr>
            <a:spLocks noChangeShapeType="1"/>
          </p:cNvSpPr>
          <p:nvPr/>
        </p:nvSpPr>
        <p:spPr bwMode="auto">
          <a:xfrm>
            <a:off x="3962400" y="6400800"/>
            <a:ext cx="4953000" cy="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8197" name="Picture 17" descr="Interreg_Italia-O¦êsterreich 2017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766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4495800" y="6400800"/>
            <a:ext cx="441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it-IT" altLang="en-US" sz="1000" dirty="0">
                <a:solidFill>
                  <a:srgbClr val="003399"/>
                </a:solidFill>
                <a:latin typeface="Open Sans" pitchFamily="34" charset="0"/>
              </a:rPr>
              <a:t>CROSSINNO ITAT1044 – Interreg ITAT 2014/2020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7678478-733B-479E-80AD-0C21B0792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43000"/>
          </a:xfrm>
        </p:spPr>
        <p:txBody>
          <a:bodyPr/>
          <a:lstStyle/>
          <a:p>
            <a:r>
              <a:rPr lang="it-IT" dirty="0"/>
              <a:t>Issues to be </a:t>
            </a:r>
            <a:r>
              <a:rPr lang="en-GB" dirty="0"/>
              <a:t>discussed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4DF7A8-916B-436D-B080-46C3C1E1D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it-IT" dirty="0"/>
              <a:t>the partnership needs to </a:t>
            </a:r>
            <a:r>
              <a:rPr lang="en-GB" dirty="0"/>
              <a:t>define</a:t>
            </a:r>
            <a:r>
              <a:rPr lang="it-IT" dirty="0"/>
              <a:t> the </a:t>
            </a:r>
            <a:r>
              <a:rPr lang="en-GB" dirty="0"/>
              <a:t>specific</a:t>
            </a:r>
            <a:r>
              <a:rPr lang="it-IT" dirty="0"/>
              <a:t> </a:t>
            </a:r>
            <a:r>
              <a:rPr lang="it-IT" dirty="0">
                <a:solidFill>
                  <a:schemeClr val="tx2"/>
                </a:solidFill>
              </a:rPr>
              <a:t>timing of </a:t>
            </a:r>
            <a:r>
              <a:rPr lang="it-IT" dirty="0" err="1">
                <a:solidFill>
                  <a:schemeClr val="tx2"/>
                </a:solidFill>
              </a:rPr>
              <a:t>all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communication</a:t>
            </a:r>
            <a:r>
              <a:rPr lang="it-IT" dirty="0">
                <a:solidFill>
                  <a:schemeClr val="tx2"/>
                </a:solidFill>
              </a:rPr>
              <a:t> activities </a:t>
            </a:r>
            <a:r>
              <a:rPr lang="it-IT" dirty="0"/>
              <a:t>and date of delivery of milestones</a:t>
            </a:r>
          </a:p>
          <a:p>
            <a:r>
              <a:rPr lang="it-IT" dirty="0" smtClean="0">
                <a:solidFill>
                  <a:schemeClr val="tx2"/>
                </a:solidFill>
              </a:rPr>
              <a:t>budget</a:t>
            </a:r>
            <a:r>
              <a:rPr lang="it-IT" dirty="0" smtClean="0"/>
              <a:t> </a:t>
            </a:r>
            <a:r>
              <a:rPr lang="it-IT" dirty="0" err="1">
                <a:solidFill>
                  <a:schemeClr val="tx2"/>
                </a:solidFill>
              </a:rPr>
              <a:t>constraints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be </a:t>
            </a:r>
            <a:r>
              <a:rPr lang="it-IT" dirty="0" err="1"/>
              <a:t>duly</a:t>
            </a:r>
            <a:r>
              <a:rPr lang="it-IT" dirty="0"/>
              <a:t> </a:t>
            </a:r>
            <a:r>
              <a:rPr lang="it-IT" dirty="0" err="1"/>
              <a:t>taken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</a:t>
            </a:r>
            <a:r>
              <a:rPr lang="it-IT" dirty="0" err="1"/>
              <a:t>consideration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planning and </a:t>
            </a:r>
            <a:r>
              <a:rPr lang="it-IT" dirty="0" err="1"/>
              <a:t>realising</a:t>
            </a:r>
            <a:r>
              <a:rPr lang="it-IT" dirty="0"/>
              <a:t> </a:t>
            </a:r>
            <a:r>
              <a:rPr lang="it-IT" dirty="0" err="1"/>
              <a:t>communication</a:t>
            </a:r>
            <a:r>
              <a:rPr lang="it-IT" dirty="0"/>
              <a:t> </a:t>
            </a:r>
            <a:r>
              <a:rPr lang="it-IT" dirty="0" err="1"/>
              <a:t>materials</a:t>
            </a:r>
            <a:r>
              <a:rPr lang="it-IT" dirty="0"/>
              <a:t> (12.000 Euro </a:t>
            </a:r>
            <a:r>
              <a:rPr lang="it-IT" dirty="0" err="1"/>
              <a:t>available</a:t>
            </a:r>
            <a:r>
              <a:rPr lang="it-IT" dirty="0"/>
              <a:t> for </a:t>
            </a:r>
            <a:r>
              <a:rPr lang="it-IT" dirty="0" err="1"/>
              <a:t>communication</a:t>
            </a:r>
            <a:r>
              <a:rPr lang="it-IT" dirty="0"/>
              <a:t> </a:t>
            </a:r>
            <a:r>
              <a:rPr lang="it-IT" dirty="0" err="1"/>
              <a:t>materials</a:t>
            </a:r>
            <a:r>
              <a:rPr lang="it-IT" dirty="0"/>
              <a:t>)</a:t>
            </a:r>
          </a:p>
          <a:p>
            <a:r>
              <a:rPr lang="it-IT" dirty="0" err="1"/>
              <a:t>Clarification</a:t>
            </a:r>
            <a:r>
              <a:rPr lang="it-IT" dirty="0"/>
              <a:t> on </a:t>
            </a:r>
            <a:r>
              <a:rPr lang="it-IT" dirty="0" err="1"/>
              <a:t>quantification</a:t>
            </a:r>
            <a:r>
              <a:rPr lang="it-IT" dirty="0"/>
              <a:t> and </a:t>
            </a:r>
            <a:r>
              <a:rPr lang="it-IT" dirty="0" err="1"/>
              <a:t>contents</a:t>
            </a:r>
            <a:r>
              <a:rPr lang="it-IT" dirty="0"/>
              <a:t> of </a:t>
            </a:r>
            <a:r>
              <a:rPr lang="it-IT" dirty="0" err="1" smtClean="0">
                <a:solidFill>
                  <a:schemeClr val="tx2"/>
                </a:solidFill>
              </a:rPr>
              <a:t>communication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materials</a:t>
            </a:r>
            <a:endParaRPr lang="it-IT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656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Line 4"/>
          <p:cNvSpPr>
            <a:spLocks noChangeShapeType="1"/>
          </p:cNvSpPr>
          <p:nvPr/>
        </p:nvSpPr>
        <p:spPr bwMode="auto">
          <a:xfrm>
            <a:off x="3962400" y="6400800"/>
            <a:ext cx="4953000" cy="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8197" name="Picture 17" descr="Interreg_Italia-O¦êsterreich 2017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766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4495800" y="6400800"/>
            <a:ext cx="441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it-IT" altLang="en-US" sz="1000" dirty="0">
                <a:solidFill>
                  <a:srgbClr val="003399"/>
                </a:solidFill>
                <a:latin typeface="Open Sans" pitchFamily="34" charset="0"/>
              </a:rPr>
              <a:t>CROSSINNO ITAT1044 – </a:t>
            </a:r>
            <a:r>
              <a:rPr lang="it-IT" altLang="en-US" sz="1000" dirty="0" err="1">
                <a:solidFill>
                  <a:srgbClr val="003399"/>
                </a:solidFill>
                <a:latin typeface="Open Sans" pitchFamily="34" charset="0"/>
              </a:rPr>
              <a:t>Interreg</a:t>
            </a:r>
            <a:r>
              <a:rPr lang="it-IT" altLang="en-US" sz="1000" dirty="0">
                <a:solidFill>
                  <a:srgbClr val="003399"/>
                </a:solidFill>
                <a:latin typeface="Open Sans" pitchFamily="34" charset="0"/>
              </a:rPr>
              <a:t> ITAT 2014/2020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7678478-733B-479E-80AD-0C21B0792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7848"/>
            <a:ext cx="8229600" cy="1143000"/>
          </a:xfrm>
        </p:spPr>
        <p:txBody>
          <a:bodyPr/>
          <a:lstStyle/>
          <a:p>
            <a:r>
              <a:rPr lang="it-IT" dirty="0" err="1"/>
              <a:t>Contacts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4DF7A8-916B-436D-B080-46C3C1E1D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For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doubt</a:t>
            </a:r>
            <a:r>
              <a:rPr lang="it-IT" dirty="0"/>
              <a:t> or </a:t>
            </a:r>
            <a:r>
              <a:rPr lang="it-IT" dirty="0" err="1"/>
              <a:t>need</a:t>
            </a:r>
            <a:r>
              <a:rPr lang="it-IT" dirty="0"/>
              <a:t> in relation to WP2 activities, </a:t>
            </a:r>
            <a:r>
              <a:rPr lang="it-IT" dirty="0" err="1"/>
              <a:t>please</a:t>
            </a:r>
            <a:r>
              <a:rPr lang="it-IT" dirty="0"/>
              <a:t> </a:t>
            </a:r>
            <a:r>
              <a:rPr lang="it-IT" dirty="0" err="1"/>
              <a:t>contact</a:t>
            </a:r>
            <a:r>
              <a:rPr lang="it-IT" dirty="0"/>
              <a:t>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>
              <a:hlinkClick r:id="rId3" tooltip="elena.mengotti@regione.fvg.it"/>
            </a:endParaRPr>
          </a:p>
          <a:p>
            <a:pPr marL="0" indent="0">
              <a:buNone/>
            </a:pPr>
            <a:r>
              <a:rPr lang="it-IT" sz="2800" dirty="0">
                <a:hlinkClick r:id="rId3" tooltip="elena.mengotti@regione.fvg.it"/>
              </a:rPr>
              <a:t>elena.mengotti@regione.fvg.it</a:t>
            </a:r>
            <a:r>
              <a:rPr lang="it-IT" sz="2800" dirty="0"/>
              <a:t>      +39 040 377 3414</a:t>
            </a:r>
          </a:p>
          <a:p>
            <a:pPr marL="0" indent="0">
              <a:buNone/>
            </a:pPr>
            <a:r>
              <a:rPr lang="it-IT" sz="2800" dirty="0">
                <a:hlinkClick r:id="rId4"/>
              </a:rPr>
              <a:t>irene.iurin@regione.fvg.it</a:t>
            </a:r>
            <a:endParaRPr lang="it-IT" sz="2800" dirty="0"/>
          </a:p>
          <a:p>
            <a:pPr marL="0" indent="0">
              <a:buNone/>
            </a:pPr>
            <a:r>
              <a:rPr lang="it-IT" sz="2800" dirty="0">
                <a:hlinkClick r:id="rId5"/>
              </a:rPr>
              <a:t>project-crossinno@informest.it</a:t>
            </a:r>
            <a:endParaRPr lang="it-IT" sz="2800" dirty="0"/>
          </a:p>
        </p:txBody>
      </p:sp>
      <p:pic>
        <p:nvPicPr>
          <p:cNvPr id="6" name="Elemento grafico 5" descr="Busta">
            <a:extLst>
              <a:ext uri="{FF2B5EF4-FFF2-40B4-BE49-F238E27FC236}">
                <a16:creationId xmlns:a16="http://schemas.microsoft.com/office/drawing/2014/main" id="{2F8630EB-EF20-432F-BC10-3ADFB4C191A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001416" y="3090664"/>
            <a:ext cx="914400" cy="914400"/>
          </a:xfrm>
          <a:prstGeom prst="rect">
            <a:avLst/>
          </a:prstGeom>
        </p:spPr>
      </p:pic>
      <p:pic>
        <p:nvPicPr>
          <p:cNvPr id="5" name="Elemento grafico 4" descr="Telefono">
            <a:extLst>
              <a:ext uri="{FF2B5EF4-FFF2-40B4-BE49-F238E27FC236}">
                <a16:creationId xmlns:a16="http://schemas.microsoft.com/office/drawing/2014/main" id="{D5E81ECF-C13A-414D-983C-8EB769D569C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6249888" y="309066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459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Unbenanntsd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458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Line 4"/>
          <p:cNvSpPr>
            <a:spLocks noChangeShapeType="1"/>
          </p:cNvSpPr>
          <p:nvPr/>
        </p:nvSpPr>
        <p:spPr bwMode="auto">
          <a:xfrm>
            <a:off x="3962400" y="6400800"/>
            <a:ext cx="4953000" cy="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8197" name="Picture 17" descr="Interreg_Italia-O¦êsterreich 2017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766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4495800" y="6400800"/>
            <a:ext cx="441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it-IT" altLang="en-US" sz="1000" dirty="0">
                <a:solidFill>
                  <a:srgbClr val="003399"/>
                </a:solidFill>
                <a:latin typeface="Open Sans" pitchFamily="34" charset="0"/>
              </a:rPr>
              <a:t>CROSSINNO ITAT1044 – Interreg ITAT 2014/2020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4DF7A8-916B-436D-B080-46C3C1E1D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endParaRPr lang="it-IT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it-IT" sz="4000" dirty="0">
                <a:solidFill>
                  <a:schemeClr val="tx2"/>
                </a:solidFill>
              </a:rPr>
              <a:t>Thank </a:t>
            </a:r>
            <a:r>
              <a:rPr lang="it-IT" sz="4000" dirty="0" err="1">
                <a:solidFill>
                  <a:schemeClr val="tx2"/>
                </a:solidFill>
              </a:rPr>
              <a:t>you</a:t>
            </a:r>
            <a:r>
              <a:rPr lang="it-IT" sz="4000" dirty="0">
                <a:solidFill>
                  <a:schemeClr val="tx2"/>
                </a:solidFill>
              </a:rPr>
              <a:t> for </a:t>
            </a:r>
            <a:r>
              <a:rPr lang="it-IT" sz="4000" dirty="0" err="1">
                <a:solidFill>
                  <a:schemeClr val="tx2"/>
                </a:solidFill>
              </a:rPr>
              <a:t>your</a:t>
            </a:r>
            <a:r>
              <a:rPr lang="it-IT" sz="4000" dirty="0">
                <a:solidFill>
                  <a:schemeClr val="tx2"/>
                </a:solidFill>
              </a:rPr>
              <a:t> </a:t>
            </a:r>
            <a:r>
              <a:rPr lang="it-IT" sz="4000" dirty="0" err="1">
                <a:solidFill>
                  <a:schemeClr val="tx2"/>
                </a:solidFill>
              </a:rPr>
              <a:t>attention</a:t>
            </a:r>
            <a:r>
              <a:rPr lang="it-IT" sz="4000" dirty="0">
                <a:solidFill>
                  <a:schemeClr val="tx2"/>
                </a:solidFill>
              </a:rPr>
              <a:t>!</a:t>
            </a:r>
          </a:p>
          <a:p>
            <a:pPr marL="0" indent="0" algn="ctr">
              <a:buNone/>
            </a:pPr>
            <a:endParaRPr lang="it-IT" sz="28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it-IT" altLang="en-US" sz="18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it-IT" altLang="en-US" sz="2400" dirty="0">
                <a:solidFill>
                  <a:schemeClr val="tx2"/>
                </a:solidFill>
              </a:rPr>
              <a:t> WP2 – </a:t>
            </a:r>
            <a:r>
              <a:rPr lang="it-IT" altLang="en-US" sz="2400" dirty="0" err="1">
                <a:solidFill>
                  <a:schemeClr val="tx2"/>
                </a:solidFill>
              </a:rPr>
              <a:t>Communication</a:t>
            </a:r>
            <a:endParaRPr lang="it-IT" altLang="en-US" sz="24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it-IT" altLang="en-US" sz="24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it-IT" altLang="en-US" sz="2400" dirty="0">
                <a:solidFill>
                  <a:schemeClr val="tx2"/>
                </a:solidFill>
              </a:rPr>
              <a:t>Partner PP3</a:t>
            </a:r>
          </a:p>
          <a:p>
            <a:pPr marL="0" indent="0" algn="ctr">
              <a:buNone/>
            </a:pPr>
            <a:r>
              <a:rPr lang="it-IT" altLang="en-US" sz="2400" dirty="0">
                <a:solidFill>
                  <a:schemeClr val="tx2"/>
                </a:solidFill>
              </a:rPr>
              <a:t> Friuli Venezia Giulia </a:t>
            </a:r>
            <a:r>
              <a:rPr lang="it-IT" altLang="en-US" sz="2400" dirty="0" err="1">
                <a:solidFill>
                  <a:schemeClr val="tx2"/>
                </a:solidFill>
              </a:rPr>
              <a:t>Autontomous</a:t>
            </a:r>
            <a:r>
              <a:rPr lang="it-IT" altLang="en-US" sz="2400" dirty="0">
                <a:solidFill>
                  <a:schemeClr val="tx2"/>
                </a:solidFill>
              </a:rPr>
              <a:t> </a:t>
            </a:r>
            <a:r>
              <a:rPr lang="it-IT" altLang="en-US" sz="2400" dirty="0" err="1">
                <a:solidFill>
                  <a:schemeClr val="tx2"/>
                </a:solidFill>
              </a:rPr>
              <a:t>Region</a:t>
            </a:r>
            <a:r>
              <a:rPr lang="it-IT" altLang="en-US" sz="2400" dirty="0">
                <a:solidFill>
                  <a:schemeClr val="tx2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it-IT" altLang="en-US" sz="2400" dirty="0">
                <a:solidFill>
                  <a:schemeClr val="tx2"/>
                </a:solidFill>
              </a:rPr>
              <a:t>Department for Culture and Sports</a:t>
            </a:r>
          </a:p>
          <a:p>
            <a:pPr lvl="8"/>
            <a:endParaRPr lang="it-IT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325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Unbenanntsd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458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Line 4"/>
          <p:cNvSpPr>
            <a:spLocks noChangeShapeType="1"/>
          </p:cNvSpPr>
          <p:nvPr/>
        </p:nvSpPr>
        <p:spPr bwMode="auto">
          <a:xfrm>
            <a:off x="3962400" y="6400800"/>
            <a:ext cx="4953000" cy="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8197" name="Picture 17" descr="Interreg_Italia-O¦êsterreich 2017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766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4495800" y="6400800"/>
            <a:ext cx="441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it-IT" altLang="en-US" sz="1000" dirty="0">
                <a:solidFill>
                  <a:srgbClr val="003399"/>
                </a:solidFill>
                <a:latin typeface="Open Sans" pitchFamily="34" charset="0"/>
              </a:rPr>
              <a:t>CROSSINNO ITAT1044 – Interreg ITAT 2014/2020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7678478-733B-479E-80AD-0C21B0792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</p:spPr>
        <p:txBody>
          <a:bodyPr/>
          <a:lstStyle/>
          <a:p>
            <a:r>
              <a:rPr lang="it-IT" dirty="0"/>
              <a:t>WP </a:t>
            </a:r>
            <a:r>
              <a:rPr lang="en-GB" dirty="0"/>
              <a:t>aims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4DF7A8-916B-436D-B080-46C3C1E1D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dirty="0"/>
              <a:t>The WP </a:t>
            </a:r>
            <a:r>
              <a:rPr lang="it-IT" dirty="0" err="1"/>
              <a:t>aims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>
                <a:solidFill>
                  <a:schemeClr val="tx2"/>
                </a:solidFill>
              </a:rPr>
              <a:t>increasing</a:t>
            </a:r>
            <a:r>
              <a:rPr lang="it-IT" dirty="0">
                <a:solidFill>
                  <a:schemeClr val="tx2"/>
                </a:solidFill>
              </a:rPr>
              <a:t> the </a:t>
            </a:r>
            <a:r>
              <a:rPr lang="it-IT" dirty="0" err="1">
                <a:solidFill>
                  <a:schemeClr val="tx2"/>
                </a:solidFill>
              </a:rPr>
              <a:t>awareness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/>
              <a:t>on the project </a:t>
            </a:r>
            <a:r>
              <a:rPr lang="it-IT" dirty="0" err="1"/>
              <a:t>themes</a:t>
            </a:r>
            <a:r>
              <a:rPr lang="it-IT" dirty="0"/>
              <a:t> and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>
                <a:solidFill>
                  <a:schemeClr val="tx2"/>
                </a:solidFill>
              </a:rPr>
              <a:t>disseminating</a:t>
            </a:r>
            <a:r>
              <a:rPr lang="it-IT" dirty="0">
                <a:solidFill>
                  <a:schemeClr val="tx2"/>
                </a:solidFill>
              </a:rPr>
              <a:t> the </a:t>
            </a:r>
            <a:r>
              <a:rPr lang="it-IT" dirty="0" err="1">
                <a:solidFill>
                  <a:schemeClr val="tx2"/>
                </a:solidFill>
              </a:rPr>
              <a:t>results</a:t>
            </a:r>
            <a:r>
              <a:rPr lang="it-IT" dirty="0"/>
              <a:t> of the project to a wide range of stakeholders in the </a:t>
            </a:r>
            <a:r>
              <a:rPr lang="it-IT" dirty="0" err="1"/>
              <a:t>Programme</a:t>
            </a:r>
            <a:r>
              <a:rPr lang="it-IT" dirty="0"/>
              <a:t> area</a:t>
            </a:r>
          </a:p>
          <a:p>
            <a:pPr algn="just"/>
            <a:r>
              <a:rPr lang="it-IT" dirty="0"/>
              <a:t>The WP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implement</a:t>
            </a:r>
            <a:r>
              <a:rPr lang="it-IT" dirty="0"/>
              <a:t> a </a:t>
            </a:r>
            <a:r>
              <a:rPr lang="it-IT" dirty="0" err="1">
                <a:solidFill>
                  <a:schemeClr val="tx2"/>
                </a:solidFill>
              </a:rPr>
              <a:t>shared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communication</a:t>
            </a:r>
            <a:r>
              <a:rPr lang="it-IT" dirty="0">
                <a:solidFill>
                  <a:schemeClr val="tx2"/>
                </a:solidFill>
              </a:rPr>
              <a:t> strategy </a:t>
            </a:r>
            <a:r>
              <a:rPr lang="it-IT" dirty="0" err="1"/>
              <a:t>defined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the </a:t>
            </a:r>
            <a:r>
              <a:rPr lang="it-IT" dirty="0" err="1"/>
              <a:t>beginning</a:t>
            </a:r>
            <a:r>
              <a:rPr lang="it-IT" dirty="0"/>
              <a:t> of the project and </a:t>
            </a:r>
            <a:r>
              <a:rPr lang="it-IT" dirty="0" err="1"/>
              <a:t>addressing</a:t>
            </a:r>
            <a:r>
              <a:rPr lang="it-IT" dirty="0"/>
              <a:t>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typologies</a:t>
            </a:r>
            <a:r>
              <a:rPr lang="it-IT" dirty="0"/>
              <a:t> of targets</a:t>
            </a:r>
          </a:p>
          <a:p>
            <a:r>
              <a:rPr lang="it-IT" dirty="0"/>
              <a:t>The WP </a:t>
            </a:r>
            <a:r>
              <a:rPr lang="it-IT" dirty="0" err="1"/>
              <a:t>is</a:t>
            </a:r>
            <a:r>
              <a:rPr lang="it-IT" dirty="0"/>
              <a:t> led by PP3 </a:t>
            </a:r>
            <a:r>
              <a:rPr lang="it-IT" dirty="0" smtClean="0"/>
              <a:t>– FVG AR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7787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Unbenanntsd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458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Line 4"/>
          <p:cNvSpPr>
            <a:spLocks noChangeShapeType="1"/>
          </p:cNvSpPr>
          <p:nvPr/>
        </p:nvSpPr>
        <p:spPr bwMode="auto">
          <a:xfrm>
            <a:off x="3962400" y="6400800"/>
            <a:ext cx="4953000" cy="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8197" name="Picture 17" descr="Interreg_Italia-O¦êsterreich 2017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766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4495800" y="6400800"/>
            <a:ext cx="441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it-IT" altLang="en-US" sz="1000" dirty="0">
                <a:solidFill>
                  <a:srgbClr val="003399"/>
                </a:solidFill>
                <a:latin typeface="Open Sans" pitchFamily="34" charset="0"/>
              </a:rPr>
              <a:t>CROSSINNO ITAT1044 – Interreg ITAT 2014/2020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7678478-733B-479E-80AD-0C21B0792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1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Regulatory framework</a:t>
            </a:r>
            <a:br>
              <a:rPr lang="en-GB" dirty="0"/>
            </a:b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4DF7A8-916B-436D-B080-46C3C1E1D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112520" algn="l"/>
              </a:tabLst>
            </a:pPr>
            <a:r>
              <a:rPr lang="it-IT" sz="3500" dirty="0">
                <a:hlinkClick r:id="rId4"/>
              </a:rPr>
              <a:t>Regulation (EU) n. 1303/2013 </a:t>
            </a:r>
            <a:r>
              <a:rPr lang="it-IT" sz="3500" dirty="0"/>
              <a:t>(CPR – </a:t>
            </a:r>
            <a:r>
              <a:rPr lang="it-IT" sz="3500" dirty="0" err="1"/>
              <a:t>Annex</a:t>
            </a:r>
            <a:r>
              <a:rPr lang="it-IT" sz="3500" dirty="0"/>
              <a:t> XII in </a:t>
            </a:r>
            <a:r>
              <a:rPr lang="it-IT" sz="3500" dirty="0" err="1"/>
              <a:t>particular</a:t>
            </a:r>
            <a:r>
              <a:rPr lang="it-IT" sz="3500" dirty="0"/>
              <a:t>)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112520" algn="l"/>
              </a:tabLst>
            </a:pPr>
            <a:r>
              <a:rPr lang="it-IT" sz="3500" dirty="0">
                <a:hlinkClick r:id="rId5"/>
              </a:rPr>
              <a:t>Commission Implementing Regulation (EU) n. 821/2014 </a:t>
            </a:r>
            <a:endParaRPr lang="it-IT" sz="3500" dirty="0"/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112520" algn="l"/>
              </a:tabLst>
            </a:pPr>
            <a:r>
              <a:rPr lang="it-IT" sz="3500" dirty="0">
                <a:hlinkClick r:id="rId6"/>
              </a:rPr>
              <a:t>Regulation (UE) n. 679/2016 </a:t>
            </a:r>
            <a:r>
              <a:rPr lang="it-IT" sz="3500" dirty="0"/>
              <a:t>(General Data </a:t>
            </a:r>
            <a:r>
              <a:rPr lang="it-IT" sz="3500" dirty="0" err="1"/>
              <a:t>Protection</a:t>
            </a:r>
            <a:r>
              <a:rPr lang="it-IT" sz="3500" dirty="0"/>
              <a:t> Regulation  - GDPR)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3500" dirty="0">
                <a:hlinkClick r:id="rId7"/>
              </a:rPr>
              <a:t>IT-AT </a:t>
            </a:r>
            <a:r>
              <a:rPr lang="it-IT" sz="3500" dirty="0" err="1">
                <a:hlinkClick r:id="rId7"/>
              </a:rPr>
              <a:t>Programme</a:t>
            </a:r>
            <a:r>
              <a:rPr lang="it-IT" sz="3500" dirty="0">
                <a:hlinkClick r:id="rId7"/>
              </a:rPr>
              <a:t> </a:t>
            </a:r>
            <a:r>
              <a:rPr lang="it-IT" sz="3500" dirty="0" err="1">
                <a:hlinkClick r:id="rId7"/>
              </a:rPr>
              <a:t>Communication</a:t>
            </a:r>
            <a:r>
              <a:rPr lang="it-IT" sz="3500" dirty="0">
                <a:hlinkClick r:id="rId7"/>
              </a:rPr>
              <a:t> Strategy</a:t>
            </a:r>
            <a:endParaRPr lang="it-IT" sz="3500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it-IT" sz="3600" dirty="0">
              <a:latin typeface="Trebuchet MS"/>
              <a:ea typeface="Trebuchet MS"/>
              <a:cs typeface="Times New Roman"/>
            </a:endParaRP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765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Unbenanntsd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458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Line 4"/>
          <p:cNvSpPr>
            <a:spLocks noChangeShapeType="1"/>
          </p:cNvSpPr>
          <p:nvPr/>
        </p:nvSpPr>
        <p:spPr bwMode="auto">
          <a:xfrm>
            <a:off x="3962400" y="6400800"/>
            <a:ext cx="4953000" cy="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8197" name="Picture 17" descr="Interreg_Italia-O¦êsterreich 2017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766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4495800" y="6400800"/>
            <a:ext cx="441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it-IT" altLang="en-US" sz="1000" dirty="0">
                <a:solidFill>
                  <a:srgbClr val="003399"/>
                </a:solidFill>
                <a:latin typeface="Open Sans" pitchFamily="34" charset="0"/>
              </a:rPr>
              <a:t>CROSSINNO ITAT1044 – </a:t>
            </a:r>
            <a:r>
              <a:rPr lang="it-IT" altLang="en-US" sz="1000" dirty="0" err="1">
                <a:solidFill>
                  <a:srgbClr val="003399"/>
                </a:solidFill>
                <a:latin typeface="Open Sans" pitchFamily="34" charset="0"/>
              </a:rPr>
              <a:t>Interreg</a:t>
            </a:r>
            <a:r>
              <a:rPr lang="it-IT" altLang="en-US" sz="1000" dirty="0">
                <a:solidFill>
                  <a:srgbClr val="003399"/>
                </a:solidFill>
                <a:latin typeface="Open Sans" pitchFamily="34" charset="0"/>
              </a:rPr>
              <a:t> ITAT 2014/2020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7678478-733B-479E-80AD-0C21B0792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err="1"/>
              <a:t>Communication</a:t>
            </a:r>
            <a:r>
              <a:rPr lang="it-IT" dirty="0"/>
              <a:t> target groups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4DF7A8-916B-436D-B080-46C3C1E1D41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accent1"/>
                </a:solidFill>
              </a:rPr>
              <a:t>EXTERNAL COMMUNICATION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 err="1"/>
              <a:t>Citizens</a:t>
            </a:r>
            <a:endParaRPr lang="it-IT" dirty="0"/>
          </a:p>
          <a:p>
            <a:r>
              <a:rPr lang="it-IT" dirty="0"/>
              <a:t>National </a:t>
            </a:r>
            <a:r>
              <a:rPr lang="it-IT" dirty="0" err="1"/>
              <a:t>Authorities</a:t>
            </a:r>
            <a:endParaRPr lang="it-IT" dirty="0"/>
          </a:p>
          <a:p>
            <a:r>
              <a:rPr lang="it-IT" dirty="0"/>
              <a:t>Public and private </a:t>
            </a:r>
            <a:r>
              <a:rPr lang="it-IT" dirty="0" err="1"/>
              <a:t>entities</a:t>
            </a:r>
            <a:r>
              <a:rPr lang="it-IT" dirty="0"/>
              <a:t> </a:t>
            </a:r>
            <a:r>
              <a:rPr lang="it-IT" dirty="0" err="1"/>
              <a:t>working</a:t>
            </a:r>
            <a:r>
              <a:rPr lang="it-IT" dirty="0"/>
              <a:t> on the </a:t>
            </a:r>
            <a:r>
              <a:rPr lang="it-IT" dirty="0" err="1"/>
              <a:t>natural</a:t>
            </a:r>
            <a:r>
              <a:rPr lang="it-IT" dirty="0"/>
              <a:t> and cultural </a:t>
            </a:r>
            <a:r>
              <a:rPr lang="it-IT" dirty="0" err="1"/>
              <a:t>heritage</a:t>
            </a:r>
            <a:r>
              <a:rPr lang="it-IT" dirty="0"/>
              <a:t> </a:t>
            </a:r>
            <a:r>
              <a:rPr lang="it-IT" dirty="0" err="1"/>
              <a:t>sector</a:t>
            </a:r>
            <a:endParaRPr lang="it-IT" dirty="0"/>
          </a:p>
          <a:p>
            <a:r>
              <a:rPr lang="it-IT" dirty="0"/>
              <a:t>No profit </a:t>
            </a:r>
            <a:r>
              <a:rPr lang="it-IT" dirty="0" err="1"/>
              <a:t>organisations</a:t>
            </a:r>
            <a:r>
              <a:rPr lang="it-IT" dirty="0"/>
              <a:t> of the cultural </a:t>
            </a:r>
            <a:r>
              <a:rPr lang="it-IT" dirty="0" err="1"/>
              <a:t>sector</a:t>
            </a:r>
            <a:endParaRPr lang="it-IT" dirty="0"/>
          </a:p>
          <a:p>
            <a:r>
              <a:rPr lang="it-IT" dirty="0"/>
              <a:t>Cultural and Creative Industries</a:t>
            </a:r>
          </a:p>
          <a:p>
            <a:r>
              <a:rPr lang="it-IT" dirty="0"/>
              <a:t>University and training institutions</a:t>
            </a:r>
          </a:p>
          <a:p>
            <a:r>
              <a:rPr lang="it-IT" dirty="0"/>
              <a:t>Media</a:t>
            </a:r>
            <a:r>
              <a:rPr lang="it-IT"/>
              <a:t>: bloggers</a:t>
            </a:r>
            <a:r>
              <a:rPr lang="it-IT" dirty="0"/>
              <a:t>, </a:t>
            </a:r>
            <a:r>
              <a:rPr lang="it-IT" dirty="0" err="1"/>
              <a:t>journalists</a:t>
            </a:r>
            <a:r>
              <a:rPr lang="it-IT" dirty="0"/>
              <a:t>, TV, Radio, Press, On line media and   social networks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74F8225-3CC6-4675-BE25-DE1A43A0B22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accent1"/>
                </a:solidFill>
              </a:rPr>
              <a:t>INTERNAL COMMUNICATION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Partner Teams:</a:t>
            </a:r>
          </a:p>
          <a:p>
            <a:r>
              <a:rPr lang="it-IT" dirty="0"/>
              <a:t>Project partner</a:t>
            </a:r>
          </a:p>
          <a:p>
            <a:r>
              <a:rPr lang="it-IT" dirty="0" err="1"/>
              <a:t>External</a:t>
            </a:r>
            <a:r>
              <a:rPr lang="it-IT" dirty="0"/>
              <a:t> </a:t>
            </a:r>
            <a:r>
              <a:rPr lang="it-IT" dirty="0" err="1"/>
              <a:t>experts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/>
              <a:t>Programme</a:t>
            </a:r>
            <a:r>
              <a:rPr lang="it-IT" dirty="0"/>
              <a:t> bodies:</a:t>
            </a:r>
          </a:p>
          <a:p>
            <a:r>
              <a:rPr lang="it-IT" dirty="0"/>
              <a:t>JS (LP and WP2 Leader)</a:t>
            </a:r>
          </a:p>
          <a:p>
            <a:r>
              <a:rPr lang="it-IT" dirty="0" err="1"/>
              <a:t>Managing</a:t>
            </a:r>
            <a:r>
              <a:rPr lang="it-IT" dirty="0"/>
              <a:t> </a:t>
            </a:r>
            <a:r>
              <a:rPr lang="it-IT" dirty="0" err="1"/>
              <a:t>Authorities</a:t>
            </a:r>
            <a:r>
              <a:rPr lang="it-IT" dirty="0"/>
              <a:t> (LP)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3832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Unbenanntsd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458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Line 4"/>
          <p:cNvSpPr>
            <a:spLocks noChangeShapeType="1"/>
          </p:cNvSpPr>
          <p:nvPr/>
        </p:nvSpPr>
        <p:spPr bwMode="auto">
          <a:xfrm>
            <a:off x="3962400" y="6400800"/>
            <a:ext cx="4953000" cy="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8197" name="Picture 17" descr="Interreg_Italia-O¦êsterreich 2017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766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4495800" y="6400800"/>
            <a:ext cx="441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it-IT" altLang="en-US" sz="1000" dirty="0">
                <a:solidFill>
                  <a:srgbClr val="003399"/>
                </a:solidFill>
                <a:latin typeface="Open Sans" pitchFamily="34" charset="0"/>
              </a:rPr>
              <a:t>CROSSINNO ITAT1044 – </a:t>
            </a:r>
            <a:r>
              <a:rPr lang="it-IT" altLang="en-US" sz="1000" dirty="0" err="1">
                <a:solidFill>
                  <a:srgbClr val="003399"/>
                </a:solidFill>
                <a:latin typeface="Open Sans" pitchFamily="34" charset="0"/>
              </a:rPr>
              <a:t>Interreg</a:t>
            </a:r>
            <a:r>
              <a:rPr lang="it-IT" altLang="en-US" sz="1000" dirty="0">
                <a:solidFill>
                  <a:srgbClr val="003399"/>
                </a:solidFill>
                <a:latin typeface="Open Sans" pitchFamily="34" charset="0"/>
              </a:rPr>
              <a:t> ITAT 2014/2020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7678478-733B-479E-80AD-0C21B0792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7848"/>
            <a:ext cx="8229600" cy="1143000"/>
          </a:xfrm>
        </p:spPr>
        <p:txBody>
          <a:bodyPr/>
          <a:lstStyle/>
          <a:p>
            <a:r>
              <a:rPr lang="it-IT" dirty="0"/>
              <a:t>WP activities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4DF7A8-916B-436D-B080-46C3C1E1D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2.1 – start-up activities</a:t>
            </a:r>
          </a:p>
          <a:p>
            <a:pPr marL="0" indent="0">
              <a:buNone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2.2 – </a:t>
            </a:r>
            <a:r>
              <a:rPr lang="it-IT" dirty="0" err="1">
                <a:solidFill>
                  <a:schemeClr val="accent2">
                    <a:lumMod val="75000"/>
                  </a:schemeClr>
                </a:solidFill>
              </a:rPr>
              <a:t>definition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 of corporate </a:t>
            </a:r>
            <a:r>
              <a:rPr lang="it-IT" dirty="0" err="1">
                <a:solidFill>
                  <a:schemeClr val="accent2">
                    <a:lumMod val="75000"/>
                  </a:schemeClr>
                </a:solidFill>
              </a:rPr>
              <a:t>identity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2.3 – </a:t>
            </a:r>
            <a:r>
              <a:rPr lang="it-IT" dirty="0" err="1">
                <a:solidFill>
                  <a:schemeClr val="tx2"/>
                </a:solidFill>
              </a:rPr>
              <a:t>realisation</a:t>
            </a:r>
            <a:r>
              <a:rPr lang="it-IT" dirty="0">
                <a:solidFill>
                  <a:schemeClr val="tx2"/>
                </a:solidFill>
              </a:rPr>
              <a:t> of </a:t>
            </a:r>
            <a:r>
              <a:rPr lang="it-IT" dirty="0" err="1">
                <a:solidFill>
                  <a:schemeClr val="tx2"/>
                </a:solidFill>
              </a:rPr>
              <a:t>communication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materials</a:t>
            </a:r>
            <a:endParaRPr lang="it-IT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2.4 – </a:t>
            </a:r>
            <a:r>
              <a:rPr lang="it-IT" dirty="0" err="1">
                <a:solidFill>
                  <a:schemeClr val="accent2">
                    <a:lumMod val="75000"/>
                  </a:schemeClr>
                </a:solidFill>
              </a:rPr>
              <a:t>organisation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 of </a:t>
            </a:r>
            <a:r>
              <a:rPr lang="it-IT" dirty="0" err="1">
                <a:solidFill>
                  <a:schemeClr val="accent2">
                    <a:lumMod val="75000"/>
                  </a:schemeClr>
                </a:solidFill>
              </a:rPr>
              <a:t>communication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 events</a:t>
            </a:r>
          </a:p>
        </p:txBody>
      </p:sp>
    </p:spTree>
    <p:extLst>
      <p:ext uri="{BB962C8B-B14F-4D97-AF65-F5344CB8AC3E}">
        <p14:creationId xmlns:p14="http://schemas.microsoft.com/office/powerpoint/2010/main" val="1895652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Unbenanntsd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458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Line 4"/>
          <p:cNvSpPr>
            <a:spLocks noChangeShapeType="1"/>
          </p:cNvSpPr>
          <p:nvPr/>
        </p:nvSpPr>
        <p:spPr bwMode="auto">
          <a:xfrm>
            <a:off x="3962400" y="6400800"/>
            <a:ext cx="4953000" cy="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8197" name="Picture 17" descr="Interreg_Italia-O¦êsterreich 2017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766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4495800" y="6400800"/>
            <a:ext cx="441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it-IT" altLang="en-US" sz="1000" dirty="0">
                <a:solidFill>
                  <a:srgbClr val="003399"/>
                </a:solidFill>
                <a:latin typeface="Open Sans" pitchFamily="34" charset="0"/>
              </a:rPr>
              <a:t>CROSSINNO ITAT1044 – </a:t>
            </a:r>
            <a:r>
              <a:rPr lang="it-IT" altLang="en-US" sz="1000" dirty="0" err="1">
                <a:solidFill>
                  <a:srgbClr val="003399"/>
                </a:solidFill>
                <a:latin typeface="Open Sans" pitchFamily="34" charset="0"/>
              </a:rPr>
              <a:t>Interreg</a:t>
            </a:r>
            <a:r>
              <a:rPr lang="it-IT" altLang="en-US" sz="1000" dirty="0">
                <a:solidFill>
                  <a:srgbClr val="003399"/>
                </a:solidFill>
                <a:latin typeface="Open Sans" pitchFamily="34" charset="0"/>
              </a:rPr>
              <a:t> ITAT 2014/2020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7678478-733B-479E-80AD-0C21B0792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/>
          <a:lstStyle/>
          <a:p>
            <a:r>
              <a:rPr lang="it-IT" dirty="0"/>
              <a:t>2.1 – start-up activities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4DF7A8-916B-436D-B080-46C3C1E1D4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55365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WP LEADER</a:t>
            </a:r>
          </a:p>
          <a:p>
            <a:pPr marL="0" indent="0">
              <a:buNone/>
            </a:pPr>
            <a:r>
              <a:rPr lang="it-IT" dirty="0" err="1"/>
              <a:t>Elaborates</a:t>
            </a:r>
            <a:r>
              <a:rPr lang="it-IT" dirty="0"/>
              <a:t> </a:t>
            </a:r>
            <a:r>
              <a:rPr lang="it-IT" dirty="0" err="1"/>
              <a:t>communication</a:t>
            </a:r>
            <a:r>
              <a:rPr lang="it-IT" dirty="0"/>
              <a:t> and </a:t>
            </a:r>
            <a:r>
              <a:rPr lang="it-IT" dirty="0" err="1"/>
              <a:t>dissemination</a:t>
            </a:r>
            <a:r>
              <a:rPr lang="it-IT" dirty="0"/>
              <a:t> strategy and </a:t>
            </a:r>
            <a:r>
              <a:rPr lang="it-IT" dirty="0" err="1"/>
              <a:t>prepares</a:t>
            </a:r>
            <a:r>
              <a:rPr lang="it-IT" dirty="0"/>
              <a:t> the </a:t>
            </a:r>
            <a:r>
              <a:rPr lang="it-IT" dirty="0" err="1"/>
              <a:t>related</a:t>
            </a:r>
            <a:r>
              <a:rPr lang="it-IT" dirty="0"/>
              <a:t> plan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F5A5E7F-9992-436F-A361-890633E12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55365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OTHER </a:t>
            </a:r>
            <a:r>
              <a:rPr lang="it-IT" dirty="0" err="1">
                <a:solidFill>
                  <a:schemeClr val="accent2">
                    <a:lumMod val="75000"/>
                  </a:schemeClr>
                </a:solidFill>
              </a:rPr>
              <a:t>PPs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t-IT" dirty="0"/>
              <a:t>LP </a:t>
            </a:r>
            <a:r>
              <a:rPr lang="it-IT" dirty="0" err="1"/>
              <a:t>contributes</a:t>
            </a:r>
            <a:r>
              <a:rPr lang="it-IT" dirty="0"/>
              <a:t> to the </a:t>
            </a:r>
            <a:r>
              <a:rPr lang="it-IT" dirty="0" err="1"/>
              <a:t>communication</a:t>
            </a:r>
            <a:r>
              <a:rPr lang="it-IT" dirty="0"/>
              <a:t> plan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i="1" dirty="0">
                <a:solidFill>
                  <a:srgbClr val="FF0000"/>
                </a:solidFill>
              </a:rPr>
              <a:t>PROPOSED TIMING: March 2020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4660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Line 4"/>
          <p:cNvSpPr>
            <a:spLocks noChangeShapeType="1"/>
          </p:cNvSpPr>
          <p:nvPr/>
        </p:nvSpPr>
        <p:spPr bwMode="auto">
          <a:xfrm>
            <a:off x="3962400" y="6400800"/>
            <a:ext cx="4953000" cy="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8197" name="Picture 17" descr="Interreg_Italia-O¦êsterreich 2017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766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4495800" y="6400800"/>
            <a:ext cx="441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it-IT" altLang="en-US" sz="1000" dirty="0">
                <a:solidFill>
                  <a:srgbClr val="003399"/>
                </a:solidFill>
                <a:latin typeface="Open Sans" pitchFamily="34" charset="0"/>
              </a:rPr>
              <a:t>CROSSINNO ITAT1044 – </a:t>
            </a:r>
            <a:r>
              <a:rPr lang="it-IT" altLang="en-US" sz="1000" dirty="0" err="1">
                <a:solidFill>
                  <a:srgbClr val="003399"/>
                </a:solidFill>
                <a:latin typeface="Open Sans" pitchFamily="34" charset="0"/>
              </a:rPr>
              <a:t>Interreg</a:t>
            </a:r>
            <a:r>
              <a:rPr lang="it-IT" altLang="en-US" sz="1000" dirty="0">
                <a:solidFill>
                  <a:srgbClr val="003399"/>
                </a:solidFill>
                <a:latin typeface="Open Sans" pitchFamily="34" charset="0"/>
              </a:rPr>
              <a:t> ITAT 2014/2020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7678478-733B-479E-80AD-0C21B0792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78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/>
              <a:t>2.2 – </a:t>
            </a:r>
            <a:r>
              <a:rPr lang="it-IT" dirty="0" err="1"/>
              <a:t>definition</a:t>
            </a:r>
            <a:r>
              <a:rPr lang="it-IT" dirty="0"/>
              <a:t> of corporate </a:t>
            </a:r>
            <a:r>
              <a:rPr lang="it-IT" dirty="0" err="1"/>
              <a:t>identity</a:t>
            </a: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FE37979-9C0E-48E7-A718-95A6C65DBE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55365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WP LEADER</a:t>
            </a:r>
          </a:p>
          <a:p>
            <a:pPr marL="0" indent="0">
              <a:buNone/>
            </a:pPr>
            <a:r>
              <a:rPr lang="it-IT" dirty="0" err="1"/>
              <a:t>Defines</a:t>
            </a:r>
            <a:r>
              <a:rPr lang="it-IT" dirty="0"/>
              <a:t> the project </a:t>
            </a:r>
            <a:r>
              <a:rPr lang="it-IT" dirty="0" err="1"/>
              <a:t>infographic</a:t>
            </a:r>
            <a:r>
              <a:rPr lang="it-IT" dirty="0"/>
              <a:t> and the corporate </a:t>
            </a:r>
            <a:r>
              <a:rPr lang="it-IT" dirty="0" err="1"/>
              <a:t>identity</a:t>
            </a:r>
            <a:r>
              <a:rPr lang="it-IT" dirty="0"/>
              <a:t> and the layout of templates for </a:t>
            </a:r>
            <a:r>
              <a:rPr lang="it-IT" dirty="0" err="1"/>
              <a:t>communication</a:t>
            </a:r>
            <a:r>
              <a:rPr lang="it-IT" dirty="0"/>
              <a:t> </a:t>
            </a:r>
            <a:r>
              <a:rPr lang="it-IT" dirty="0" err="1"/>
              <a:t>materials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5A76BD16-1273-4241-8B7C-4E6A5C388E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55365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OTHER </a:t>
            </a:r>
            <a:r>
              <a:rPr lang="it-IT" dirty="0" err="1">
                <a:solidFill>
                  <a:schemeClr val="accent2">
                    <a:lumMod val="75000"/>
                  </a:schemeClr>
                </a:solidFill>
              </a:rPr>
              <a:t>PPs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t-IT" dirty="0"/>
              <a:t>LP, PP1 and PP2 </a:t>
            </a:r>
            <a:r>
              <a:rPr lang="it-IT" dirty="0" err="1"/>
              <a:t>contributes</a:t>
            </a:r>
            <a:r>
              <a:rPr lang="it-IT" dirty="0"/>
              <a:t> to the </a:t>
            </a:r>
            <a:r>
              <a:rPr lang="it-IT" dirty="0" err="1"/>
              <a:t>definition</a:t>
            </a:r>
            <a:r>
              <a:rPr lang="it-IT" dirty="0"/>
              <a:t> of the project </a:t>
            </a:r>
            <a:r>
              <a:rPr lang="it-IT" dirty="0" err="1"/>
              <a:t>infographic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i="1" dirty="0">
                <a:solidFill>
                  <a:srgbClr val="FF0000"/>
                </a:solidFill>
              </a:rPr>
              <a:t>PROPOSED TIMING: </a:t>
            </a:r>
          </a:p>
          <a:p>
            <a:pPr marL="0" indent="0">
              <a:buNone/>
            </a:pPr>
            <a:r>
              <a:rPr lang="it-IT" i="1" dirty="0" err="1">
                <a:solidFill>
                  <a:srgbClr val="FF0000"/>
                </a:solidFill>
              </a:rPr>
              <a:t>May</a:t>
            </a:r>
            <a:r>
              <a:rPr lang="it-IT" i="1" dirty="0">
                <a:solidFill>
                  <a:srgbClr val="FF0000"/>
                </a:solidFill>
              </a:rPr>
              <a:t> 2020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563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Line 4"/>
          <p:cNvSpPr>
            <a:spLocks noChangeShapeType="1"/>
          </p:cNvSpPr>
          <p:nvPr/>
        </p:nvSpPr>
        <p:spPr bwMode="auto">
          <a:xfrm>
            <a:off x="3962400" y="6400800"/>
            <a:ext cx="4953000" cy="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8197" name="Picture 17" descr="Interreg_Italia-O¦êsterreich 2017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766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4495800" y="6400800"/>
            <a:ext cx="441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it-IT" altLang="en-US" sz="1000" dirty="0">
                <a:solidFill>
                  <a:srgbClr val="003399"/>
                </a:solidFill>
                <a:latin typeface="Open Sans" pitchFamily="34" charset="0"/>
              </a:rPr>
              <a:t>CROSSINNO ITAT1044 – </a:t>
            </a:r>
            <a:r>
              <a:rPr lang="it-IT" altLang="en-US" sz="1000" dirty="0" err="1">
                <a:solidFill>
                  <a:srgbClr val="003399"/>
                </a:solidFill>
                <a:latin typeface="Open Sans" pitchFamily="34" charset="0"/>
              </a:rPr>
              <a:t>Interreg</a:t>
            </a:r>
            <a:r>
              <a:rPr lang="it-IT" altLang="en-US" sz="1000" dirty="0">
                <a:solidFill>
                  <a:srgbClr val="003399"/>
                </a:solidFill>
                <a:latin typeface="Open Sans" pitchFamily="34" charset="0"/>
              </a:rPr>
              <a:t> ITAT 2014/2020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7678478-733B-479E-80AD-0C21B0792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/>
              <a:t>2.3 – </a:t>
            </a:r>
            <a:r>
              <a:rPr lang="it-IT" dirty="0" err="1"/>
              <a:t>realisation</a:t>
            </a:r>
            <a:r>
              <a:rPr lang="it-IT" dirty="0"/>
              <a:t> of </a:t>
            </a:r>
            <a:r>
              <a:rPr lang="it-IT" dirty="0" err="1"/>
              <a:t>communication</a:t>
            </a:r>
            <a:r>
              <a:rPr lang="it-IT" dirty="0"/>
              <a:t> </a:t>
            </a:r>
            <a:r>
              <a:rPr lang="it-IT" dirty="0" err="1"/>
              <a:t>materials</a:t>
            </a: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FE37979-9C0E-48E7-A718-95A6C65DBE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15406"/>
            <a:ext cx="4038600" cy="409391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WP LEADER</a:t>
            </a:r>
          </a:p>
          <a:p>
            <a:pPr marL="0" indent="0">
              <a:buNone/>
            </a:pPr>
            <a:r>
              <a:rPr lang="it-IT" dirty="0" err="1"/>
              <a:t>Produces</a:t>
            </a:r>
            <a:r>
              <a:rPr lang="it-IT" dirty="0"/>
              <a:t> the following </a:t>
            </a:r>
            <a:r>
              <a:rPr lang="it-IT" dirty="0" err="1"/>
              <a:t>communication</a:t>
            </a:r>
            <a:r>
              <a:rPr lang="it-IT" dirty="0"/>
              <a:t> </a:t>
            </a:r>
            <a:r>
              <a:rPr lang="it-IT" dirty="0" err="1"/>
              <a:t>materials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dirty="0" err="1" smtClean="0"/>
              <a:t>roll</a:t>
            </a:r>
            <a:r>
              <a:rPr lang="it-IT" dirty="0" smtClean="0"/>
              <a:t>-up</a:t>
            </a:r>
          </a:p>
          <a:p>
            <a:pPr marL="0" indent="0">
              <a:buNone/>
            </a:pPr>
            <a:r>
              <a:rPr lang="it-IT" dirty="0" smtClean="0"/>
              <a:t>A3 poster</a:t>
            </a:r>
          </a:p>
          <a:p>
            <a:pPr marL="0" indent="0">
              <a:buNone/>
            </a:pPr>
            <a:r>
              <a:rPr lang="it-IT" dirty="0" err="1" smtClean="0"/>
              <a:t>digital</a:t>
            </a:r>
            <a:r>
              <a:rPr lang="it-IT" dirty="0" smtClean="0"/>
              <a:t> </a:t>
            </a:r>
            <a:r>
              <a:rPr lang="it-IT" dirty="0"/>
              <a:t>brochure on «best </a:t>
            </a:r>
            <a:r>
              <a:rPr lang="it-IT" dirty="0" err="1"/>
              <a:t>practices</a:t>
            </a:r>
            <a:r>
              <a:rPr lang="it-IT" dirty="0" smtClean="0"/>
              <a:t>»</a:t>
            </a:r>
          </a:p>
          <a:p>
            <a:pPr marL="0" indent="0">
              <a:buNone/>
            </a:pPr>
            <a:r>
              <a:rPr lang="it-IT" dirty="0" err="1" smtClean="0"/>
              <a:t>project</a:t>
            </a:r>
            <a:r>
              <a:rPr lang="it-IT" dirty="0" smtClean="0"/>
              <a:t> video</a:t>
            </a:r>
          </a:p>
          <a:p>
            <a:pPr marL="0" indent="0">
              <a:buNone/>
            </a:pPr>
            <a:r>
              <a:rPr lang="it-IT" dirty="0" smtClean="0"/>
              <a:t>story </a:t>
            </a:r>
            <a:r>
              <a:rPr lang="it-IT" dirty="0"/>
              <a:t>telling video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5A76BD16-1273-4241-8B7C-4E6A5C388E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215406"/>
            <a:ext cx="4038600" cy="409391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OTHER </a:t>
            </a:r>
            <a:r>
              <a:rPr lang="it-IT" dirty="0" err="1">
                <a:solidFill>
                  <a:schemeClr val="accent2">
                    <a:lumMod val="75000"/>
                  </a:schemeClr>
                </a:solidFill>
              </a:rPr>
              <a:t>PPs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PPs</a:t>
            </a:r>
            <a:r>
              <a:rPr lang="it-IT" dirty="0"/>
              <a:t> </a:t>
            </a:r>
            <a:r>
              <a:rPr lang="it-IT" dirty="0" err="1"/>
              <a:t>provide</a:t>
            </a:r>
            <a:r>
              <a:rPr lang="it-IT" dirty="0"/>
              <a:t> </a:t>
            </a:r>
            <a:r>
              <a:rPr lang="it-IT" dirty="0" err="1"/>
              <a:t>contents</a:t>
            </a:r>
            <a:r>
              <a:rPr lang="it-IT" dirty="0"/>
              <a:t> for brochure and video </a:t>
            </a:r>
            <a:r>
              <a:rPr lang="it-IT" i="1" dirty="0"/>
              <a:t>(to be </a:t>
            </a:r>
            <a:r>
              <a:rPr lang="it-IT" i="1" dirty="0" err="1"/>
              <a:t>agreed</a:t>
            </a:r>
            <a:r>
              <a:rPr lang="it-IT" i="1" dirty="0"/>
              <a:t> </a:t>
            </a:r>
            <a:r>
              <a:rPr lang="it-IT" i="1" dirty="0" err="1"/>
              <a:t>as</a:t>
            </a:r>
            <a:r>
              <a:rPr lang="it-IT" i="1" dirty="0"/>
              <a:t> </a:t>
            </a:r>
            <a:r>
              <a:rPr lang="it-IT" i="1" dirty="0" err="1"/>
              <a:t>not</a:t>
            </a:r>
            <a:r>
              <a:rPr lang="it-IT" i="1" dirty="0"/>
              <a:t> </a:t>
            </a:r>
            <a:r>
              <a:rPr lang="it-IT" i="1" dirty="0" err="1"/>
              <a:t>foreseen</a:t>
            </a:r>
            <a:r>
              <a:rPr lang="it-IT" i="1" dirty="0"/>
              <a:t> in AF)</a:t>
            </a:r>
          </a:p>
          <a:p>
            <a:pPr marL="0" indent="0">
              <a:buNone/>
            </a:pPr>
            <a:endParaRPr lang="it-IT" i="1" dirty="0"/>
          </a:p>
          <a:p>
            <a:pPr marL="0" indent="0">
              <a:buNone/>
            </a:pPr>
            <a:r>
              <a:rPr lang="it-IT" i="1" dirty="0">
                <a:solidFill>
                  <a:srgbClr val="FF0000"/>
                </a:solidFill>
              </a:rPr>
              <a:t>PROPOSED </a:t>
            </a:r>
            <a:r>
              <a:rPr lang="it-IT" i="1" dirty="0" smtClean="0">
                <a:solidFill>
                  <a:srgbClr val="FF0000"/>
                </a:solidFill>
              </a:rPr>
              <a:t>TIMING</a:t>
            </a:r>
          </a:p>
          <a:p>
            <a:pPr marL="0" indent="0">
              <a:buNone/>
            </a:pPr>
            <a:r>
              <a:rPr lang="it-IT" i="1" dirty="0" err="1" smtClean="0">
                <a:solidFill>
                  <a:srgbClr val="FF0000"/>
                </a:solidFill>
              </a:rPr>
              <a:t>roll</a:t>
            </a:r>
            <a:r>
              <a:rPr lang="it-IT" i="1" dirty="0" smtClean="0">
                <a:solidFill>
                  <a:srgbClr val="FF0000"/>
                </a:solidFill>
              </a:rPr>
              <a:t>-up and A3 poster: </a:t>
            </a:r>
          </a:p>
          <a:p>
            <a:pPr marL="0" indent="0">
              <a:buNone/>
            </a:pPr>
            <a:r>
              <a:rPr lang="it-IT" i="1" dirty="0" smtClean="0">
                <a:solidFill>
                  <a:srgbClr val="FF0000"/>
                </a:solidFill>
              </a:rPr>
              <a:t>March 2020</a:t>
            </a:r>
            <a:endParaRPr lang="it-IT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i="1" dirty="0" smtClean="0">
                <a:solidFill>
                  <a:srgbClr val="FF0000"/>
                </a:solidFill>
              </a:rPr>
              <a:t>PROPOSED </a:t>
            </a:r>
            <a:r>
              <a:rPr lang="it-IT" i="1" dirty="0">
                <a:solidFill>
                  <a:srgbClr val="FF0000"/>
                </a:solidFill>
              </a:rPr>
              <a:t>TIMING </a:t>
            </a:r>
            <a:r>
              <a:rPr lang="it-IT" i="1" dirty="0" err="1" smtClean="0">
                <a:solidFill>
                  <a:srgbClr val="FF0000"/>
                </a:solidFill>
              </a:rPr>
              <a:t>promotional</a:t>
            </a:r>
            <a:r>
              <a:rPr lang="it-IT" i="1" dirty="0" smtClean="0">
                <a:solidFill>
                  <a:srgbClr val="FF0000"/>
                </a:solidFill>
              </a:rPr>
              <a:t> </a:t>
            </a:r>
            <a:r>
              <a:rPr lang="it-IT" i="1" dirty="0" err="1" smtClean="0">
                <a:solidFill>
                  <a:srgbClr val="FF0000"/>
                </a:solidFill>
              </a:rPr>
              <a:t>materials</a:t>
            </a:r>
            <a:r>
              <a:rPr lang="it-IT" i="1" dirty="0" smtClean="0">
                <a:solidFill>
                  <a:srgbClr val="FF0000"/>
                </a:solidFill>
              </a:rPr>
              <a:t>: </a:t>
            </a:r>
          </a:p>
          <a:p>
            <a:pPr marL="0" indent="0">
              <a:buNone/>
            </a:pPr>
            <a:r>
              <a:rPr lang="it-IT" i="1" dirty="0" smtClean="0">
                <a:solidFill>
                  <a:srgbClr val="FF0000"/>
                </a:solidFill>
              </a:rPr>
              <a:t>March </a:t>
            </a:r>
            <a:r>
              <a:rPr lang="it-IT" i="1" dirty="0">
                <a:solidFill>
                  <a:srgbClr val="FF0000"/>
                </a:solidFill>
              </a:rPr>
              <a:t>2022</a:t>
            </a:r>
          </a:p>
          <a:p>
            <a:pPr marL="0" indent="0">
              <a:buNone/>
            </a:pP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856023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Line 4"/>
          <p:cNvSpPr>
            <a:spLocks noChangeShapeType="1"/>
          </p:cNvSpPr>
          <p:nvPr/>
        </p:nvSpPr>
        <p:spPr bwMode="auto">
          <a:xfrm>
            <a:off x="3962400" y="6400800"/>
            <a:ext cx="4953000" cy="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8197" name="Picture 17" descr="Interreg_Italia-O¦êsterreich 2017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766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4495800" y="6400800"/>
            <a:ext cx="441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it-IT" altLang="en-US" sz="1000" dirty="0">
                <a:solidFill>
                  <a:srgbClr val="003399"/>
                </a:solidFill>
                <a:latin typeface="Open Sans" pitchFamily="34" charset="0"/>
              </a:rPr>
              <a:t>CROSSINNO ITAT1044 – </a:t>
            </a:r>
            <a:r>
              <a:rPr lang="it-IT" altLang="en-US" sz="1000" dirty="0" err="1">
                <a:solidFill>
                  <a:srgbClr val="003399"/>
                </a:solidFill>
                <a:latin typeface="Open Sans" pitchFamily="34" charset="0"/>
              </a:rPr>
              <a:t>Interreg</a:t>
            </a:r>
            <a:r>
              <a:rPr lang="it-IT" altLang="en-US" sz="1000" dirty="0">
                <a:solidFill>
                  <a:srgbClr val="003399"/>
                </a:solidFill>
                <a:latin typeface="Open Sans" pitchFamily="34" charset="0"/>
              </a:rPr>
              <a:t> ITAT 2014/2020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7678478-733B-479E-80AD-0C21B0792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/>
              <a:t>2.4 – </a:t>
            </a:r>
            <a:r>
              <a:rPr lang="it-IT" dirty="0" err="1"/>
              <a:t>organisation</a:t>
            </a:r>
            <a:r>
              <a:rPr lang="it-IT" dirty="0"/>
              <a:t> of </a:t>
            </a:r>
            <a:r>
              <a:rPr lang="it-IT" dirty="0" err="1"/>
              <a:t>communication</a:t>
            </a:r>
            <a:r>
              <a:rPr lang="it-IT" dirty="0"/>
              <a:t> events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FE37979-9C0E-48E7-A718-95A6C65DBE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143397"/>
            <a:ext cx="4038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WP LEADER</a:t>
            </a:r>
          </a:p>
          <a:p>
            <a:pPr marL="0" indent="0">
              <a:buNone/>
            </a:pPr>
            <a:r>
              <a:rPr lang="it-IT" dirty="0" err="1"/>
              <a:t>Organises</a:t>
            </a:r>
            <a:r>
              <a:rPr lang="it-IT" dirty="0"/>
              <a:t> 1 </a:t>
            </a:r>
            <a:r>
              <a:rPr lang="it-IT" dirty="0" err="1"/>
              <a:t>local</a:t>
            </a:r>
            <a:r>
              <a:rPr lang="it-IT" dirty="0"/>
              <a:t> </a:t>
            </a:r>
            <a:r>
              <a:rPr lang="it-IT" dirty="0" err="1"/>
              <a:t>thematic</a:t>
            </a:r>
            <a:r>
              <a:rPr lang="it-IT" dirty="0"/>
              <a:t> workshop </a:t>
            </a:r>
            <a:r>
              <a:rPr lang="it-IT" dirty="0" err="1"/>
              <a:t>addressed</a:t>
            </a:r>
            <a:r>
              <a:rPr lang="it-IT" dirty="0"/>
              <a:t> to stakeholders and policy makers</a:t>
            </a:r>
          </a:p>
          <a:p>
            <a:pPr marL="0" indent="0">
              <a:buNone/>
            </a:pPr>
            <a:r>
              <a:rPr lang="it-IT" dirty="0" err="1"/>
              <a:t>Participates</a:t>
            </a:r>
            <a:r>
              <a:rPr lang="it-IT" dirty="0"/>
              <a:t> in 1 cross-</a:t>
            </a:r>
            <a:r>
              <a:rPr lang="it-IT" dirty="0" err="1"/>
              <a:t>border</a:t>
            </a:r>
            <a:r>
              <a:rPr lang="it-IT" dirty="0"/>
              <a:t> event and to the </a:t>
            </a:r>
            <a:r>
              <a:rPr lang="it-IT" dirty="0" err="1"/>
              <a:t>final</a:t>
            </a:r>
            <a:r>
              <a:rPr lang="it-IT" dirty="0"/>
              <a:t> conference</a:t>
            </a:r>
          </a:p>
          <a:p>
            <a:pPr marL="0" indent="0">
              <a:buNone/>
            </a:pPr>
            <a:r>
              <a:rPr lang="it-IT" dirty="0" err="1"/>
              <a:t>Publishes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least</a:t>
            </a:r>
            <a:r>
              <a:rPr lang="it-IT" dirty="0"/>
              <a:t> 1 press release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5A76BD16-1273-4241-8B7C-4E6A5C388E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143397"/>
            <a:ext cx="4038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OTHER </a:t>
            </a:r>
            <a:r>
              <a:rPr lang="it-IT" dirty="0" err="1">
                <a:solidFill>
                  <a:schemeClr val="accent2">
                    <a:lumMod val="75000"/>
                  </a:schemeClr>
                </a:solidFill>
              </a:rPr>
              <a:t>PPs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t-IT" dirty="0"/>
              <a:t>PP1 and PP2 </a:t>
            </a:r>
            <a:r>
              <a:rPr lang="it-IT" dirty="0" err="1"/>
              <a:t>organise</a:t>
            </a:r>
            <a:r>
              <a:rPr lang="it-IT" dirty="0"/>
              <a:t> 1 </a:t>
            </a:r>
            <a:r>
              <a:rPr lang="it-IT" dirty="0" err="1"/>
              <a:t>local</a:t>
            </a:r>
            <a:r>
              <a:rPr lang="it-IT" dirty="0"/>
              <a:t> </a:t>
            </a:r>
            <a:r>
              <a:rPr lang="it-IT" dirty="0" err="1"/>
              <a:t>thematic</a:t>
            </a:r>
            <a:r>
              <a:rPr lang="it-IT" dirty="0"/>
              <a:t> workshop in </a:t>
            </a:r>
            <a:r>
              <a:rPr lang="it-IT" dirty="0" err="1"/>
              <a:t>collaboration</a:t>
            </a:r>
            <a:r>
              <a:rPr lang="it-IT" dirty="0"/>
              <a:t> with LP</a:t>
            </a:r>
          </a:p>
          <a:p>
            <a:pPr marL="0" indent="0">
              <a:buNone/>
            </a:pPr>
            <a:r>
              <a:rPr lang="it-IT" dirty="0"/>
              <a:t>LP and </a:t>
            </a:r>
            <a:r>
              <a:rPr lang="it-IT" dirty="0" err="1"/>
              <a:t>PPs</a:t>
            </a:r>
            <a:r>
              <a:rPr lang="it-IT" dirty="0"/>
              <a:t> </a:t>
            </a:r>
            <a:r>
              <a:rPr lang="it-IT" dirty="0" err="1"/>
              <a:t>participate</a:t>
            </a:r>
            <a:r>
              <a:rPr lang="it-IT" dirty="0"/>
              <a:t> in 1 cross-</a:t>
            </a:r>
            <a:r>
              <a:rPr lang="it-IT" dirty="0" err="1"/>
              <a:t>border</a:t>
            </a:r>
            <a:r>
              <a:rPr lang="it-IT" dirty="0"/>
              <a:t> event and </a:t>
            </a:r>
            <a:r>
              <a:rPr lang="it-IT" dirty="0" err="1"/>
              <a:t>publish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least</a:t>
            </a:r>
            <a:r>
              <a:rPr lang="it-IT" dirty="0"/>
              <a:t> 1 press release </a:t>
            </a:r>
            <a:r>
              <a:rPr lang="it-IT" dirty="0" err="1"/>
              <a:t>each</a:t>
            </a:r>
            <a:endParaRPr lang="it-IT" dirty="0"/>
          </a:p>
          <a:p>
            <a:pPr marL="0" indent="0">
              <a:buNone/>
            </a:pPr>
            <a:endParaRPr lang="it-IT" sz="2200" dirty="0"/>
          </a:p>
          <a:p>
            <a:pPr marL="0" indent="0">
              <a:buNone/>
            </a:pPr>
            <a:r>
              <a:rPr lang="it-IT" i="1" dirty="0">
                <a:solidFill>
                  <a:srgbClr val="FF0000"/>
                </a:solidFill>
              </a:rPr>
              <a:t>PROPOSED TIMING: </a:t>
            </a:r>
          </a:p>
          <a:p>
            <a:pPr marL="0" indent="0">
              <a:buNone/>
            </a:pPr>
            <a:r>
              <a:rPr lang="it-IT" i="1" dirty="0">
                <a:solidFill>
                  <a:srgbClr val="FF0000"/>
                </a:solidFill>
              </a:rPr>
              <a:t>March 2022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58814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664</Words>
  <Application>Microsoft Office PowerPoint</Application>
  <PresentationFormat>Presentazione su schermo (4:3)</PresentationFormat>
  <Paragraphs>124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Arial</vt:lpstr>
      <vt:lpstr>Calibri</vt:lpstr>
      <vt:lpstr>Open Sans</vt:lpstr>
      <vt:lpstr>Times New Roman</vt:lpstr>
      <vt:lpstr>Trebuchet MS</vt:lpstr>
      <vt:lpstr>Tema di Office</vt:lpstr>
      <vt:lpstr>CROSSINNO Kick off meeting – Belluno 13/01/2020</vt:lpstr>
      <vt:lpstr>WP aims</vt:lpstr>
      <vt:lpstr>Regulatory framework </vt:lpstr>
      <vt:lpstr>Communication target groups</vt:lpstr>
      <vt:lpstr>WP activities</vt:lpstr>
      <vt:lpstr>2.1 – start-up activities</vt:lpstr>
      <vt:lpstr>2.2 – definition of corporate identity</vt:lpstr>
      <vt:lpstr>2.3 – realisation of communication materials</vt:lpstr>
      <vt:lpstr>2.4 – organisation of communication events</vt:lpstr>
      <vt:lpstr>Reminder on communication rules</vt:lpstr>
      <vt:lpstr>Website example</vt:lpstr>
      <vt:lpstr>Issues to be discussed</vt:lpstr>
      <vt:lpstr>Contacts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Patrizia Pagani</dc:creator>
  <cp:lastModifiedBy>Iurin Irene</cp:lastModifiedBy>
  <cp:revision>81</cp:revision>
  <dcterms:created xsi:type="dcterms:W3CDTF">2018-04-10T07:38:39Z</dcterms:created>
  <dcterms:modified xsi:type="dcterms:W3CDTF">2020-01-10T09:46:16Z</dcterms:modified>
</cp:coreProperties>
</file>