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24"/>
  </p:notesMasterIdLst>
  <p:handoutMasterIdLst>
    <p:handoutMasterId r:id="rId25"/>
  </p:handoutMasterIdLst>
  <p:sldIdLst>
    <p:sldId id="2145706538" r:id="rId2"/>
    <p:sldId id="2145706523" r:id="rId3"/>
    <p:sldId id="2145706525" r:id="rId4"/>
    <p:sldId id="2145706526" r:id="rId5"/>
    <p:sldId id="2145706527" r:id="rId6"/>
    <p:sldId id="2145706528" r:id="rId7"/>
    <p:sldId id="2145706503" r:id="rId8"/>
    <p:sldId id="2145706460" r:id="rId9"/>
    <p:sldId id="2145706241" r:id="rId10"/>
    <p:sldId id="2145706537" r:id="rId11"/>
    <p:sldId id="2145706529" r:id="rId12"/>
    <p:sldId id="2145706444" r:id="rId13"/>
    <p:sldId id="2145706531" r:id="rId14"/>
    <p:sldId id="2145706532" r:id="rId15"/>
    <p:sldId id="2145706521" r:id="rId16"/>
    <p:sldId id="2145706530" r:id="rId17"/>
    <p:sldId id="2145706490" r:id="rId18"/>
    <p:sldId id="2145706536" r:id="rId19"/>
    <p:sldId id="438" r:id="rId20"/>
    <p:sldId id="2145706471" r:id="rId21"/>
    <p:sldId id="2145706382" r:id="rId22"/>
    <p:sldId id="2145706506" r:id="rId23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2G B2G STRATEGY" initials="BBS" lastIdx="1" clrIdx="0">
    <p:extLst>
      <p:ext uri="{19B8F6BF-5375-455C-9EA6-DF929625EA0E}">
        <p15:presenceInfo xmlns:p15="http://schemas.microsoft.com/office/powerpoint/2012/main" userId="S::info@b2gstrategy.com::8ec5b2c2-0fd6-4054-92b6-d303d89e9d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E02"/>
    <a:srgbClr val="FCE86C"/>
    <a:srgbClr val="5DA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6709"/>
  </p:normalViewPr>
  <p:slideViewPr>
    <p:cSldViewPr snapToGrid="0" snapToObjects="1" showGuides="1">
      <p:cViewPr varScale="1">
        <p:scale>
          <a:sx n="80" d="100"/>
          <a:sy n="80" d="100"/>
        </p:scale>
        <p:origin x="192" y="480"/>
      </p:cViewPr>
      <p:guideLst>
        <p:guide orient="horz" pos="2205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20490EA-A0B1-4F40-8A00-D092B9E1A5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DCA96C-F224-456A-8E19-2FDDD43AED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067D3-526D-4B1E-9198-EFD1EC5C9262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9A786C-40CD-4D32-A118-CE8EF2E9CC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CDCD25-6017-4CA5-AB9E-3C2DC1C0F0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5B1AE-7384-4D2B-AC30-186F5FD07A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724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8635D-C3EB-3C44-B07F-FD0A3E05F887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234F9-4B02-1945-9A01-C53403F43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704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230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13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326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97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69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000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632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8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597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0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470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234F9-4B02-1945-9A01-C53403F432F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99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4" y="3185652"/>
            <a:ext cx="9864725" cy="1302774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 err="1"/>
              <a:t>Titolo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4" y="4488426"/>
            <a:ext cx="6866927" cy="13027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Sottotitolo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0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6EAB321-74F2-EC4C-A1A8-A5370F8CF94E}"/>
              </a:ext>
            </a:extLst>
          </p:cNvPr>
          <p:cNvSpPr/>
          <p:nvPr userDrawn="1"/>
        </p:nvSpPr>
        <p:spPr>
          <a:xfrm>
            <a:off x="8075613" y="0"/>
            <a:ext cx="411638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F61BBE-C620-E64D-94BA-FF41A981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6655361" cy="13710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ADD175-2D84-B943-BA92-C58E09374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38049" y="1147494"/>
            <a:ext cx="3753317" cy="50483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42CA5D-0F05-674C-B763-96342AD53EF9}"/>
              </a:ext>
            </a:extLst>
          </p:cNvPr>
          <p:cNvSpPr/>
          <p:nvPr userDrawn="1"/>
        </p:nvSpPr>
        <p:spPr>
          <a:xfrm>
            <a:off x="7859908" y="6332419"/>
            <a:ext cx="215705" cy="50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23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6EAB321-74F2-EC4C-A1A8-A5370F8CF94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1F236B-5E35-8C41-B7D2-EE4137DA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10588625" cy="13710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0452E32-A170-284D-97CE-10CE6DEBF311}"/>
              </a:ext>
            </a:extLst>
          </p:cNvPr>
          <p:cNvSpPr/>
          <p:nvPr userDrawn="1"/>
        </p:nvSpPr>
        <p:spPr>
          <a:xfrm>
            <a:off x="5866228" y="6288085"/>
            <a:ext cx="215705" cy="50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77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6EAB321-74F2-EC4C-A1A8-A5370F8CF94E}"/>
              </a:ext>
            </a:extLst>
          </p:cNvPr>
          <p:cNvSpPr/>
          <p:nvPr userDrawn="1"/>
        </p:nvSpPr>
        <p:spPr>
          <a:xfrm>
            <a:off x="600634" y="0"/>
            <a:ext cx="347924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53FF5A-5C5C-5245-BC5B-58D6963C4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071" y="922096"/>
            <a:ext cx="7037295" cy="13710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C708B50-AF78-D34A-AABE-BBA9968E8ABF}"/>
              </a:ext>
            </a:extLst>
          </p:cNvPr>
          <p:cNvSpPr/>
          <p:nvPr userDrawn="1"/>
        </p:nvSpPr>
        <p:spPr>
          <a:xfrm>
            <a:off x="4079875" y="6356349"/>
            <a:ext cx="474196" cy="50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731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6EAB321-74F2-EC4C-A1A8-A5370F8CF94E}"/>
              </a:ext>
            </a:extLst>
          </p:cNvPr>
          <p:cNvSpPr/>
          <p:nvPr userDrawn="1"/>
        </p:nvSpPr>
        <p:spPr>
          <a:xfrm>
            <a:off x="803275" y="0"/>
            <a:ext cx="3276600" cy="107576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93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066800"/>
            <a:ext cx="3276600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92706" y="1066800"/>
            <a:ext cx="6962682" cy="479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552700"/>
            <a:ext cx="3243263" cy="331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48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04" y="922096"/>
            <a:ext cx="10549592" cy="1371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1205" y="2293126"/>
            <a:ext cx="10549592" cy="3636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70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0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4" y="3185652"/>
            <a:ext cx="9864725" cy="1302774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 err="1"/>
              <a:t>Titolo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4" y="4488426"/>
            <a:ext cx="6866927" cy="13027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Sottotitolo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9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6EAB321-74F2-EC4C-A1A8-A5370F8CF94E}"/>
              </a:ext>
            </a:extLst>
          </p:cNvPr>
          <p:cNvSpPr/>
          <p:nvPr userDrawn="1"/>
        </p:nvSpPr>
        <p:spPr>
          <a:xfrm>
            <a:off x="803275" y="0"/>
            <a:ext cx="3276600" cy="1075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F6C7F832-728B-4540-BB09-49F2199E93FE}"/>
              </a:ext>
            </a:extLst>
          </p:cNvPr>
          <p:cNvCxnSpPr>
            <a:cxnSpLocks/>
          </p:cNvCxnSpPr>
          <p:nvPr userDrawn="1"/>
        </p:nvCxnSpPr>
        <p:spPr>
          <a:xfrm>
            <a:off x="6085448" y="1582270"/>
            <a:ext cx="0" cy="3693459"/>
          </a:xfrm>
          <a:prstGeom prst="line">
            <a:avLst/>
          </a:prstGeom>
          <a:ln w="38100"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C91AB9B-7A8B-3C4D-8816-CAD766C29C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743485"/>
            <a:ext cx="4916206" cy="137103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err="1"/>
              <a:t>Sezione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6EAB321-74F2-EC4C-A1A8-A5370F8CF94E}"/>
              </a:ext>
            </a:extLst>
          </p:cNvPr>
          <p:cNvSpPr/>
          <p:nvPr userDrawn="1"/>
        </p:nvSpPr>
        <p:spPr>
          <a:xfrm>
            <a:off x="803275" y="0"/>
            <a:ext cx="3276600" cy="1075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F6C7F832-728B-4540-BB09-49F2199E93FE}"/>
              </a:ext>
            </a:extLst>
          </p:cNvPr>
          <p:cNvCxnSpPr/>
          <p:nvPr userDrawn="1"/>
        </p:nvCxnSpPr>
        <p:spPr>
          <a:xfrm>
            <a:off x="6085448" y="1582270"/>
            <a:ext cx="0" cy="3693459"/>
          </a:xfrm>
          <a:prstGeom prst="line">
            <a:avLst/>
          </a:prstGeom>
          <a:ln w="38100"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C91AB9B-7A8B-3C4D-8816-CAD766C29C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743485"/>
            <a:ext cx="4916206" cy="137103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err="1"/>
              <a:t>Capitolo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3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6EAB321-74F2-EC4C-A1A8-A5370F8CF94E}"/>
              </a:ext>
            </a:extLst>
          </p:cNvPr>
          <p:cNvSpPr/>
          <p:nvPr userDrawn="1"/>
        </p:nvSpPr>
        <p:spPr>
          <a:xfrm>
            <a:off x="803275" y="0"/>
            <a:ext cx="3276600" cy="1075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F6C7F832-728B-4540-BB09-49F2199E93FE}"/>
              </a:ext>
            </a:extLst>
          </p:cNvPr>
          <p:cNvCxnSpPr/>
          <p:nvPr userDrawn="1"/>
        </p:nvCxnSpPr>
        <p:spPr>
          <a:xfrm>
            <a:off x="8075613" y="1582270"/>
            <a:ext cx="0" cy="3693459"/>
          </a:xfrm>
          <a:prstGeom prst="line">
            <a:avLst/>
          </a:prstGeom>
          <a:ln w="38100"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C91AB9B-7A8B-3C4D-8816-CAD766C29C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2743485"/>
            <a:ext cx="7037295" cy="137103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000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dirty="0" err="1"/>
              <a:t>Titolo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3274" y="2293126"/>
            <a:ext cx="10588625" cy="3636088"/>
          </a:xfrm>
          <a:prstGeom prst="rect">
            <a:avLst/>
          </a:prstGeom>
        </p:spPr>
        <p:txBody>
          <a:bodyPr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>
              <a:buNone/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marL="914400" indent="0">
              <a:buNone/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marL="1371600" indent="0">
              <a:buNone/>
              <a:defRPr b="0" i="0">
                <a:latin typeface="Futura Light" panose="020B0400000000000000" pitchFamily="34" charset="0"/>
                <a:cs typeface="Futura Medium" panose="020B0602020204020303" pitchFamily="34" charset="-79"/>
              </a:defRPr>
            </a:lvl4pPr>
            <a:lvl5pPr>
              <a:defRPr b="0" i="0">
                <a:latin typeface="Futura Light" panose="020B0400000000000000" pitchFamily="34" charset="0"/>
                <a:cs typeface="Futura Medium" panose="020B0602020204020303" pitchFamily="34" charset="-79"/>
              </a:defRPr>
            </a:lvl5pPr>
          </a:lstStyle>
          <a:p>
            <a:pPr lvl="1"/>
            <a:r>
              <a:rPr lang="en-US" dirty="0" err="1"/>
              <a:t>Titolo</a:t>
            </a:r>
            <a:r>
              <a:rPr lang="en-US" dirty="0"/>
              <a:t> testo</a:t>
            </a:r>
          </a:p>
          <a:p>
            <a:pPr lvl="2"/>
            <a:r>
              <a:rPr lang="en-US" dirty="0" err="1"/>
              <a:t>Sottotitolo</a:t>
            </a:r>
            <a:endParaRPr lang="en-US" dirty="0"/>
          </a:p>
          <a:p>
            <a:pPr lvl="3"/>
            <a:r>
              <a:rPr lang="en-US" dirty="0"/>
              <a:t>Testo</a:t>
            </a:r>
          </a:p>
          <a:p>
            <a:pPr lvl="4"/>
            <a:r>
              <a:rPr lang="en-US" dirty="0" err="1"/>
              <a:t>Puntato</a:t>
            </a:r>
            <a:r>
              <a:rPr lang="en-US" dirty="0"/>
              <a:t>/case study/Nota</a:t>
            </a:r>
          </a:p>
          <a:p>
            <a:pPr lvl="4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Futura Light" panose="020B0400000000000000" pitchFamily="34" charset="0"/>
                <a:cs typeface="Futura Medium" panose="020B0602020204020303" pitchFamily="34" charset="-79"/>
              </a:defRPr>
            </a:lvl1pPr>
          </a:lstStyle>
          <a:p>
            <a:fld id="{C3DB2ADC-AF19-4574-8C10-79B5B04FCA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922096"/>
            <a:ext cx="1058862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275" y="2128684"/>
            <a:ext cx="5216525" cy="38444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9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6EAB321-74F2-EC4C-A1A8-A5370F8CF94E}"/>
              </a:ext>
            </a:extLst>
          </p:cNvPr>
          <p:cNvSpPr/>
          <p:nvPr userDrawn="1"/>
        </p:nvSpPr>
        <p:spPr>
          <a:xfrm>
            <a:off x="8075613" y="0"/>
            <a:ext cx="411638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F61BBE-C620-E64D-94BA-FF41A981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10588625" cy="13710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91044EB-6EB4-944C-91B9-E11276AB3D0B}"/>
              </a:ext>
            </a:extLst>
          </p:cNvPr>
          <p:cNvSpPr/>
          <p:nvPr userDrawn="1"/>
        </p:nvSpPr>
        <p:spPr>
          <a:xfrm>
            <a:off x="7849772" y="6288085"/>
            <a:ext cx="225841" cy="50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65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1058862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slide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4" y="2293126"/>
            <a:ext cx="1058862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dirty="0" err="1"/>
              <a:t>Titolo</a:t>
            </a:r>
            <a:r>
              <a:rPr lang="en-US" dirty="0"/>
              <a:t> testo</a:t>
            </a:r>
          </a:p>
          <a:p>
            <a:pPr lvl="2"/>
            <a:r>
              <a:rPr lang="en-US" dirty="0" err="1"/>
              <a:t>Sottotitolo</a:t>
            </a:r>
            <a:endParaRPr lang="en-US" dirty="0"/>
          </a:p>
          <a:p>
            <a:pPr lvl="3"/>
            <a:r>
              <a:rPr lang="en-US" dirty="0"/>
              <a:t>Testo</a:t>
            </a:r>
          </a:p>
          <a:p>
            <a:pPr lvl="4"/>
            <a:r>
              <a:rPr lang="en-US" dirty="0" err="1"/>
              <a:t>Puntato</a:t>
            </a:r>
            <a:r>
              <a:rPr lang="en-US" dirty="0"/>
              <a:t>/case study/Nota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3279775" cy="0"/>
          </a:xfrm>
          <a:prstGeom prst="line">
            <a:avLst/>
          </a:prstGeom>
          <a:ln w="38100"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defRPr>
            </a:lvl1pPr>
          </a:lstStyle>
          <a:p>
            <a:fld id="{C3DB2ADC-AF19-4574-8C10-79B5B04FCA27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1775012" y="6571197"/>
            <a:ext cx="6300601" cy="0"/>
          </a:xfrm>
          <a:prstGeom prst="line">
            <a:avLst/>
          </a:prstGeom>
          <a:ln w="3175"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65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08" r:id="rId2"/>
    <p:sldLayoutId id="2147483722" r:id="rId3"/>
    <p:sldLayoutId id="2147483720" r:id="rId4"/>
    <p:sldLayoutId id="2147483719" r:id="rId5"/>
    <p:sldLayoutId id="2147483709" r:id="rId6"/>
    <p:sldLayoutId id="2147483711" r:id="rId7"/>
    <p:sldLayoutId id="2147483702" r:id="rId8"/>
    <p:sldLayoutId id="2147483703" r:id="rId9"/>
    <p:sldLayoutId id="2147483721" r:id="rId10"/>
    <p:sldLayoutId id="2147483716" r:id="rId11"/>
    <p:sldLayoutId id="2147483717" r:id="rId12"/>
    <p:sldLayoutId id="2147483718" r:id="rId13"/>
    <p:sldLayoutId id="2147483705" r:id="rId14"/>
    <p:sldLayoutId id="2147483706" r:id="rId15"/>
    <p:sldLayoutId id="2147483707" r:id="rId1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 cap="none" spc="30" baseline="0">
          <a:solidFill>
            <a:schemeClr val="tx1"/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Futura Light" panose="020B0400000000000000" pitchFamily="34" charset="0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Futura Light" panose="020B0400000000000000" pitchFamily="34" charset="0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70" userDrawn="1">
          <p15:clr>
            <a:srgbClr val="F26B43"/>
          </p15:clr>
        </p15:guide>
        <p15:guide id="3" pos="5087" userDrawn="1">
          <p15:clr>
            <a:srgbClr val="F26B43"/>
          </p15:clr>
        </p15:guide>
        <p15:guide id="4" pos="5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guido.guerzoni@unibocconi.i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89JIqs2RfI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789JIqs2RfI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1C012B-1EB9-268E-E185-88D6EC07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</a:t>
            </a:fld>
            <a:endParaRPr lang="en-US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9205325-A024-99D9-8A9E-3900EF194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853" y="1607051"/>
            <a:ext cx="11388726" cy="3218318"/>
          </a:xfrm>
        </p:spPr>
        <p:txBody>
          <a:bodyPr>
            <a:normAutofit fontScale="90000"/>
          </a:bodyPr>
          <a:lstStyle/>
          <a:p>
            <a:r>
              <a:rPr lang="it-IT" dirty="0"/>
              <a:t>Rapporto Museo - Impresa </a:t>
            </a:r>
            <a:br>
              <a:rPr lang="it-IT" dirty="0"/>
            </a:br>
            <a:r>
              <a:rPr lang="it-IT" sz="4000" dirty="0">
                <a:latin typeface="Futura Light" panose="020B0400000000000000" pitchFamily="34" charset="0"/>
              </a:rPr>
              <a:t>Museo dell'Arte Fabbrile e delle Coltellerie di Maniago</a:t>
            </a:r>
            <a:br>
              <a:rPr lang="it-IT" dirty="0"/>
            </a:br>
            <a:br>
              <a:rPr lang="it-IT" dirty="0"/>
            </a:br>
            <a:endParaRPr lang="it-IT" dirty="0">
              <a:effectLst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0BCE47A6-CB23-2D9B-C6C3-7946D3E4B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853" y="3713801"/>
            <a:ext cx="6866927" cy="1302774"/>
          </a:xfrm>
        </p:spPr>
        <p:txBody>
          <a:bodyPr/>
          <a:lstStyle/>
          <a:p>
            <a:r>
              <a:rPr lang="it-IT" dirty="0">
                <a:solidFill>
                  <a:srgbClr val="FF4E02"/>
                </a:solidFill>
              </a:rPr>
              <a:t>Presentazione 26 Aprile 2022</a:t>
            </a:r>
          </a:p>
          <a:p>
            <a:r>
              <a:rPr lang="it-IT" dirty="0">
                <a:latin typeface="Futura Light" panose="020B0400000000000000" pitchFamily="34" charset="0"/>
              </a:rPr>
              <a:t>Guido Guerzoni, Università Bocconi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F454A48-AE7E-987F-F98E-288B43B0B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5" y="5587762"/>
            <a:ext cx="1220471" cy="768588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9A796991-50DE-458B-90A6-233AC348C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52604"/>
            <a:ext cx="1981200" cy="419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3A4E62-560F-4B4A-1EC7-11426AA22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038"/>
          <a:stretch/>
        </p:blipFill>
        <p:spPr>
          <a:xfrm>
            <a:off x="2121141" y="5767959"/>
            <a:ext cx="1807411" cy="58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3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087ED52B-69D1-0944-AD43-79BBDB79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75" y="886308"/>
            <a:ext cx="4623570" cy="11279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KOKESHI: la </a:t>
            </a:r>
            <a:r>
              <a:rPr lang="en-US" dirty="0" err="1"/>
              <a:t>tradizione</a:t>
            </a:r>
            <a:r>
              <a:rPr lang="en-US" dirty="0"/>
              <a:t> </a:t>
            </a:r>
            <a:r>
              <a:rPr lang="en-US" dirty="0" err="1"/>
              <a:t>artigianale</a:t>
            </a:r>
            <a:r>
              <a:rPr lang="en-US" dirty="0"/>
              <a:t> del </a:t>
            </a:r>
            <a:r>
              <a:rPr lang="en-US" dirty="0" err="1"/>
              <a:t>Tōhoku</a:t>
            </a:r>
            <a:endParaRPr lang="en-US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085B816-3121-4487-A69F-912CAA5FEB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E93F0A3-D9DB-4B44-8335-97C2A8B2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3DB2ADC-AF19-4574-8C10-79B5B04FCA27}" type="slidenum">
              <a:rPr kumimoji="0" lang="en-US" sz="1800" b="0" i="0" u="none" strike="noStrike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</a:rPr>
              <a:pPr marR="0" lvl="0" indent="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D8BE2AB-2CAA-5547-90AC-8333211923F3}"/>
              </a:ext>
            </a:extLst>
          </p:cNvPr>
          <p:cNvSpPr txBox="1">
            <a:spLocks/>
          </p:cNvSpPr>
          <p:nvPr/>
        </p:nvSpPr>
        <p:spPr>
          <a:xfrm>
            <a:off x="699315" y="3107077"/>
            <a:ext cx="4038840" cy="4756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Futura Light" panose="020B0400000000000000" pitchFamily="34" charset="0"/>
                <a:ea typeface="+mn-ea"/>
                <a:cs typeface="Futura Medium" panose="020B0602020204020303" pitchFamily="34" charset="-79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Futura Light" panose="020B0400000000000000" pitchFamily="34" charset="0"/>
                <a:ea typeface="+mn-ea"/>
                <a:cs typeface="Futura Medium" panose="020B0602020204020303" pitchFamily="34" charset="-79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it-IT" altLang="it-IT" sz="1400" u="sng" dirty="0">
                <a:latin typeface="Futura Light" pitchFamily="50" charset="0"/>
              </a:rPr>
              <a:t>Quando</a:t>
            </a:r>
            <a:r>
              <a:rPr lang="it-IT" altLang="it-IT" sz="1400" dirty="0">
                <a:latin typeface="Futura Light" pitchFamily="50" charset="0"/>
              </a:rPr>
              <a:t>: 2019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it-IT" altLang="it-IT" sz="1400" u="sng" dirty="0">
                <a:latin typeface="Futura Light" pitchFamily="50" charset="0"/>
              </a:rPr>
              <a:t>Dove</a:t>
            </a:r>
            <a:r>
              <a:rPr lang="it-IT" altLang="it-IT" sz="1400" dirty="0">
                <a:latin typeface="Futura Light" pitchFamily="50" charset="0"/>
              </a:rPr>
              <a:t>: MUDEC – Museo Delle Culture (Milano)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it-IT" altLang="it-IT" sz="1400" dirty="0">
                <a:latin typeface="Futura Light" pitchFamily="50" charset="0"/>
              </a:rPr>
              <a:t>La mostra espone un’ampia raccolta di </a:t>
            </a:r>
            <a:r>
              <a:rPr lang="it-IT" altLang="it-IT" sz="1400" dirty="0" err="1">
                <a:latin typeface="Futura Light" pitchFamily="50" charset="0"/>
              </a:rPr>
              <a:t>kokeshi</a:t>
            </a:r>
            <a:r>
              <a:rPr lang="it-IT" altLang="it-IT" sz="1400" dirty="0">
                <a:latin typeface="Futura Light" pitchFamily="50" charset="0"/>
              </a:rPr>
              <a:t>, le piccole sculture in legno dall’aspetto di bambola che sono considerate </a:t>
            </a:r>
            <a:r>
              <a:rPr lang="it-IT" altLang="it-IT" sz="1400" b="1" dirty="0">
                <a:latin typeface="Futura Light" pitchFamily="50" charset="0"/>
              </a:rPr>
              <a:t>l’emblema culturale della regione del </a:t>
            </a:r>
            <a:r>
              <a:rPr lang="it-IT" altLang="it-IT" sz="1400" b="1" dirty="0" err="1">
                <a:latin typeface="Futura Light" pitchFamily="50" charset="0"/>
              </a:rPr>
              <a:t>Tōhoku</a:t>
            </a:r>
            <a:r>
              <a:rPr lang="it-IT" altLang="it-IT" sz="1400" dirty="0">
                <a:latin typeface="Futura Light" pitchFamily="50" charset="0"/>
              </a:rPr>
              <a:t>, nel nord-est del Giappone. Alcuni pezzi unici sono stati </a:t>
            </a:r>
            <a:r>
              <a:rPr lang="it-IT" altLang="it-IT" sz="1400" b="1" dirty="0">
                <a:latin typeface="Futura Light" pitchFamily="50" charset="0"/>
              </a:rPr>
              <a:t>realizzati appositamente in occasione di questa mostra </a:t>
            </a:r>
            <a:r>
              <a:rPr lang="it-IT" altLang="it-IT" sz="1400" dirty="0">
                <a:latin typeface="Futura Light" pitchFamily="50" charset="0"/>
              </a:rPr>
              <a:t>da tre laboratori di maestri artigiani del </a:t>
            </a:r>
            <a:r>
              <a:rPr lang="it-IT" altLang="it-IT" sz="1400" dirty="0" err="1">
                <a:latin typeface="Futura Light" pitchFamily="50" charset="0"/>
              </a:rPr>
              <a:t>Tōhoku</a:t>
            </a:r>
            <a:r>
              <a:rPr lang="it-IT" altLang="it-IT" sz="1400" dirty="0">
                <a:latin typeface="Futura Light" pitchFamily="50" charset="0"/>
              </a:rPr>
              <a:t>.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it-IT" altLang="it-IT" sz="1400" dirty="0">
                <a:latin typeface="Futura Light" pitchFamily="50" charset="0"/>
              </a:rPr>
              <a:t>La mostra è accompagnata di </a:t>
            </a:r>
            <a:r>
              <a:rPr lang="it-IT" altLang="it-IT" sz="1400" b="1" dirty="0">
                <a:latin typeface="Futura Light" pitchFamily="50" charset="0"/>
              </a:rPr>
              <a:t>video che documentano il lavoro di creazione dei </a:t>
            </a:r>
            <a:r>
              <a:rPr lang="it-IT" altLang="it-IT" sz="1400" b="1" dirty="0" err="1">
                <a:latin typeface="Futura Light" pitchFamily="50" charset="0"/>
              </a:rPr>
              <a:t>kokeshi</a:t>
            </a:r>
            <a:r>
              <a:rPr lang="it-IT" altLang="it-IT" sz="1400" b="1" dirty="0">
                <a:latin typeface="Futura Light" pitchFamily="50" charset="0"/>
              </a:rPr>
              <a:t> </a:t>
            </a:r>
            <a:r>
              <a:rPr lang="it-IT" altLang="it-IT" sz="1400" dirty="0">
                <a:latin typeface="Futura Light" pitchFamily="50" charset="0"/>
              </a:rPr>
              <a:t>nei laboratori artigiani e da cicli di conferenze di approfondimento.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447842B-E2B8-1233-20B5-7301FC435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" r="30713" b="-1"/>
          <a:stretch/>
        </p:blipFill>
        <p:spPr>
          <a:xfrm>
            <a:off x="4876800" y="30"/>
            <a:ext cx="3694217" cy="34643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C0B1F84-18F0-BFEE-DD12-A75629B1EF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4" r="-3" b="5135"/>
          <a:stretch/>
        </p:blipFill>
        <p:spPr>
          <a:xfrm>
            <a:off x="8571018" y="10"/>
            <a:ext cx="3620981" cy="346437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C9448D4-529B-8D83-00E9-F0CFB0DE8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5" r="12825" b="1"/>
          <a:stretch/>
        </p:blipFill>
        <p:spPr>
          <a:xfrm>
            <a:off x="4876800" y="3464395"/>
            <a:ext cx="3694217" cy="339361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ED4FAF8-82FA-D156-7F9D-CD36FDB608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6512"/>
          <a:stretch/>
        </p:blipFill>
        <p:spPr>
          <a:xfrm>
            <a:off x="8571018" y="3464386"/>
            <a:ext cx="3620981" cy="33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4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B01EBB1-0937-E171-47ED-97A8AA56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11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44F51CE-E650-F6D1-F9BE-F31201E02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Partnership &amp; Fundraising   </a:t>
            </a:r>
          </a:p>
        </p:txBody>
      </p:sp>
    </p:spTree>
    <p:extLst>
      <p:ext uri="{BB962C8B-B14F-4D97-AF65-F5344CB8AC3E}">
        <p14:creationId xmlns:p14="http://schemas.microsoft.com/office/powerpoint/2010/main" val="182030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2978C75A-2B97-2147-9919-A5AE46355340}"/>
              </a:ext>
            </a:extLst>
          </p:cNvPr>
          <p:cNvSpPr/>
          <p:nvPr/>
        </p:nvSpPr>
        <p:spPr>
          <a:xfrm>
            <a:off x="7515373" y="2638450"/>
            <a:ext cx="3877045" cy="2141366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9CB8414-4DF7-3040-B6FA-A77280A998B1}"/>
              </a:ext>
            </a:extLst>
          </p:cNvPr>
          <p:cNvSpPr/>
          <p:nvPr/>
        </p:nvSpPr>
        <p:spPr>
          <a:xfrm>
            <a:off x="7515373" y="2708322"/>
            <a:ext cx="3877045" cy="1530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Progetti Formativi</a:t>
            </a:r>
            <a:endParaRPr lang="it-IT" sz="10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it-IT" sz="800" dirty="0">
              <a:solidFill>
                <a:prstClr val="black"/>
              </a:solidFill>
              <a:latin typeface="Futura Std Light" panose="020B0402020204020303" pitchFamily="34" charset="77"/>
            </a:endParaRPr>
          </a:p>
          <a:p>
            <a:pPr algn="ctr"/>
            <a:r>
              <a:rPr lang="it-IT" sz="1100" dirty="0">
                <a:solidFill>
                  <a:prstClr val="black"/>
                </a:solidFill>
                <a:latin typeface="Futura Std Light" panose="020B0402020204020303" pitchFamily="34" charset="77"/>
              </a:rPr>
              <a:t>Nell’ottica di attrarre maggiormente i giovani e di guadagnare credibilità e fiducia si potrebbero lanciare nuovi progetti formativi in collaborazione con enti di formazione legati al mondo della cucina (che utilizzano coltelli quotidianamente). 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553CBEC-8E8B-F24C-8C38-7BEF2A95567A}"/>
              </a:ext>
            </a:extLst>
          </p:cNvPr>
          <p:cNvSpPr/>
          <p:nvPr/>
        </p:nvSpPr>
        <p:spPr>
          <a:xfrm>
            <a:off x="7515373" y="679358"/>
            <a:ext cx="3877045" cy="1752600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FCA5273-FA52-A14E-AB97-71DBC1EC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12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6FE1A00-774A-9E46-B3F0-A6FB10CD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Partnership</a:t>
            </a:r>
            <a:br>
              <a:rPr lang="it-IT" dirty="0"/>
            </a:br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16B71DC-8B85-3F41-A264-B24363055620}"/>
              </a:ext>
            </a:extLst>
          </p:cNvPr>
          <p:cNvSpPr txBox="1">
            <a:spLocks/>
          </p:cNvSpPr>
          <p:nvPr/>
        </p:nvSpPr>
        <p:spPr>
          <a:xfrm>
            <a:off x="694247" y="1937488"/>
            <a:ext cx="6300869" cy="4338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utura Light" panose="020B0400000000000000" pitchFamily="34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it-IT" sz="1600" dirty="0">
                <a:latin typeface="Futura Light" panose="020B0400000000000000" pitchFamily="34" charset="0"/>
              </a:rPr>
              <a:t>Nella progettazione delle attività dei Musei emerge la necessità di creare, rafforzare e valorizzare una rete di alleanze strategiche con enti operanti a livello locale, nazionale e internazionale. Tali partnership sono volte ad assicurare l’alta qualità dei programmi, affermare il posizionamento del Museo e promuoverne gli obiettivi. 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600" dirty="0">
                <a:latin typeface="Futura Light" panose="020B0400000000000000" pitchFamily="34" charset="0"/>
              </a:rPr>
              <a:t>Si suggerisce di concentrarsi su 3 categorie di relazioni: 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Le partnership istituzionali</a:t>
            </a:r>
            <a:r>
              <a:rPr lang="it-IT" sz="1600" dirty="0">
                <a:latin typeface="Futura Light" panose="020B0400000000000000" pitchFamily="34" charset="0"/>
                <a:cs typeface="Futura" panose="020B0602020204020303" pitchFamily="34" charset="-79"/>
              </a:rPr>
              <a:t>:</a:t>
            </a:r>
            <a:r>
              <a:rPr lang="it-IT" sz="1600" dirty="0">
                <a:latin typeface="Futura Light" panose="020B0400000000000000" pitchFamily="34" charset="0"/>
              </a:rPr>
              <a:t> siglare accordi con enti e fondazioni territoriali, </a:t>
            </a:r>
            <a:r>
              <a:rPr lang="it-IT" sz="1600" dirty="0">
                <a:latin typeface="Futura Light" panose="020B0400000000000000" pitchFamily="34" charset="0"/>
                <a:cs typeface="Futura" panose="020B0602020204020303" pitchFamily="34" charset="-79"/>
              </a:rPr>
              <a:t>strumenti efficaci per guadagnare credibilità e fiducia</a:t>
            </a:r>
            <a:r>
              <a:rPr lang="it-IT" sz="1600" dirty="0">
                <a:latin typeface="Futura Light" panose="020B0400000000000000" pitchFamily="34" charset="0"/>
              </a:rPr>
              <a:t>.</a:t>
            </a:r>
            <a:endParaRPr lang="it-IT" sz="1600" dirty="0">
              <a:latin typeface="Futura Light" panose="020B0400000000000000" pitchFamily="34" charset="0"/>
              <a:cs typeface="Futura" panose="020B0602020204020303" pitchFamily="34" charset="-79"/>
            </a:endParaRP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Le partnership accademiche</a:t>
            </a:r>
            <a:r>
              <a:rPr lang="it-IT" sz="1600" dirty="0">
                <a:latin typeface="Futura Light" panose="020B0400000000000000" pitchFamily="34" charset="0"/>
              </a:rPr>
              <a:t>: rafforzare le </a:t>
            </a:r>
            <a:r>
              <a:rPr lang="it-IT" sz="1600" dirty="0">
                <a:latin typeface="Futura Light" panose="020B0400000000000000" pitchFamily="34" charset="0"/>
                <a:cs typeface="Futura" panose="020B0602020204020303" pitchFamily="34" charset="-79"/>
              </a:rPr>
              <a:t>relazioni con enti di formazione, che potrebbero aumentare l’eco dei progetti formativi del Museo ed attrarre i giovani appassionati del domani. 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Le partnership culturali</a:t>
            </a:r>
            <a:r>
              <a:rPr lang="it-IT" sz="1600" dirty="0">
                <a:latin typeface="Futura Light" panose="020B0400000000000000" pitchFamily="34" charset="0"/>
                <a:cs typeface="Futura" panose="020B0602020204020303" pitchFamily="34" charset="-79"/>
              </a:rPr>
              <a:t>: instaurare nuove partnership con </a:t>
            </a:r>
            <a:r>
              <a:rPr lang="it-IT" sz="1600" dirty="0">
                <a:latin typeface="Futura Light" panose="020B0400000000000000" pitchFamily="34" charset="0"/>
              </a:rPr>
              <a:t>le principali </a:t>
            </a:r>
            <a:r>
              <a:rPr lang="it-IT" sz="1600" dirty="0">
                <a:latin typeface="Futura Light" panose="020B0400000000000000" pitchFamily="34" charset="0"/>
                <a:cs typeface="Futura" panose="020B0602020204020303" pitchFamily="34" charset="-79"/>
              </a:rPr>
              <a:t>istituzioni e iniziative culturali e manifestazioni fieristiche</a:t>
            </a:r>
            <a:r>
              <a:rPr lang="it-IT" sz="1600" dirty="0">
                <a:latin typeface="Futura Light" panose="020B0400000000000000" pitchFamily="34" charset="0"/>
              </a:rPr>
              <a:t> del territorio in quanto quest’ultime offrono possibilità di pacchetti integrati vantaggiosi. </a:t>
            </a:r>
            <a:endParaRPr lang="it-IT" sz="1600" dirty="0">
              <a:latin typeface="Futura Light" panose="020B0400000000000000" pitchFamily="34" charset="0"/>
              <a:cs typeface="Futura" panose="020B0602020204020303" pitchFamily="34" charset="-79"/>
            </a:endParaRPr>
          </a:p>
          <a:p>
            <a:pPr algn="just">
              <a:lnSpc>
                <a:spcPct val="100000"/>
              </a:lnSpc>
            </a:pPr>
            <a:endParaRPr lang="it-IT" sz="1600" dirty="0">
              <a:latin typeface="Futura Light" panose="020B0400000000000000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D528088-27E7-ED46-8C16-7A991208CCE1}"/>
              </a:ext>
            </a:extLst>
          </p:cNvPr>
          <p:cNvSpPr/>
          <p:nvPr/>
        </p:nvSpPr>
        <p:spPr>
          <a:xfrm>
            <a:off x="7378144" y="749230"/>
            <a:ext cx="3877045" cy="17645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dirty="0">
                <a:solidFill>
                  <a:prstClr val="black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Pacchetti integrati</a:t>
            </a:r>
            <a:endParaRPr lang="it-IT" sz="1000" dirty="0">
              <a:solidFill>
                <a:prstClr val="black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it-IT" sz="800" dirty="0">
              <a:solidFill>
                <a:prstClr val="black"/>
              </a:solidFill>
              <a:latin typeface="Futura Std Light" panose="020B0402020204020303" pitchFamily="34" charset="77"/>
            </a:endParaRPr>
          </a:p>
          <a:p>
            <a:pPr algn="ctr"/>
            <a:r>
              <a:rPr lang="it-IT" sz="1100" dirty="0">
                <a:solidFill>
                  <a:prstClr val="black"/>
                </a:solidFill>
                <a:latin typeface="Futura Std Light" panose="020B0402020204020303" pitchFamily="34" charset="77"/>
              </a:rPr>
              <a:t>In collaborazione con enti e le iniziative locali si potrebbe pensare di promuovere pacchetti integrati, vantaggiosi sia per gli stakeholder del Museo che dei relativi partner. </a:t>
            </a:r>
          </a:p>
          <a:p>
            <a:pPr algn="ctr"/>
            <a:endParaRPr lang="it-IT" sz="1100" dirty="0">
              <a:solidFill>
                <a:prstClr val="black"/>
              </a:solidFill>
              <a:latin typeface="Futura Std Light" panose="020B0402020204020303" pitchFamily="34" charset="77"/>
            </a:endParaRPr>
          </a:p>
          <a:p>
            <a:pPr algn="ctr"/>
            <a:endParaRPr lang="it-IT" sz="1100" dirty="0">
              <a:solidFill>
                <a:prstClr val="black"/>
              </a:solidFill>
              <a:latin typeface="Futura Std Light" panose="020B0402020204020303" pitchFamily="34" charset="77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05083AB5-EBBC-6D40-B7C7-2AA4A057A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290" y="4218892"/>
            <a:ext cx="998680" cy="34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B2EAF8-6C4F-D742-8CDE-6D6E7B907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836" y="4175963"/>
            <a:ext cx="255289" cy="36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EAF8B33-B7DB-B445-AE57-28D9F0C5E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783" y="4142585"/>
            <a:ext cx="1264229" cy="40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636B3AE-A778-EF4E-AD68-B137512F4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498" y="1730852"/>
            <a:ext cx="413272" cy="41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07D23FD-545D-6640-BD73-B37FE558E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6268" y="1782427"/>
            <a:ext cx="263713" cy="37559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57E1ABD-96D9-F94E-A825-746DA7D02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290" y="2185027"/>
            <a:ext cx="2791160" cy="169006"/>
          </a:xfrm>
          <a:prstGeom prst="rect">
            <a:avLst/>
          </a:prstGeom>
        </p:spPr>
      </p:pic>
      <p:pic>
        <p:nvPicPr>
          <p:cNvPr id="18" name="Immagine 17" descr="Immagine che contiene testo, esterni&#10;&#10;Descrizione generata automaticamente">
            <a:extLst>
              <a:ext uri="{FF2B5EF4-FFF2-40B4-BE49-F238E27FC236}">
                <a16:creationId xmlns:a16="http://schemas.microsoft.com/office/drawing/2014/main" id="{30C9CF8D-D943-1249-BB5F-500E7C8F1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4699" y="1763645"/>
            <a:ext cx="412542" cy="38047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0D867E3F-CEA6-E54E-AE27-A8B5D8F9A6CB}"/>
              </a:ext>
            </a:extLst>
          </p:cNvPr>
          <p:cNvSpPr/>
          <p:nvPr/>
        </p:nvSpPr>
        <p:spPr>
          <a:xfrm>
            <a:off x="7515373" y="4927954"/>
            <a:ext cx="3877045" cy="1376289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81989D39-C28E-B34C-99F2-63BE04714EC8}"/>
              </a:ext>
            </a:extLst>
          </p:cNvPr>
          <p:cNvSpPr/>
          <p:nvPr/>
        </p:nvSpPr>
        <p:spPr>
          <a:xfrm>
            <a:off x="7515373" y="4997826"/>
            <a:ext cx="3877045" cy="1530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Settore HORECA </a:t>
            </a:r>
            <a:endParaRPr lang="it-IT" sz="10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it-IT" sz="800" dirty="0">
              <a:solidFill>
                <a:prstClr val="black"/>
              </a:solidFill>
              <a:latin typeface="Futura Std Light" panose="020B0402020204020303" pitchFamily="34" charset="77"/>
            </a:endParaRPr>
          </a:p>
          <a:p>
            <a:pPr algn="ctr"/>
            <a:r>
              <a:rPr lang="it-IT" sz="1100" dirty="0">
                <a:solidFill>
                  <a:prstClr val="black"/>
                </a:solidFill>
                <a:latin typeface="Futura Std Light" panose="020B0402020204020303" pitchFamily="34" charset="77"/>
              </a:rPr>
              <a:t>Il Museo potrebbe potenziare ed espandere le convenzioni con enti territoriali operanti nel settore HORECA per creare sinergie tra realtà esistenti e professionisti in modo da migliorare l’esperienza dei visitatori a costi relativi.</a:t>
            </a:r>
          </a:p>
        </p:txBody>
      </p:sp>
    </p:spTree>
    <p:extLst>
      <p:ext uri="{BB962C8B-B14F-4D97-AF65-F5344CB8AC3E}">
        <p14:creationId xmlns:p14="http://schemas.microsoft.com/office/powerpoint/2010/main" val="2947100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CA17A05-CC2C-1143-D56F-69B187C8DBDC}"/>
              </a:ext>
            </a:extLst>
          </p:cNvPr>
          <p:cNvSpPr/>
          <p:nvPr/>
        </p:nvSpPr>
        <p:spPr>
          <a:xfrm>
            <a:off x="6483639" y="2194404"/>
            <a:ext cx="5547940" cy="3211785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13959F-AF09-3C3E-5401-3D8EE470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>
                <a:solidFill>
                  <a:srgbClr val="FF4E0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BEST PRACTICE: </a:t>
            </a:r>
            <a:br>
              <a:rPr lang="it-IT" sz="2800" dirty="0">
                <a:solidFill>
                  <a:srgbClr val="FF4E02"/>
                </a:solidFill>
              </a:rPr>
            </a:br>
            <a:r>
              <a:rPr lang="it-IT" sz="2800" dirty="0">
                <a:latin typeface="Futura Light" panose="020B0400000000000000" pitchFamily="34" charset="0"/>
                <a:cs typeface="Futura Medium" panose="020B0602020204020303" pitchFamily="34" charset="-79"/>
              </a:rPr>
              <a:t>Museo della Calzatura, Vigevano (PV)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10A75-A872-9FA5-8B50-AAB4140F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13</a:t>
            </a:fld>
            <a:endParaRPr lang="en-US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235F1DA4-8CE6-A136-D966-DAA9A01EC292}"/>
              </a:ext>
            </a:extLst>
          </p:cNvPr>
          <p:cNvSpPr txBox="1">
            <a:spLocks/>
          </p:cNvSpPr>
          <p:nvPr/>
        </p:nvSpPr>
        <p:spPr>
          <a:xfrm>
            <a:off x="803275" y="2196267"/>
            <a:ext cx="5292725" cy="3382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utura Light" panose="020B0400000000000000" pitchFamily="34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600" dirty="0">
                <a:latin typeface="Futura Light" panose="020B0400000000000000" pitchFamily="34" charset="0"/>
              </a:rPr>
              <a:t>Il Museo grazie a una partnership con il Dubai Mall, il più grande e lussuoso centro commerciale del mondo, ha presentato una selezione di modelli di calzature storiche con l’obiettivo di presentare al pubblico, agli operatori e ai buyers </a:t>
            </a:r>
            <a:r>
              <a:rPr lang="it-IT" sz="1600" dirty="0" err="1">
                <a:latin typeface="Futura Light" panose="020B0400000000000000" pitchFamily="34" charset="0"/>
              </a:rPr>
              <a:t>emiratini</a:t>
            </a:r>
            <a:r>
              <a:rPr lang="it-IT" sz="1600" dirty="0">
                <a:latin typeface="Futura Light" panose="020B0400000000000000" pitchFamily="34" charset="0"/>
              </a:rPr>
              <a:t> l’eccellenza della manifattura italiana. Il medesimo nucleo di scarpe, costituito da 19 pezzi tra cui modelli antichi e contemporanei di aziende, designer e modellisti vigevanesi è stato poi presentato a Londra: due importanti occasioni internazionali per far apprezzare le raccolte e veicolare l’immagine del MIC – Museo internazionale della Calzatura.</a:t>
            </a:r>
          </a:p>
          <a:p>
            <a:pPr marL="0" indent="0" algn="just">
              <a:buNone/>
            </a:pPr>
            <a:br>
              <a:rPr lang="it-IT" sz="1600" dirty="0">
                <a:latin typeface="Futura Light" panose="020B0400000000000000" pitchFamily="34" charset="0"/>
              </a:rPr>
            </a:br>
            <a:endParaRPr lang="it-IT" sz="1600" dirty="0">
              <a:latin typeface="Futura Light" panose="020B0400000000000000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DAEE2C-0B5A-3649-D574-BE8EF885A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789" y="2344904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647421AB-05EB-457A-9924-F9F96A0BF080}"/>
              </a:ext>
            </a:extLst>
          </p:cNvPr>
          <p:cNvSpPr/>
          <p:nvPr/>
        </p:nvSpPr>
        <p:spPr>
          <a:xfrm>
            <a:off x="6455573" y="2316162"/>
            <a:ext cx="4877885" cy="3931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KA-BAR sponsor del Memorial Day presso l’Eldred World War II Museum. </a:t>
            </a:r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Il produttore di coltelli KA-BAR ha sponsorizzato gli eventi dell’Eldred World War II Museum durante il giorno della memoria invitando i partecipanti a donare con la possibilità di vincere i coltelli del brand.</a:t>
            </a: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40021AB-0CC5-327F-19F9-2A22BB6A28A9}"/>
              </a:ext>
            </a:extLst>
          </p:cNvPr>
          <p:cNvSpPr/>
          <p:nvPr/>
        </p:nvSpPr>
        <p:spPr>
          <a:xfrm>
            <a:off x="6318839" y="2222741"/>
            <a:ext cx="5147340" cy="4133609"/>
          </a:xfrm>
          <a:prstGeom prst="rect">
            <a:avLst/>
          </a:prstGeom>
          <a:noFill/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BCB4139-F3BA-AB4A-B588-3BE04875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14</a:t>
            </a:fld>
            <a:endParaRPr lang="en-US"/>
          </a:p>
        </p:txBody>
      </p:sp>
      <p:sp>
        <p:nvSpPr>
          <p:cNvPr id="4" name="Titolo 2">
            <a:extLst>
              <a:ext uri="{FF2B5EF4-FFF2-40B4-BE49-F238E27FC236}">
                <a16:creationId xmlns:a16="http://schemas.microsoft.com/office/drawing/2014/main" id="{2A6CB140-1315-014B-A3D7-D24F4B8B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10588625" cy="1371030"/>
          </a:xfrm>
        </p:spPr>
        <p:txBody>
          <a:bodyPr/>
          <a:lstStyle/>
          <a:p>
            <a:r>
              <a:rPr lang="it-IT" dirty="0"/>
              <a:t>Major Fundraising</a:t>
            </a:r>
            <a:br>
              <a:rPr lang="it-IT" dirty="0"/>
            </a:br>
            <a:r>
              <a:rPr lang="it-IT" sz="2800" dirty="0">
                <a:solidFill>
                  <a:srgbClr val="FF4E02"/>
                </a:solidFill>
              </a:rPr>
              <a:t>Alcuni esempi nel settore della coltelleria</a:t>
            </a:r>
            <a:endParaRPr lang="it-IT" sz="2800" i="1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31F7759-684F-2A11-CDCD-8918F486E2A3}"/>
              </a:ext>
            </a:extLst>
          </p:cNvPr>
          <p:cNvSpPr/>
          <p:nvPr/>
        </p:nvSpPr>
        <p:spPr>
          <a:xfrm>
            <a:off x="960207" y="2316162"/>
            <a:ext cx="4877885" cy="3931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Victorinox</a:t>
            </a:r>
            <a:r>
              <a:rPr lang="it-IT" sz="16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supporto dell’iniziativa TOP to TOP</a:t>
            </a:r>
            <a:r>
              <a:rPr lang="it-IT" sz="1600" dirty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Il brand è partner della </a:t>
            </a:r>
            <a:r>
              <a:rPr lang="it-IT" sz="1600" i="1" dirty="0" err="1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climate</a:t>
            </a:r>
            <a:r>
              <a:rPr lang="it-IT" sz="1600" i="1" dirty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 </a:t>
            </a:r>
            <a:r>
              <a:rPr lang="it-IT" sz="1600" i="1" dirty="0" err="1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expedition</a:t>
            </a:r>
            <a:r>
              <a:rPr lang="it-IT" sz="1600" i="1" dirty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della famiglia </a:t>
            </a:r>
            <a:r>
              <a:rPr lang="it-IT" sz="1600" dirty="0" err="1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Schworer</a:t>
            </a:r>
            <a:r>
              <a:rPr lang="it-IT" sz="1600" dirty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 che da quasi 20 anni viaggia per il nostro pianeta conducendo ricerche, imparando dalla gente del luogo e insegnando come riuscire a condurre una vita sostenibile. </a:t>
            </a:r>
          </a:p>
          <a:p>
            <a:pPr algn="ctr"/>
            <a:r>
              <a:rPr lang="it-IT" sz="1600" dirty="0" err="1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Victorinox</a:t>
            </a:r>
            <a:r>
              <a:rPr lang="it-IT" sz="1600" dirty="0">
                <a:solidFill>
                  <a:schemeClr val="tx1"/>
                </a:solidFill>
                <a:latin typeface="Futura Light" panose="020B0400000000000000" pitchFamily="34" charset="0"/>
                <a:cs typeface="Futura Medium" panose="020B0602020204020303" pitchFamily="34" charset="-79"/>
              </a:rPr>
              <a:t> affianca così il brand ai valori dell’iniziativa.</a:t>
            </a: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pPr algn="r"/>
            <a:endParaRPr lang="it-IT" sz="1600" dirty="0">
              <a:solidFill>
                <a:schemeClr val="tx1"/>
              </a:solidFill>
              <a:latin typeface="Futura Light" panose="020B0400000000000000" pitchFamily="34" charset="0"/>
              <a:cs typeface="Futura Medium" panose="020B0602020204020303" pitchFamily="34" charset="-79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766769A-D6F8-B2FB-6DB6-0BA2B8CC737E}"/>
              </a:ext>
            </a:extLst>
          </p:cNvPr>
          <p:cNvSpPr/>
          <p:nvPr/>
        </p:nvSpPr>
        <p:spPr>
          <a:xfrm>
            <a:off x="885927" y="2222741"/>
            <a:ext cx="5026443" cy="4133609"/>
          </a:xfrm>
          <a:prstGeom prst="rect">
            <a:avLst/>
          </a:prstGeom>
          <a:noFill/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KA-BAR's for the Eldred WWII Museum">
            <a:extLst>
              <a:ext uri="{FF2B5EF4-FFF2-40B4-BE49-F238E27FC236}">
                <a16:creationId xmlns:a16="http://schemas.microsoft.com/office/drawing/2014/main" id="{C23176FF-ED97-F075-4AC4-5F0D86A95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810" y="4423541"/>
            <a:ext cx="2892295" cy="161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esterni, persona, giubotto di salvataggio, gruppo&#10;&#10;Descrizione generata automaticamente">
            <a:extLst>
              <a:ext uri="{FF2B5EF4-FFF2-40B4-BE49-F238E27FC236}">
                <a16:creationId xmlns:a16="http://schemas.microsoft.com/office/drawing/2014/main" id="{6A4AA63F-558D-B19D-51DA-034E5AC0E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56" y="4590975"/>
            <a:ext cx="4573582" cy="14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66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269C2B2-F312-DB8D-DCE5-3CDB04E5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15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F745751-6D08-E3C7-6E4A-C08B8562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rgbClr val="FF4E02"/>
                </a:solidFill>
              </a:rPr>
              <a:t>Esempi dal mondo dei musei </a:t>
            </a: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A4697B-0E5A-9FE1-6953-5242935D824B}"/>
              </a:ext>
            </a:extLst>
          </p:cNvPr>
          <p:cNvSpPr txBox="1"/>
          <p:nvPr/>
        </p:nvSpPr>
        <p:spPr>
          <a:xfrm>
            <a:off x="4554071" y="1926252"/>
            <a:ext cx="70372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Museo dei Ferri Taglienti, Scarperia e San Piero (FI) </a:t>
            </a:r>
          </a:p>
          <a:p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Il museo è stato realizzato grazie al prezioso contributo della Fondazione Cassa di Risparmio di Firenze che ne ha permesso la nascita. </a:t>
            </a:r>
          </a:p>
          <a:p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Museo dell’occhiale, Pieve di Cadore (BL) </a:t>
            </a:r>
          </a:p>
          <a:p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Il museo ha potuto prendere avvio grazie all’azione congiunta di Regione del Veneto, Cassa di Risparmio di Verona Vicenza Belluno Ancona, della Comunità Montana Centro Cadore e di altri enti e associazioni, quali l'ANFAO, il Banco Ambrosiano Veneto, la Camera di Commercio Industria Agricoltura Artigianato di Belluno, il Consorzio Occhialerie Bellunesi, la Provincia di Belluno, l'Assindustria Belluno - SIPAO e la Banca Popolare di Novara. </a:t>
            </a:r>
          </a:p>
          <a:p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Museo MIC, Vigevano (PV) </a:t>
            </a:r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Oltre al sostegno del comune di Vigevano il Museo della calzatura persegue le proprie attività grazie al Fondazione TIM.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3F83AC-0BF1-4941-586A-75273AE4BC8B}"/>
              </a:ext>
            </a:extLst>
          </p:cNvPr>
          <p:cNvSpPr txBox="1"/>
          <p:nvPr/>
        </p:nvSpPr>
        <p:spPr>
          <a:xfrm>
            <a:off x="1020735" y="2880360"/>
            <a:ext cx="270720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Gli esempi citati mostrano alcune delle sinergie possibili. </a:t>
            </a:r>
          </a:p>
          <a:p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Spicca il sostegno da parte di banche ma non manca quello da parte di aziende come nell’esempio del MIC. </a:t>
            </a:r>
          </a:p>
          <a:p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205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B01EBB1-0937-E171-47ED-97A8AA56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16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44F51CE-E650-F6D1-F9BE-F31201E02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Servizi e attività culturali </a:t>
            </a:r>
          </a:p>
        </p:txBody>
      </p:sp>
    </p:spTree>
    <p:extLst>
      <p:ext uri="{BB962C8B-B14F-4D97-AF65-F5344CB8AC3E}">
        <p14:creationId xmlns:p14="http://schemas.microsoft.com/office/powerpoint/2010/main" val="2412259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B632B07-4A00-5345-8066-9A0E5325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17</a:t>
            </a:fld>
            <a:endParaRPr lang="en-US"/>
          </a:p>
        </p:txBody>
      </p:sp>
      <p:sp>
        <p:nvSpPr>
          <p:cNvPr id="4" name="Titolo 2">
            <a:extLst>
              <a:ext uri="{FF2B5EF4-FFF2-40B4-BE49-F238E27FC236}">
                <a16:creationId xmlns:a16="http://schemas.microsoft.com/office/drawing/2014/main" id="{3199A84D-AFE5-F34F-9053-E4CD5237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10588625" cy="1371030"/>
          </a:xfrm>
        </p:spPr>
        <p:txBody>
          <a:bodyPr/>
          <a:lstStyle/>
          <a:p>
            <a:r>
              <a:rPr lang="it-IT" dirty="0"/>
              <a:t>Servizi e attività commerciali</a:t>
            </a:r>
            <a:br>
              <a:rPr lang="it-IT" dirty="0"/>
            </a:br>
            <a:r>
              <a:rPr lang="it-IT" sz="2800" dirty="0">
                <a:solidFill>
                  <a:srgbClr val="FF4E02"/>
                </a:solidFill>
              </a:rPr>
              <a:t>Shop on-line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E5FA09F-8C77-B042-A55A-81573A7B5459}"/>
              </a:ext>
            </a:extLst>
          </p:cNvPr>
          <p:cNvSpPr/>
          <p:nvPr/>
        </p:nvSpPr>
        <p:spPr>
          <a:xfrm>
            <a:off x="7391443" y="3744120"/>
            <a:ext cx="3182036" cy="2407854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6BA7F80-B965-C646-9E8A-A34C96FB4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243" t="20632" r="4243" b="16563"/>
          <a:stretch/>
        </p:blipFill>
        <p:spPr>
          <a:xfrm>
            <a:off x="7391443" y="3828192"/>
            <a:ext cx="2924841" cy="10489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1AC14D9-F332-B940-B1DA-87306BAC39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88"/>
          <a:stretch/>
        </p:blipFill>
        <p:spPr>
          <a:xfrm>
            <a:off x="7711743" y="4891546"/>
            <a:ext cx="2506001" cy="1176357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56D7485-BC83-D54E-B4DD-7A37E8998934}"/>
              </a:ext>
            </a:extLst>
          </p:cNvPr>
          <p:cNvCxnSpPr>
            <a:cxnSpLocks/>
          </p:cNvCxnSpPr>
          <p:nvPr/>
        </p:nvCxnSpPr>
        <p:spPr>
          <a:xfrm>
            <a:off x="5590900" y="3021122"/>
            <a:ext cx="855165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E1125598-9E8C-F842-BD56-571B3D7D6B41}"/>
              </a:ext>
            </a:extLst>
          </p:cNvPr>
          <p:cNvCxnSpPr>
            <a:cxnSpLocks/>
          </p:cNvCxnSpPr>
          <p:nvPr/>
        </p:nvCxnSpPr>
        <p:spPr>
          <a:xfrm>
            <a:off x="6446065" y="2087831"/>
            <a:ext cx="0" cy="4381429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FC8CA44-BD81-3F4C-8473-F6B1A6235716}"/>
              </a:ext>
            </a:extLst>
          </p:cNvPr>
          <p:cNvSpPr txBox="1"/>
          <p:nvPr/>
        </p:nvSpPr>
        <p:spPr>
          <a:xfrm>
            <a:off x="6536277" y="2281155"/>
            <a:ext cx="4680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Futura Light" panose="020B0400000000000000" pitchFamily="34" charset="0"/>
              </a:rPr>
              <a:t>Inoltre, </a:t>
            </a: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il sito del Museo potrebbe diventare una piattaforma di e-commerce </a:t>
            </a:r>
            <a:r>
              <a:rPr lang="it-IT" sz="1600" dirty="0">
                <a:latin typeface="Futura Light" panose="020B0400000000000000" pitchFamily="34" charset="0"/>
              </a:rPr>
              <a:t>per la vendita di prodotti locali a livello territoriale, nazionale e anche internazionale, fungendo così da punto di riferimento per la diffusione del brand Maniago nel mondo.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73BAC8-3A18-A44B-9DCC-18D9FADE3273}"/>
              </a:ext>
            </a:extLst>
          </p:cNvPr>
          <p:cNvSpPr txBox="1"/>
          <p:nvPr/>
        </p:nvSpPr>
        <p:spPr>
          <a:xfrm>
            <a:off x="800101" y="2610533"/>
            <a:ext cx="470058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Futura Light" panose="020B0400000000000000" pitchFamily="34" charset="0"/>
              </a:rPr>
              <a:t>Attualmente il Museo non dispone di uno shop online, tuttavia quest’ultimo si pone come un ottimo strumento per: </a:t>
            </a:r>
          </a:p>
          <a:p>
            <a:endParaRPr lang="it-IT" sz="1600" dirty="0">
              <a:latin typeface="Futura Light" panose="020B04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Rafforzare la continuità e la coerenza semiotica con il Museo;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Instituire interazioni con il sito ufficiale del Museo;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Ampliare l’utilizzo strategico dei social media;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Migliorare la qualità dell’esperienza del visitatore, fidelizzare, intercettare nuovi target.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Futura Light" panose="020B0400000000000000" pitchFamily="34" charset="0"/>
            </a:endParaRPr>
          </a:p>
          <a:p>
            <a:r>
              <a:rPr lang="it-IT" sz="1600" dirty="0">
                <a:latin typeface="Futura Light" panose="020B0400000000000000" pitchFamily="34" charset="0"/>
              </a:rPr>
              <a:t>Si consiglia, pertanto, </a:t>
            </a: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di implementare all’interno del sito internet una sezione di shop. 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FBB2240C-5EEA-FA4A-9B21-7A125C6FAAD2}"/>
              </a:ext>
            </a:extLst>
          </p:cNvPr>
          <p:cNvCxnSpPr>
            <a:cxnSpLocks/>
          </p:cNvCxnSpPr>
          <p:nvPr/>
        </p:nvCxnSpPr>
        <p:spPr>
          <a:xfrm>
            <a:off x="6446065" y="2087831"/>
            <a:ext cx="855165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5583936C-698B-1C45-B1BD-35268192DF2B}"/>
              </a:ext>
            </a:extLst>
          </p:cNvPr>
          <p:cNvCxnSpPr>
            <a:cxnSpLocks/>
          </p:cNvCxnSpPr>
          <p:nvPr/>
        </p:nvCxnSpPr>
        <p:spPr>
          <a:xfrm>
            <a:off x="6462968" y="6484825"/>
            <a:ext cx="855165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89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67A2DCE-54D4-3043-3D9E-0490804E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18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9EC6FD1D-06C0-EE59-17F3-5E97FEA0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Servizi e attività commerciali</a:t>
            </a:r>
            <a:br>
              <a:rPr lang="it-IT" dirty="0"/>
            </a:br>
            <a:r>
              <a:rPr lang="it-IT" sz="2800" dirty="0">
                <a:solidFill>
                  <a:srgbClr val="FF4E02"/>
                </a:solidFill>
              </a:rPr>
              <a:t>Shop on-line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A866F5-673E-10B7-9A0C-B7E9D38AC3BD}"/>
              </a:ext>
            </a:extLst>
          </p:cNvPr>
          <p:cNvSpPr txBox="1"/>
          <p:nvPr/>
        </p:nvSpPr>
        <p:spPr>
          <a:xfrm>
            <a:off x="800101" y="2293126"/>
            <a:ext cx="667479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Futura Light" panose="020B0400000000000000" pitchFamily="34" charset="0"/>
              </a:rPr>
              <a:t>Molti musei si stanno appoggiando a piattaforme esterne per l’implementazione della vendita dei propri prodotti online. </a:t>
            </a:r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A tal riguardo si riportano alcuni esempi di piattaforme interessanti per il Museo: </a:t>
            </a:r>
          </a:p>
          <a:p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r>
              <a:rPr lang="it-IT" sz="1600" b="1" u="sng" dirty="0" err="1">
                <a:latin typeface="Futura Light" panose="020B0400000000000000" pitchFamily="34" charset="0"/>
                <a:cs typeface="Futura Medium" panose="020B0602020204020303" pitchFamily="34" charset="-79"/>
              </a:rPr>
              <a:t>Shopify</a:t>
            </a:r>
            <a:r>
              <a:rPr lang="it-IT" sz="1600" b="1" u="sng" dirty="0">
                <a:latin typeface="Futura Light" panose="020B0400000000000000" pitchFamily="34" charset="0"/>
                <a:cs typeface="Futura Medium" panose="020B0602020204020303" pitchFamily="34" charset="-79"/>
              </a:rPr>
              <a:t>: </a:t>
            </a:r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milioni di imprese usano </a:t>
            </a:r>
            <a:r>
              <a:rPr lang="it-IT" sz="1600" dirty="0" err="1">
                <a:latin typeface="Futura Light" panose="020B0400000000000000" pitchFamily="34" charset="0"/>
                <a:cs typeface="Futura Medium" panose="020B0602020204020303" pitchFamily="34" charset="-79"/>
              </a:rPr>
              <a:t>Shopify</a:t>
            </a:r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 per creare e gestire il proprio negozio online. Anche alcuni musei lo stanno utilizzando. </a:t>
            </a:r>
          </a:p>
          <a:p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r>
              <a:rPr lang="it-IT" sz="1600" b="1" u="sng" dirty="0" err="1">
                <a:latin typeface="Futura Light" panose="020B0400000000000000" pitchFamily="34" charset="0"/>
                <a:cs typeface="Futura Medium" panose="020B0602020204020303" pitchFamily="34" charset="-79"/>
              </a:rPr>
              <a:t>Wix</a:t>
            </a:r>
            <a:r>
              <a:rPr lang="it-IT" sz="1600" b="1" u="sng" dirty="0">
                <a:latin typeface="Futura Light" panose="020B0400000000000000" pitchFamily="34" charset="0"/>
                <a:cs typeface="Futura Medium" panose="020B0602020204020303" pitchFamily="34" charset="-79"/>
              </a:rPr>
              <a:t> eCommerce: </a:t>
            </a:r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altra soluzione per chi vuole avviare un Business online. </a:t>
            </a:r>
          </a:p>
          <a:p>
            <a:endParaRPr lang="it-IT" sz="1600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r>
              <a:rPr lang="it-IT" sz="1600" b="1" u="sng" dirty="0" err="1">
                <a:latin typeface="Futura Light" panose="020B0400000000000000" pitchFamily="34" charset="0"/>
                <a:cs typeface="Futura Medium" panose="020B0602020204020303" pitchFamily="34" charset="-79"/>
              </a:rPr>
              <a:t>Redbubble</a:t>
            </a:r>
            <a:r>
              <a:rPr lang="it-IT" sz="1600" b="1" u="sng" dirty="0">
                <a:latin typeface="Futura Light" panose="020B0400000000000000" pitchFamily="34" charset="0"/>
                <a:cs typeface="Futura Medium" panose="020B0602020204020303" pitchFamily="34" charset="-79"/>
              </a:rPr>
              <a:t>: </a:t>
            </a:r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Piattaforma e-commerce dedicata alla vendita di prodotti artistici. Ha un catalogo di prodotti personalizzati che provengono da migliaia di designer e creativi sparsi in tutto il mondo. È molto usato da musei e mondo dell’arte, ad oggi sono in vendita più di 54K items di musei.</a:t>
            </a:r>
            <a:endParaRPr lang="it-IT" sz="1600" b="1" u="sng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endParaRPr lang="it-IT" sz="1600" b="1" u="sng" dirty="0">
              <a:latin typeface="Futura Light" panose="020B0400000000000000" pitchFamily="34" charset="0"/>
              <a:cs typeface="Futura Medium" panose="020B0602020204020303" pitchFamily="34" charset="-79"/>
            </a:endParaRPr>
          </a:p>
          <a:p>
            <a:r>
              <a:rPr lang="it-IT" sz="1600" b="1" u="sng" dirty="0">
                <a:latin typeface="Futura Light" panose="020B0400000000000000" pitchFamily="34" charset="0"/>
                <a:cs typeface="Futura Medium" panose="020B0602020204020303" pitchFamily="34" charset="-79"/>
              </a:rPr>
              <a:t>Vetrine Instagram/Facebook: </a:t>
            </a:r>
            <a:r>
              <a:rPr lang="it-IT" sz="1600" dirty="0">
                <a:latin typeface="Futura Light" panose="020B0400000000000000" pitchFamily="34" charset="0"/>
                <a:cs typeface="Futura Medium" panose="020B0602020204020303" pitchFamily="34" charset="-79"/>
              </a:rPr>
              <a:t>i due social offrono la possibilità di vendere i propri prodotti tramite i profili Business. Anche in questo caso esistono Musei che stanno sfruttando questa modalità per vendere i propri prodotti. </a:t>
            </a:r>
            <a:endParaRPr lang="it-IT" sz="1600" dirty="0">
              <a:latin typeface="Futura Light" panose="020B0400000000000000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B6435D1-44B4-9FB0-6F3B-531D0B069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754" y="2972598"/>
            <a:ext cx="3222162" cy="12736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1CA25A3-1727-0DE8-903D-0E2731378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490" y="4588844"/>
            <a:ext cx="1221267" cy="21722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F655F8A-9F94-4A5D-CAAA-C789107E1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994" y="4404115"/>
            <a:ext cx="1290414" cy="229521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7244365-BFD4-769B-2FD1-AFB7CAA62D22}"/>
              </a:ext>
            </a:extLst>
          </p:cNvPr>
          <p:cNvSpPr/>
          <p:nvPr/>
        </p:nvSpPr>
        <p:spPr>
          <a:xfrm>
            <a:off x="7947777" y="2871150"/>
            <a:ext cx="3444121" cy="1422378"/>
          </a:xfrm>
          <a:prstGeom prst="rect">
            <a:avLst/>
          </a:prstGeom>
          <a:noFill/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x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21AB0E6-C6C9-9383-D0B8-A183943FC276}"/>
              </a:ext>
            </a:extLst>
          </p:cNvPr>
          <p:cNvSpPr/>
          <p:nvPr/>
        </p:nvSpPr>
        <p:spPr>
          <a:xfrm>
            <a:off x="8147245" y="4320985"/>
            <a:ext cx="2771767" cy="2537015"/>
          </a:xfrm>
          <a:prstGeom prst="rect">
            <a:avLst/>
          </a:prstGeom>
          <a:noFill/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x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4DFBBE7-D61A-9A87-DA21-1B2AAAF13989}"/>
              </a:ext>
            </a:extLst>
          </p:cNvPr>
          <p:cNvCxnSpPr>
            <a:cxnSpLocks/>
          </p:cNvCxnSpPr>
          <p:nvPr/>
        </p:nvCxnSpPr>
        <p:spPr>
          <a:xfrm>
            <a:off x="7474891" y="5886090"/>
            <a:ext cx="672354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F8C55DB-E073-788C-23A2-D0937E2D45E4}"/>
              </a:ext>
            </a:extLst>
          </p:cNvPr>
          <p:cNvCxnSpPr>
            <a:cxnSpLocks/>
          </p:cNvCxnSpPr>
          <p:nvPr/>
        </p:nvCxnSpPr>
        <p:spPr>
          <a:xfrm>
            <a:off x="7474891" y="4170820"/>
            <a:ext cx="472886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E3C870CC-D158-B596-F8EA-EFE7415FC7E5}"/>
              </a:ext>
            </a:extLst>
          </p:cNvPr>
          <p:cNvCxnSpPr>
            <a:cxnSpLocks/>
          </p:cNvCxnSpPr>
          <p:nvPr/>
        </p:nvCxnSpPr>
        <p:spPr>
          <a:xfrm>
            <a:off x="7474891" y="4170820"/>
            <a:ext cx="0" cy="661156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192A135A-7767-3953-5C7E-1A8A45BCDC81}"/>
              </a:ext>
            </a:extLst>
          </p:cNvPr>
          <p:cNvCxnSpPr>
            <a:cxnSpLocks/>
          </p:cNvCxnSpPr>
          <p:nvPr/>
        </p:nvCxnSpPr>
        <p:spPr>
          <a:xfrm>
            <a:off x="7002005" y="4831976"/>
            <a:ext cx="472886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BD1EC531-E16D-7AED-785E-5AD0D476D78F}"/>
              </a:ext>
            </a:extLst>
          </p:cNvPr>
          <p:cNvCxnSpPr>
            <a:cxnSpLocks/>
          </p:cNvCxnSpPr>
          <p:nvPr/>
        </p:nvCxnSpPr>
        <p:spPr>
          <a:xfrm>
            <a:off x="6765562" y="3874984"/>
            <a:ext cx="709329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111606DD-C290-ECA9-369F-737CE5F176B0}"/>
              </a:ext>
            </a:extLst>
          </p:cNvPr>
          <p:cNvCxnSpPr>
            <a:cxnSpLocks/>
          </p:cNvCxnSpPr>
          <p:nvPr/>
        </p:nvCxnSpPr>
        <p:spPr>
          <a:xfrm flipV="1">
            <a:off x="6765562" y="3874984"/>
            <a:ext cx="0" cy="159134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D6000F18-028F-E660-7540-BEC1A03643BB}"/>
              </a:ext>
            </a:extLst>
          </p:cNvPr>
          <p:cNvCxnSpPr>
            <a:cxnSpLocks/>
          </p:cNvCxnSpPr>
          <p:nvPr/>
        </p:nvCxnSpPr>
        <p:spPr>
          <a:xfrm flipV="1">
            <a:off x="7474891" y="2323124"/>
            <a:ext cx="0" cy="155186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890D9AA9-B3FC-DDBB-341D-0909CB6BA083}"/>
              </a:ext>
            </a:extLst>
          </p:cNvPr>
          <p:cNvCxnSpPr>
            <a:cxnSpLocks/>
          </p:cNvCxnSpPr>
          <p:nvPr/>
        </p:nvCxnSpPr>
        <p:spPr>
          <a:xfrm>
            <a:off x="7456403" y="2323124"/>
            <a:ext cx="709329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40">
            <a:extLst>
              <a:ext uri="{FF2B5EF4-FFF2-40B4-BE49-F238E27FC236}">
                <a16:creationId xmlns:a16="http://schemas.microsoft.com/office/drawing/2014/main" id="{D74C5ED9-1570-6A91-FF57-09E06AD4ECCF}"/>
              </a:ext>
            </a:extLst>
          </p:cNvPr>
          <p:cNvSpPr/>
          <p:nvPr/>
        </p:nvSpPr>
        <p:spPr>
          <a:xfrm>
            <a:off x="8147246" y="96929"/>
            <a:ext cx="2015878" cy="2615552"/>
          </a:xfrm>
          <a:prstGeom prst="rect">
            <a:avLst/>
          </a:prstGeom>
          <a:noFill/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x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328DC6E7-3E52-237A-5D40-A0159D7B2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402" y="172001"/>
            <a:ext cx="1694836" cy="248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88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A01A1D5-D9EA-2C46-9320-276634AE8383}"/>
              </a:ext>
            </a:extLst>
          </p:cNvPr>
          <p:cNvSpPr/>
          <p:nvPr/>
        </p:nvSpPr>
        <p:spPr>
          <a:xfrm>
            <a:off x="800101" y="2421097"/>
            <a:ext cx="102004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Futura Light" panose="020B0400000000000000" pitchFamily="34" charset="0"/>
                <a:cs typeface="Avenir Next Regular"/>
              </a:rPr>
              <a:t>Nell’ampliamento dello shop del museo, oltre alla vendita dei coltelli locali, </a:t>
            </a: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il museo potrebbe proporre una linea merchandising. </a:t>
            </a:r>
          </a:p>
          <a:p>
            <a:r>
              <a:rPr lang="it-IT" sz="1600" dirty="0">
                <a:latin typeface="Futura Light" panose="020B0400000000000000" pitchFamily="34" charset="0"/>
                <a:cs typeface="Avenir Next Regular"/>
              </a:rPr>
              <a:t>Il merchandising per un museo solitamente copre all’incirca una quota compresa tra il 30% e il 50% delle vendite, a seconda del tipo di museo e di mostra. Di seguito riportiamo una lista di Item personalizzabili con i relativi i costi medi e due scenari di prezzi di vendita. </a:t>
            </a:r>
          </a:p>
          <a:p>
            <a:endParaRPr lang="it-IT" dirty="0">
              <a:solidFill>
                <a:srgbClr val="FF0000"/>
              </a:solidFill>
              <a:latin typeface="Futura Light" panose="020B0400000000000000" pitchFamily="34" charset="0"/>
              <a:cs typeface="Avenir Next Regular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B7D10387-8882-FB49-B928-F9EF21A35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909771"/>
              </p:ext>
            </p:extLst>
          </p:nvPr>
        </p:nvGraphicFramePr>
        <p:xfrm>
          <a:off x="803275" y="3837687"/>
          <a:ext cx="10089282" cy="191798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67281">
                  <a:extLst>
                    <a:ext uri="{9D8B030D-6E8A-4147-A177-3AD203B41FA5}">
                      <a16:colId xmlns:a16="http://schemas.microsoft.com/office/drawing/2014/main" val="3078472213"/>
                    </a:ext>
                  </a:extLst>
                </a:gridCol>
                <a:gridCol w="1273732">
                  <a:extLst>
                    <a:ext uri="{9D8B030D-6E8A-4147-A177-3AD203B41FA5}">
                      <a16:colId xmlns:a16="http://schemas.microsoft.com/office/drawing/2014/main" val="3591340858"/>
                    </a:ext>
                  </a:extLst>
                </a:gridCol>
                <a:gridCol w="835542">
                  <a:extLst>
                    <a:ext uri="{9D8B030D-6E8A-4147-A177-3AD203B41FA5}">
                      <a16:colId xmlns:a16="http://schemas.microsoft.com/office/drawing/2014/main" val="1145870990"/>
                    </a:ext>
                  </a:extLst>
                </a:gridCol>
                <a:gridCol w="1537723">
                  <a:extLst>
                    <a:ext uri="{9D8B030D-6E8A-4147-A177-3AD203B41FA5}">
                      <a16:colId xmlns:a16="http://schemas.microsoft.com/office/drawing/2014/main" val="1302635183"/>
                    </a:ext>
                  </a:extLst>
                </a:gridCol>
                <a:gridCol w="835542">
                  <a:extLst>
                    <a:ext uri="{9D8B030D-6E8A-4147-A177-3AD203B41FA5}">
                      <a16:colId xmlns:a16="http://schemas.microsoft.com/office/drawing/2014/main" val="149157767"/>
                    </a:ext>
                  </a:extLst>
                </a:gridCol>
                <a:gridCol w="1537723">
                  <a:extLst>
                    <a:ext uri="{9D8B030D-6E8A-4147-A177-3AD203B41FA5}">
                      <a16:colId xmlns:a16="http://schemas.microsoft.com/office/drawing/2014/main" val="1906684501"/>
                    </a:ext>
                  </a:extLst>
                </a:gridCol>
                <a:gridCol w="2101739">
                  <a:extLst>
                    <a:ext uri="{9D8B030D-6E8A-4147-A177-3AD203B41FA5}">
                      <a16:colId xmlns:a16="http://schemas.microsoft.com/office/drawing/2014/main" val="2954133303"/>
                    </a:ext>
                  </a:extLst>
                </a:gridCol>
              </a:tblGrid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ITEMS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E0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Costo medio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E0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VAT </a:t>
                      </a:r>
                      <a:r>
                        <a:rPr lang="it-IT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incl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E0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Prezzo (200%)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VAT </a:t>
                      </a:r>
                      <a:r>
                        <a:rPr lang="it-IT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incl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E0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Prezzo (300%)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VAT </a:t>
                      </a:r>
                      <a:r>
                        <a:rPr lang="it-IT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incl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E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1711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Catalogue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4,67 €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5,70 €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9,34 €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11,39 €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14,01 €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17,09 €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601747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Shopper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1,22 €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1,49 €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2,44 €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2,98 €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3,66 €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4,47 €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655860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Pencil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0,40 €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0,48 €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0,79 €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0,97 €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1,19 €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1,45 €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315722"/>
                  </a:ext>
                </a:extLst>
              </a:tr>
              <a:tr h="168837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Writing</a:t>
                      </a: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 Set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1,17 €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1,42 €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2,33 €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2,84 €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3,50 €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4,26 €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207405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Pen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1,14 €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1,39 €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2,28 €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2,78 €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3,42 €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4,17 €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580550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Agenda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2,41 €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2,94 €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4,82 €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5,88 €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7,23 €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8,82 €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965248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Cup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3,54 €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4,32 €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7,09 €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8,65 €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10,63 €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12,97 €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529502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Key Chain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1,07 €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1,31 €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2,14 €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2,61 €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3,21 €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3,92 €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736828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Power</a:t>
                      </a: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 </a:t>
                      </a:r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Bank</a:t>
                      </a: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6,84 €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8,34 €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13,68 €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16,69 €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20,52 €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utura Light" panose="020B0400000000000000" pitchFamily="34" charset="0"/>
                        </a:rPr>
                        <a:t>25,03 €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52082"/>
                  </a:ext>
                </a:extLst>
              </a:tr>
            </a:tbl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8D6237A6-9DE7-0D48-B74C-8579B2849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746654"/>
              </p:ext>
            </p:extLst>
          </p:nvPr>
        </p:nvGraphicFramePr>
        <p:xfrm>
          <a:off x="855665" y="5905088"/>
          <a:ext cx="10089282" cy="6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9282">
                  <a:extLst>
                    <a:ext uri="{9D8B030D-6E8A-4147-A177-3AD203B41FA5}">
                      <a16:colId xmlns:a16="http://schemas.microsoft.com/office/drawing/2014/main" val="1416183552"/>
                    </a:ext>
                  </a:extLst>
                </a:gridCol>
              </a:tblGrid>
              <a:tr h="10586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effectLst/>
                          <a:latin typeface="Futura Light" panose="020B0400000000000000" pitchFamily="34" charset="0"/>
                        </a:rPr>
                        <a:t>Nota: il costo medio è stato calcolato prendendo i preventivi da tre </a:t>
                      </a:r>
                      <a:r>
                        <a:rPr lang="it-IT" sz="1400" b="0" i="0" u="none" strike="noStrike" dirty="0" err="1">
                          <a:effectLst/>
                          <a:latin typeface="Futura Light" panose="020B0400000000000000" pitchFamily="34" charset="0"/>
                        </a:rPr>
                        <a:t>suppliers</a:t>
                      </a:r>
                      <a:r>
                        <a:rPr lang="it-IT" sz="1400" b="0" i="0" u="none" strike="noStrike" dirty="0">
                          <a:effectLst/>
                          <a:latin typeface="Futura Light" panose="020B0400000000000000" pitchFamily="34" charset="0"/>
                        </a:rPr>
                        <a:t> (</a:t>
                      </a:r>
                      <a:r>
                        <a:rPr lang="it-IT" sz="1400" b="0" i="0" u="none" strike="noStrike" dirty="0" err="1">
                          <a:effectLst/>
                          <a:latin typeface="Futura Light" panose="020B0400000000000000" pitchFamily="34" charset="0"/>
                        </a:rPr>
                        <a:t>giftcampaign.it</a:t>
                      </a:r>
                      <a:r>
                        <a:rPr lang="it-IT" sz="1400" b="0" i="0" u="none" strike="noStrike" dirty="0">
                          <a:effectLst/>
                          <a:latin typeface="Futura Light" panose="020B0400000000000000" pitchFamily="34" charset="0"/>
                        </a:rPr>
                        <a:t>, gadget365.it, </a:t>
                      </a:r>
                      <a:r>
                        <a:rPr lang="it-IT" sz="1400" b="0" i="0" u="none" strike="noStrike" dirty="0" err="1">
                          <a:effectLst/>
                          <a:latin typeface="Futura Light" panose="020B0400000000000000" pitchFamily="34" charset="0"/>
                        </a:rPr>
                        <a:t>pixarprinting</a:t>
                      </a:r>
                      <a:r>
                        <a:rPr lang="it-IT" sz="1400" b="0" i="0" u="none" strike="noStrike" dirty="0">
                          <a:effectLst/>
                          <a:latin typeface="Futura Light" panose="020B0400000000000000" pitchFamily="34" charset="0"/>
                        </a:rPr>
                        <a:t> per catalogo) e calcolato su ordini medi (25-50-100 pezzi a seconda dell’item). </a:t>
                      </a:r>
                    </a:p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Light" panose="020B0400000000000000" pitchFamily="34" charset="0"/>
                        </a:rPr>
                        <a:t>Il prezzo di vendita solitamente è pari al 200-300% del costo (ipotesi illustrate delle colonne 4-5-6-7). 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800446"/>
                  </a:ext>
                </a:extLst>
              </a:tr>
            </a:tbl>
          </a:graphicData>
        </a:graphic>
      </p:graphicFrame>
      <p:sp>
        <p:nvSpPr>
          <p:cNvPr id="8" name="Titolo 1">
            <a:extLst>
              <a:ext uri="{FF2B5EF4-FFF2-40B4-BE49-F238E27FC236}">
                <a16:creationId xmlns:a16="http://schemas.microsoft.com/office/drawing/2014/main" id="{108922CB-0FFF-7F4F-A96B-ED6249B3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10588625" cy="1371030"/>
          </a:xfrm>
        </p:spPr>
        <p:txBody>
          <a:bodyPr/>
          <a:lstStyle/>
          <a:p>
            <a:r>
              <a:rPr lang="it-IT" dirty="0"/>
              <a:t>Servizi e attività commerciali </a:t>
            </a:r>
            <a:br>
              <a:rPr lang="it-IT" dirty="0"/>
            </a:br>
            <a:r>
              <a:rPr lang="it-IT" sz="3200" dirty="0">
                <a:solidFill>
                  <a:srgbClr val="FF4E02"/>
                </a:solidFill>
              </a:rPr>
              <a:t>Merchandising 1/2 </a:t>
            </a:r>
          </a:p>
        </p:txBody>
      </p:sp>
    </p:spTree>
    <p:extLst>
      <p:ext uri="{BB962C8B-B14F-4D97-AF65-F5344CB8AC3E}">
        <p14:creationId xmlns:p14="http://schemas.microsoft.com/office/powerpoint/2010/main" val="371893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2900078-41E2-E59F-4DE5-042FC6DA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2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5B415CF-90D2-6F39-4486-91B60E49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Audience </a:t>
            </a:r>
            <a:r>
              <a:rPr lang="it-IT" dirty="0" err="1"/>
              <a:t>development</a:t>
            </a:r>
            <a:r>
              <a:rPr lang="it-IT" dirty="0"/>
              <a:t> &amp; engagement </a:t>
            </a:r>
          </a:p>
        </p:txBody>
      </p:sp>
    </p:spTree>
    <p:extLst>
      <p:ext uri="{BB962C8B-B14F-4D97-AF65-F5344CB8AC3E}">
        <p14:creationId xmlns:p14="http://schemas.microsoft.com/office/powerpoint/2010/main" val="3201672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5619539-A06B-6F4E-B1E9-4423B15C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20</a:t>
            </a:fld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1C5BB8B-A1C8-7141-8BF5-F4B326D7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10588625" cy="1371030"/>
          </a:xfrm>
        </p:spPr>
        <p:txBody>
          <a:bodyPr/>
          <a:lstStyle/>
          <a:p>
            <a:r>
              <a:rPr lang="it-IT" dirty="0"/>
              <a:t>Servizi e attività commerciali </a:t>
            </a:r>
            <a:br>
              <a:rPr lang="it-IT" dirty="0"/>
            </a:br>
            <a:r>
              <a:rPr lang="it-IT" sz="3200" dirty="0">
                <a:solidFill>
                  <a:srgbClr val="FF4E02"/>
                </a:solidFill>
              </a:rPr>
              <a:t>Merchandising 2/2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20B32FC-4939-4B4B-BE16-1D0065C0302D}"/>
              </a:ext>
            </a:extLst>
          </p:cNvPr>
          <p:cNvSpPr/>
          <p:nvPr/>
        </p:nvSpPr>
        <p:spPr>
          <a:xfrm>
            <a:off x="802363" y="2607910"/>
            <a:ext cx="727325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Futura Light" panose="020B0400000000000000" pitchFamily="34" charset="0"/>
              </a:rPr>
              <a:t>Il merchandising e la vendita di coltelli prodotti dalle aziende locali potrebbe evolvere nella sua offerta proponendo </a:t>
            </a: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un maggior grado di personalizzazione,</a:t>
            </a:r>
            <a:r>
              <a:rPr lang="it-IT" sz="1600" dirty="0">
                <a:latin typeface="Futura Light" panose="020B0400000000000000" pitchFamily="34" charset="0"/>
              </a:rPr>
              <a:t> attraverso: </a:t>
            </a:r>
          </a:p>
          <a:p>
            <a:endParaRPr lang="it-IT" sz="1600" dirty="0">
              <a:latin typeface="Futura Light" panose="020B04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linee di prodotti dedicate, utilizzando le immagini in archivio per valorizzare elementi e reperti iconici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special </a:t>
            </a:r>
            <a:r>
              <a:rPr lang="it-IT" sz="1600" dirty="0" err="1">
                <a:latin typeface="Futura Light" panose="020B0400000000000000" pitchFamily="34" charset="0"/>
              </a:rPr>
              <a:t>editions</a:t>
            </a:r>
            <a:r>
              <a:rPr lang="it-IT" sz="1600" dirty="0">
                <a:latin typeface="Futura Light" panose="020B0400000000000000" pitchFamily="34" charset="0"/>
              </a:rPr>
              <a:t> in occasione di ricorrenze o mostre temporanee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linee </a:t>
            </a:r>
            <a:r>
              <a:rPr lang="it-IT" sz="1600" dirty="0" err="1">
                <a:latin typeface="Futura Light" panose="020B0400000000000000" pitchFamily="34" charset="0"/>
              </a:rPr>
              <a:t>customizzate</a:t>
            </a:r>
            <a:r>
              <a:rPr lang="it-IT" sz="1600" dirty="0">
                <a:latin typeface="Futura Light" panose="020B0400000000000000" pitchFamily="34" charset="0"/>
              </a:rPr>
              <a:t>, oltre a quelle istituzionali, per </a:t>
            </a:r>
            <a:r>
              <a:rPr lang="it-IT" sz="1600" dirty="0" err="1">
                <a:latin typeface="Futura Light" panose="020B0400000000000000" pitchFamily="34" charset="0"/>
              </a:rPr>
              <a:t>eta</a:t>
            </a:r>
            <a:r>
              <a:rPr lang="it-IT" sz="1600" dirty="0">
                <a:latin typeface="Futura Light" panose="020B0400000000000000" pitchFamily="34" charset="0"/>
              </a:rPr>
              <a:t>̀/target e per </a:t>
            </a:r>
            <a:r>
              <a:rPr lang="it-IT" sz="1600" dirty="0" err="1">
                <a:latin typeface="Futura Light" panose="020B0400000000000000" pitchFamily="34" charset="0"/>
              </a:rPr>
              <a:t>stagionalita</a:t>
            </a:r>
            <a:r>
              <a:rPr lang="it-IT" sz="1600" dirty="0">
                <a:latin typeface="Futura Light" panose="020B0400000000000000" pitchFamily="34" charset="0"/>
              </a:rPr>
              <a:t>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pezzi di design da “collezionismo”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canali di commercializzazione online con una sezione di e-shop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utura Light" panose="020B0400000000000000" pitchFamily="34" charset="0"/>
              </a:rPr>
              <a:t>accordi per l’attivazione di </a:t>
            </a:r>
            <a:r>
              <a:rPr lang="it-IT" sz="1600" dirty="0" err="1">
                <a:latin typeface="Futura Light" panose="020B0400000000000000" pitchFamily="34" charset="0"/>
              </a:rPr>
              <a:t>temporary</a:t>
            </a:r>
            <a:r>
              <a:rPr lang="it-IT" sz="1600" dirty="0">
                <a:latin typeface="Futura Light" panose="020B0400000000000000" pitchFamily="34" charset="0"/>
              </a:rPr>
              <a:t> shop in altri luoghi o in occasione di manifestazioni </a:t>
            </a:r>
          </a:p>
          <a:p>
            <a:endParaRPr lang="it-IT" sz="1600" dirty="0">
              <a:solidFill>
                <a:srgbClr val="FF0000"/>
              </a:solidFill>
              <a:latin typeface="Futura Light" panose="020B0400000000000000" pitchFamily="34" charset="0"/>
              <a:cs typeface="Avenir Next Regular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F425C1-A8D1-DF48-A3BC-B0583EB37351}"/>
              </a:ext>
            </a:extLst>
          </p:cNvPr>
          <p:cNvSpPr txBox="1"/>
          <p:nvPr/>
        </p:nvSpPr>
        <p:spPr>
          <a:xfrm>
            <a:off x="8400495" y="3921233"/>
            <a:ext cx="31007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Futura Light" panose="020B0400000000000000" pitchFamily="34" charset="0"/>
              </a:rPr>
              <a:t>Nel mondo della coltelleria è diffusa la pratica di </a:t>
            </a: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personalizzazione del manico. </a:t>
            </a:r>
          </a:p>
          <a:p>
            <a:pPr algn="just"/>
            <a:endParaRPr lang="it-IT" sz="1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/>
            <a:r>
              <a:rPr lang="it-IT" sz="1600" dirty="0">
                <a:latin typeface="Futura Light" panose="020B0400000000000000" pitchFamily="34" charset="0"/>
              </a:rPr>
              <a:t>Questa pratica artistica permette di intercettare appassionati di arte, di artigianato e della lavorazione di materiali quali il legno. </a:t>
            </a:r>
          </a:p>
          <a:p>
            <a:pPr algn="just"/>
            <a:endParaRPr lang="it-IT" sz="1600" dirty="0">
              <a:latin typeface="Futura Light" panose="020B0400000000000000" pitchFamily="34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C8E59B6B-FE00-794B-A2F3-EEDCC29D30C4}"/>
              </a:ext>
            </a:extLst>
          </p:cNvPr>
          <p:cNvCxnSpPr>
            <a:cxnSpLocks/>
          </p:cNvCxnSpPr>
          <p:nvPr/>
        </p:nvCxnSpPr>
        <p:spPr>
          <a:xfrm>
            <a:off x="8287675" y="1915255"/>
            <a:ext cx="886691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A9EC15C-391C-8142-B62F-E93B0501977F}"/>
              </a:ext>
            </a:extLst>
          </p:cNvPr>
          <p:cNvCxnSpPr>
            <a:cxnSpLocks/>
          </p:cNvCxnSpPr>
          <p:nvPr/>
        </p:nvCxnSpPr>
        <p:spPr>
          <a:xfrm>
            <a:off x="8285413" y="1928260"/>
            <a:ext cx="2262" cy="4383005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74D89718-53CF-674C-AB1B-7D0D9A4B8C06}"/>
              </a:ext>
            </a:extLst>
          </p:cNvPr>
          <p:cNvCxnSpPr>
            <a:cxnSpLocks/>
          </p:cNvCxnSpPr>
          <p:nvPr/>
        </p:nvCxnSpPr>
        <p:spPr>
          <a:xfrm>
            <a:off x="8285413" y="6311265"/>
            <a:ext cx="1001773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A5A3D737-0132-5C49-AE24-A15C22030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63" t="-8059" r="2160" b="-5178"/>
          <a:stretch/>
        </p:blipFill>
        <p:spPr>
          <a:xfrm>
            <a:off x="8400495" y="1822985"/>
            <a:ext cx="2988231" cy="2017496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78D3122C-949B-A249-920B-43F81B3CF520}"/>
              </a:ext>
            </a:extLst>
          </p:cNvPr>
          <p:cNvCxnSpPr>
            <a:cxnSpLocks/>
          </p:cNvCxnSpPr>
          <p:nvPr/>
        </p:nvCxnSpPr>
        <p:spPr>
          <a:xfrm>
            <a:off x="7316488" y="4254515"/>
            <a:ext cx="968925" cy="0"/>
          </a:xfrm>
          <a:prstGeom prst="line">
            <a:avLst/>
          </a:prstGeom>
          <a:ln>
            <a:solidFill>
              <a:srgbClr val="FF4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882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AC675E7-C221-4627-A469-60E269C1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0" b="3160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A60989E-43CD-49A4-9E65-70C02AC0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3DB2ADC-AF19-4574-8C10-79B5B04FCA27}" type="slidenum">
              <a:rPr lang="en-US" sz="1800" smtClean="0">
                <a:latin typeface="+mn-lt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800">
              <a:latin typeface="+mn-lt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07EC5E-4963-4D9B-9B62-DB47FE7BF396}"/>
              </a:ext>
            </a:extLst>
          </p:cNvPr>
          <p:cNvSpPr txBox="1"/>
          <p:nvPr/>
        </p:nvSpPr>
        <p:spPr>
          <a:xfrm>
            <a:off x="7495995" y="2908718"/>
            <a:ext cx="4095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it-IT" sz="1600" dirty="0">
                <a:latin typeface="Futura Light" pitchFamily="50" charset="0"/>
              </a:rPr>
              <a:t>Il Museo del Coltello Sardo offre la possibilità </a:t>
            </a:r>
            <a:r>
              <a:rPr lang="it-IT" sz="1600" b="1" dirty="0">
                <a:latin typeface="Futura Light" pitchFamily="50" charset="0"/>
              </a:rPr>
              <a:t>di personalizzare i propri coltelli</a:t>
            </a:r>
            <a:r>
              <a:rPr lang="it-IT" sz="1600" dirty="0">
                <a:latin typeface="Futura Light" pitchFamily="50" charset="0"/>
              </a:rPr>
              <a:t> oppure </a:t>
            </a:r>
            <a:r>
              <a:rPr lang="it-IT" sz="1600" b="1" dirty="0">
                <a:latin typeface="Futura Light" pitchFamily="50" charset="0"/>
              </a:rPr>
              <a:t>realizza interamente a mano </a:t>
            </a:r>
            <a:r>
              <a:rPr lang="it-IT" sz="1600" dirty="0">
                <a:latin typeface="Futura Light" pitchFamily="50" charset="0"/>
              </a:rPr>
              <a:t>e crea coltelli con materiali estremamente pregiati, che diventano quindi Pezzi Unici.</a:t>
            </a:r>
          </a:p>
          <a:p>
            <a:pPr marL="0" indent="0" algn="just">
              <a:buNone/>
            </a:pPr>
            <a:endParaRPr lang="it-IT" sz="1600" dirty="0">
              <a:latin typeface="Futura Light" pitchFamily="50" charset="0"/>
            </a:endParaRPr>
          </a:p>
          <a:p>
            <a:pPr marL="0" indent="0" algn="just">
              <a:buNone/>
            </a:pPr>
            <a:r>
              <a:rPr lang="it-IT" sz="1600" dirty="0">
                <a:latin typeface="Futura Light" pitchFamily="50" charset="0"/>
              </a:rPr>
              <a:t>Su richiesta è possibile costruire coltelli di qualsiasi misura, forma e materiali diversi a seconda delle esigenze.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923ACDCE-64C4-4F8D-A338-E6755A499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954" y="751625"/>
            <a:ext cx="3960481" cy="1371030"/>
          </a:xfrm>
        </p:spPr>
        <p:txBody>
          <a:bodyPr>
            <a:normAutofit fontScale="90000"/>
          </a:bodyPr>
          <a:lstStyle/>
          <a:p>
            <a:r>
              <a:rPr lang="it-IT" sz="2800" dirty="0">
                <a:solidFill>
                  <a:srgbClr val="FF4E02"/>
                </a:solidFill>
              </a:rPr>
              <a:t>BEST PRACTICE: </a:t>
            </a:r>
            <a:br>
              <a:rPr lang="it-IT" sz="2800" dirty="0">
                <a:solidFill>
                  <a:srgbClr val="FF4E02"/>
                </a:solidFill>
              </a:rPr>
            </a:br>
            <a:r>
              <a:rPr lang="it-IT" sz="2800" dirty="0">
                <a:latin typeface="Futura Light" panose="020B0400000000000000" pitchFamily="34" charset="0"/>
              </a:rPr>
              <a:t>Museo del Coltello Sardo, </a:t>
            </a:r>
            <a:br>
              <a:rPr lang="it-IT" sz="2800" dirty="0">
                <a:latin typeface="Futura Light" panose="020B0400000000000000" pitchFamily="34" charset="0"/>
              </a:rPr>
            </a:br>
            <a:r>
              <a:rPr lang="it-IT" sz="2800" dirty="0">
                <a:latin typeface="Futura Light" panose="020B0400000000000000" pitchFamily="34" charset="0"/>
              </a:rPr>
              <a:t>Arbus (SU)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45760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34647C-2A60-9C4E-A4A3-2512B381B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274" y="1066800"/>
            <a:ext cx="9864725" cy="1302774"/>
          </a:xfrm>
        </p:spPr>
        <p:txBody>
          <a:bodyPr>
            <a:normAutofit/>
          </a:bodyPr>
          <a:lstStyle/>
          <a:p>
            <a:r>
              <a:rPr lang="it-IT" sz="4000" dirty="0"/>
              <a:t>Contatti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9D4C27-957F-A34A-9B8E-AD3F96B1C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274" y="2369574"/>
            <a:ext cx="6866927" cy="130277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endParaRPr lang="en-US" sz="1600" dirty="0">
              <a:latin typeface="Futura Light" panose="020B0400000000000000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Futura Light" panose="020B0400000000000000" pitchFamily="34" charset="0"/>
              </a:rPr>
              <a:t>Guido </a:t>
            </a:r>
            <a:r>
              <a:rPr lang="en-US" dirty="0" err="1">
                <a:latin typeface="Futura Light" panose="020B0400000000000000" pitchFamily="34" charset="0"/>
              </a:rPr>
              <a:t>Guerzoni</a:t>
            </a:r>
            <a:endParaRPr lang="en-US" dirty="0">
              <a:latin typeface="Futura Light" panose="020B0400000000000000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Futura Light" panose="020B0400000000000000" pitchFamily="34" charset="0"/>
                <a:hlinkClick r:id="rId2"/>
              </a:rPr>
              <a:t>guido.guerzoni@unibocconi.it</a:t>
            </a:r>
            <a:r>
              <a:rPr lang="en-US" dirty="0">
                <a:latin typeface="Futura Light" panose="020B0400000000000000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Futura Light" panose="020B0400000000000000" pitchFamily="34" charset="0"/>
              </a:rPr>
              <a:t>+39 347 462 4928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1A561C-ABC7-A840-8EB1-712F17F6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CA17A05-CC2C-1143-D56F-69B187C8DBDC}"/>
              </a:ext>
            </a:extLst>
          </p:cNvPr>
          <p:cNvSpPr/>
          <p:nvPr/>
        </p:nvSpPr>
        <p:spPr>
          <a:xfrm>
            <a:off x="7191850" y="775855"/>
            <a:ext cx="4584514" cy="5580495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13959F-AF09-3C3E-5401-3D8EE470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>
                <a:solidFill>
                  <a:srgbClr val="FF4E0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BEST PRACTICE: </a:t>
            </a:r>
            <a:br>
              <a:rPr lang="it-IT" sz="2800" dirty="0">
                <a:solidFill>
                  <a:srgbClr val="FF4E02"/>
                </a:solidFill>
              </a:rPr>
            </a:br>
            <a:r>
              <a:rPr lang="it-IT" sz="2800" dirty="0" err="1">
                <a:latin typeface="Futura Light" panose="020B0400000000000000" pitchFamily="34" charset="0"/>
                <a:cs typeface="Futura Medium" panose="020B0602020204020303" pitchFamily="34" charset="-79"/>
              </a:rPr>
              <a:t>Shoe</a:t>
            </a:r>
            <a:r>
              <a:rPr lang="it-IT" sz="2800" dirty="0">
                <a:latin typeface="Futura Light" panose="020B0400000000000000" pitchFamily="34" charset="0"/>
                <a:cs typeface="Futura Medium" panose="020B0602020204020303" pitchFamily="34" charset="-79"/>
              </a:rPr>
              <a:t> Style Lab, Museo </a:t>
            </a:r>
            <a:br>
              <a:rPr lang="it-IT" sz="2800" dirty="0">
                <a:latin typeface="Futura Light" panose="020B0400000000000000" pitchFamily="34" charset="0"/>
                <a:cs typeface="Futura Medium" panose="020B0602020204020303" pitchFamily="34" charset="-79"/>
              </a:rPr>
            </a:br>
            <a:r>
              <a:rPr lang="it-IT" sz="2800" dirty="0">
                <a:latin typeface="Futura Light" panose="020B0400000000000000" pitchFamily="34" charset="0"/>
                <a:cs typeface="Futura Medium" panose="020B0602020204020303" pitchFamily="34" charset="-79"/>
              </a:rPr>
              <a:t>della Calzatura, Vigevano (PV)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FD0F0B-B569-DBA9-80C7-03D5ADEBE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107" y="2511936"/>
            <a:ext cx="6332912" cy="38444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 err="1">
                <a:latin typeface="Futura Light" panose="020B0400000000000000" pitchFamily="34" charset="0"/>
              </a:rPr>
              <a:t>ShoeStyle</a:t>
            </a:r>
            <a:r>
              <a:rPr lang="it-IT" sz="1600" dirty="0">
                <a:latin typeface="Futura Light" panose="020B0400000000000000" pitchFamily="34" charset="0"/>
              </a:rPr>
              <a:t> Lab un luogo innovativo dedicato al mondo della calzatura e pensato per realizzare e rendere concreti i sogni creativi di giovani talenti, designer e artigiani 3.0 che vogliono sperimentare un nuovo modo di creare le scarpe.</a:t>
            </a:r>
            <a:br>
              <a:rPr lang="it-IT" sz="1600" dirty="0">
                <a:latin typeface="Futura Light" panose="020B0400000000000000" pitchFamily="34" charset="0"/>
              </a:rPr>
            </a:br>
            <a:r>
              <a:rPr lang="it-IT" sz="1600" dirty="0" err="1">
                <a:latin typeface="Futura Light" panose="020B0400000000000000" pitchFamily="34" charset="0"/>
              </a:rPr>
              <a:t>ShoeStyle</a:t>
            </a:r>
            <a:r>
              <a:rPr lang="it-IT" sz="1600" dirty="0">
                <a:latin typeface="Futura Light" panose="020B0400000000000000" pitchFamily="34" charset="0"/>
              </a:rPr>
              <a:t> Lab offre non solo gli strumenti ma anche il know </a:t>
            </a:r>
            <a:r>
              <a:rPr lang="it-IT" sz="1600" dirty="0" err="1">
                <a:latin typeface="Futura Light" panose="020B0400000000000000" pitchFamily="34" charset="0"/>
              </a:rPr>
              <a:t>how</a:t>
            </a:r>
            <a:r>
              <a:rPr lang="it-IT" sz="1600" dirty="0">
                <a:latin typeface="Futura Light" panose="020B0400000000000000" pitchFamily="34" charset="0"/>
              </a:rPr>
              <a:t> necessari per ideare i propri concept attraverso software e apparecchiature avanzate di produzione e per la modellazione 3D, </a:t>
            </a:r>
            <a:r>
              <a:rPr lang="it-IT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per poi completare il prototipo dei propri bozzetti tramite un network di aziende qualificate locali e di provata esperienza</a:t>
            </a:r>
            <a:r>
              <a:rPr lang="it-IT" sz="1600" dirty="0">
                <a:latin typeface="Futura Light" panose="020B0400000000000000" pitchFamily="34" charset="0"/>
              </a:rPr>
              <a:t>.</a:t>
            </a:r>
            <a:br>
              <a:rPr lang="it-IT" sz="1600" dirty="0">
                <a:latin typeface="Futura Light" panose="020B0400000000000000" pitchFamily="34" charset="0"/>
              </a:rPr>
            </a:br>
            <a:r>
              <a:rPr lang="it-IT" sz="1600" dirty="0">
                <a:latin typeface="Futura Light" panose="020B0400000000000000" pitchFamily="34" charset="0"/>
              </a:rPr>
              <a:t>Inoltre, registrandosi alla pagina dedicata, si può trarre ispirazione dalla preziosa collezione storica del Museo - la </a:t>
            </a:r>
            <a:r>
              <a:rPr lang="it-IT" sz="1600" dirty="0" err="1">
                <a:latin typeface="Futura Light" panose="020B0400000000000000" pitchFamily="34" charset="0"/>
              </a:rPr>
              <a:t>Shoe</a:t>
            </a:r>
            <a:r>
              <a:rPr lang="it-IT" sz="1600" dirty="0">
                <a:latin typeface="Futura Light" panose="020B0400000000000000" pitchFamily="34" charset="0"/>
              </a:rPr>
              <a:t> Style Collection  – digitalizzata e messa a disposizione per la consultazione su una piattaforma on-line</a:t>
            </a:r>
          </a:p>
          <a:p>
            <a:endParaRPr lang="it-IT" sz="16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10A75-A872-9FA5-8B50-AAB4140F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3</a:t>
            </a:fld>
            <a:endParaRPr lang="en-US"/>
          </a:p>
        </p:txBody>
      </p:sp>
      <p:pic>
        <p:nvPicPr>
          <p:cNvPr id="6" name="Immagine 5" descr="Immagine che contiene testo, persona, interni, portatile&#10;&#10;Descrizione generata automaticamente">
            <a:extLst>
              <a:ext uri="{FF2B5EF4-FFF2-40B4-BE49-F238E27FC236}">
                <a16:creationId xmlns:a16="http://schemas.microsoft.com/office/drawing/2014/main" id="{6003F49D-5ECF-2D72-D31C-0E72A56F2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1" t="-2" r="31134"/>
          <a:stretch/>
        </p:blipFill>
        <p:spPr>
          <a:xfrm>
            <a:off x="7412037" y="942894"/>
            <a:ext cx="4144139" cy="52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9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F9858C12-F3A9-2F44-BBF9-81583504D1ED}"/>
              </a:ext>
            </a:extLst>
          </p:cNvPr>
          <p:cNvSpPr/>
          <p:nvPr/>
        </p:nvSpPr>
        <p:spPr>
          <a:xfrm>
            <a:off x="803275" y="2410194"/>
            <a:ext cx="6484216" cy="3844414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13959F-AF09-3C3E-5401-3D8EE470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rgbClr val="FF4E02"/>
                </a:solidFill>
              </a:rPr>
              <a:t>BEST PRACTICE:</a:t>
            </a:r>
            <a:br>
              <a:rPr lang="it-IT" sz="2800" dirty="0">
                <a:latin typeface="Futura Light" panose="020B0400000000000000" pitchFamily="34" charset="0"/>
              </a:rPr>
            </a:br>
            <a:r>
              <a:rPr lang="it-IT" sz="2800" dirty="0">
                <a:latin typeface="Futura Light" panose="020B0400000000000000" pitchFamily="34" charset="0"/>
              </a:rPr>
              <a:t>Museo del Tessuto, Prato (PO)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FD0F0B-B569-DBA9-80C7-03D5ADEBE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992" y="2680307"/>
            <a:ext cx="6103216" cy="3844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latin typeface="Futura Light" panose="020B0400000000000000" pitchFamily="34" charset="0"/>
              </a:rPr>
              <a:t>Il laboratorio, allestito grazie al contributo dell’Associazione Pratese Amici dei Musei e dei Beni Ambientali in ricordo della signora Giovanna Rucellai </a:t>
            </a:r>
            <a:r>
              <a:rPr lang="it-IT" sz="1600" dirty="0" err="1">
                <a:latin typeface="Futura Light" panose="020B0400000000000000" pitchFamily="34" charset="0"/>
              </a:rPr>
              <a:t>Piquè</a:t>
            </a:r>
            <a:r>
              <a:rPr lang="it-IT" sz="1600" dirty="0">
                <a:latin typeface="Futura Light" panose="020B0400000000000000" pitchFamily="34" charset="0"/>
              </a:rPr>
              <a:t>, </a:t>
            </a:r>
            <a:r>
              <a:rPr lang="it-IT" sz="1600" b="1" dirty="0">
                <a:latin typeface="Futura Light" panose="020B0400000000000000" pitchFamily="34" charset="0"/>
              </a:rPr>
              <a:t>opera sia per la gestione e la manutenzione delle collezioni del Museo che per il restauro di tessuti e abiti commissionati da altri enti o privati</a:t>
            </a:r>
            <a:r>
              <a:rPr lang="it-IT" sz="1600" dirty="0">
                <a:latin typeface="Futura Light" panose="020B0400000000000000" pitchFamily="34" charset="0"/>
              </a:rPr>
              <a:t>. Le attrezzature tecniche del laboratorio permettono la realizzazione di interventi secondo le metodologie più avanzate. </a:t>
            </a:r>
            <a:r>
              <a:rPr lang="it-IT" sz="1600" b="1" dirty="0">
                <a:latin typeface="Futura Light" panose="020B0400000000000000" pitchFamily="34" charset="0"/>
              </a:rPr>
              <a:t>La conduzione del laboratorio di conservazione e restauro tessile è compito delle restauratrici professioniste diplomate presso l’Opificio delle Pietre Dure di Firenze e con collaborazioni presso prestigiosi laboratori di restauro italiani ed europei.</a:t>
            </a:r>
          </a:p>
          <a:p>
            <a:endParaRPr lang="it-IT" sz="16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10A75-A872-9FA5-8B50-AAB4140F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4</a:t>
            </a:fld>
            <a:endParaRPr lang="en-US"/>
          </a:p>
        </p:txBody>
      </p:sp>
      <p:pic>
        <p:nvPicPr>
          <p:cNvPr id="7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BFE6991A-55AB-05EA-3F76-0A9A2BD71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1"/>
          <a:stretch/>
        </p:blipFill>
        <p:spPr>
          <a:xfrm>
            <a:off x="7465925" y="-1"/>
            <a:ext cx="471978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9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8A8DB15-0A45-E35C-E5C9-6ABD0BECE3B5}"/>
              </a:ext>
            </a:extLst>
          </p:cNvPr>
          <p:cNvSpPr/>
          <p:nvPr/>
        </p:nvSpPr>
        <p:spPr>
          <a:xfrm>
            <a:off x="6511638" y="2293126"/>
            <a:ext cx="4730185" cy="4063223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DA51BE8-EA0A-FA6C-4DD0-D3A418FC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9767744" cy="137103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FF4E02"/>
                </a:solidFill>
              </a:rPr>
              <a:t>BEST PRACTICE:</a:t>
            </a:r>
            <a:br>
              <a:rPr lang="it-IT" sz="2800" dirty="0">
                <a:latin typeface="Futura Light" panose="020B0400000000000000" pitchFamily="34" charset="0"/>
              </a:rPr>
            </a:br>
            <a:r>
              <a:rPr lang="it-IT" sz="2800" dirty="0">
                <a:latin typeface="Futura Light" panose="020B0400000000000000" pitchFamily="34" charset="0"/>
              </a:rPr>
              <a:t>Museo dello Scarpone e della Calzatura Sportiva, Montebelluna (TV)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653DF64-E781-B196-6870-422D5094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5</a:t>
            </a:fld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49C49A-0988-A9D5-8778-07EADA0958A2}"/>
              </a:ext>
            </a:extLst>
          </p:cNvPr>
          <p:cNvSpPr txBox="1"/>
          <p:nvPr/>
        </p:nvSpPr>
        <p:spPr>
          <a:xfrm>
            <a:off x="803274" y="2792366"/>
            <a:ext cx="55175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it-IT" sz="1600" dirty="0">
                <a:latin typeface="Futura Light" pitchFamily="50" charset="0"/>
              </a:rPr>
              <a:t>La Fondazione Museo dello Scarpone e della Calzatura e l’Associazione dello </a:t>
            </a:r>
            <a:r>
              <a:rPr lang="it-IT" sz="1600" dirty="0" err="1">
                <a:latin typeface="Futura Light" pitchFamily="50" charset="0"/>
              </a:rPr>
              <a:t>Sportsystem</a:t>
            </a:r>
            <a:r>
              <a:rPr lang="it-IT" sz="1600" dirty="0">
                <a:latin typeface="Futura Light" pitchFamily="50" charset="0"/>
              </a:rPr>
              <a:t>, in collaborazione con il Politecnico Calzaturiero il Museo offre </a:t>
            </a:r>
            <a:r>
              <a:rPr lang="it-IT" sz="1600" b="1" dirty="0">
                <a:latin typeface="Futura Light" pitchFamily="50" charset="0"/>
              </a:rPr>
              <a:t>percorsi per il rafforzamento della competenze e per l’inserimento occupazionale</a:t>
            </a:r>
            <a:r>
              <a:rPr lang="it-IT" sz="1600" dirty="0">
                <a:latin typeface="Futura Light" pitchFamily="50" charset="0"/>
              </a:rPr>
              <a:t>. </a:t>
            </a:r>
          </a:p>
          <a:p>
            <a:pPr marL="0" indent="0" algn="just">
              <a:buNone/>
            </a:pPr>
            <a:endParaRPr lang="it-IT" sz="1600" dirty="0">
              <a:latin typeface="Futura Light" pitchFamily="50" charset="0"/>
            </a:endParaRPr>
          </a:p>
          <a:p>
            <a:pPr marL="0" indent="0" algn="just">
              <a:buNone/>
            </a:pPr>
            <a:r>
              <a:rPr lang="it-IT" sz="1600" dirty="0">
                <a:latin typeface="Futura Light" pitchFamily="50" charset="0"/>
              </a:rPr>
              <a:t>In particolare, nel 2021 è stato proposto un percorso per la formazione di addetto </a:t>
            </a:r>
            <a:r>
              <a:rPr lang="it-IT" sz="1600" b="1" dirty="0">
                <a:latin typeface="Futura Light" pitchFamily="50" charset="0"/>
              </a:rPr>
              <a:t>all’orlatura di calzature di alta qualità</a:t>
            </a:r>
            <a:r>
              <a:rPr lang="it-IT" sz="1600" dirty="0">
                <a:latin typeface="Futura Light" pitchFamily="50" charset="0"/>
              </a:rPr>
              <a:t>.  Il corso è gratuito e dura 160 ore, </a:t>
            </a:r>
            <a:r>
              <a:rPr lang="it-IT" sz="1600" b="1" dirty="0">
                <a:latin typeface="Futura Light" pitchFamily="50" charset="0"/>
              </a:rPr>
              <a:t>alla fine delle quali viene offerto uno stage di tre mesi in un’azienda legata alla produzione di scarponi o scarpe sportive del territorio dello </a:t>
            </a:r>
            <a:r>
              <a:rPr lang="it-IT" sz="1600" b="1" dirty="0" err="1">
                <a:latin typeface="Futura Light" pitchFamily="50" charset="0"/>
              </a:rPr>
              <a:t>Sportsystem</a:t>
            </a:r>
            <a:r>
              <a:rPr lang="it-IT" sz="1600" dirty="0">
                <a:latin typeface="Futura Light" pitchFamily="50" charset="0"/>
              </a:rPr>
              <a:t>. La proposta è riservata a disoccupati o inattivi over 30,  residenti o domiciliati in Veneto.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0A8441-34E5-DF7A-03EB-2B6E23BEE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" t="-384" r="2632" b="384"/>
          <a:stretch/>
        </p:blipFill>
        <p:spPr>
          <a:xfrm>
            <a:off x="6737468" y="2406222"/>
            <a:ext cx="4304605" cy="37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8A8DB15-0A45-E35C-E5C9-6ABD0BECE3B5}"/>
              </a:ext>
            </a:extLst>
          </p:cNvPr>
          <p:cNvSpPr/>
          <p:nvPr/>
        </p:nvSpPr>
        <p:spPr>
          <a:xfrm>
            <a:off x="6511638" y="2293126"/>
            <a:ext cx="4730185" cy="4063223"/>
          </a:xfrm>
          <a:prstGeom prst="rect">
            <a:avLst/>
          </a:prstGeom>
          <a:solidFill>
            <a:schemeClr val="bg1"/>
          </a:solidFill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DA51BE8-EA0A-FA6C-4DD0-D3A418FC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5"/>
            <a:ext cx="9767744" cy="1870269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4E02"/>
                </a:solidFill>
              </a:rPr>
              <a:t>BEST PRACTICE:</a:t>
            </a:r>
            <a:br>
              <a:rPr lang="it-IT" sz="2800" dirty="0">
                <a:latin typeface="Futura Light" panose="020B0400000000000000" pitchFamily="34" charset="0"/>
              </a:rPr>
            </a:br>
            <a:r>
              <a:rPr lang="it-IT" sz="2800" dirty="0">
                <a:latin typeface="Futura Light" panose="020B0400000000000000" pitchFamily="34" charset="0"/>
              </a:rPr>
              <a:t>Museo del Gioiello, Vicenza (VI)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653DF64-E781-B196-6870-422D5094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6</a:t>
            </a:fld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49C49A-0988-A9D5-8778-07EADA0958A2}"/>
              </a:ext>
            </a:extLst>
          </p:cNvPr>
          <p:cNvSpPr txBox="1"/>
          <p:nvPr/>
        </p:nvSpPr>
        <p:spPr>
          <a:xfrm>
            <a:off x="803274" y="2424556"/>
            <a:ext cx="5517572" cy="3206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600" dirty="0">
                <a:latin typeface="Futura Light" pitchFamily="50" charset="0"/>
              </a:rPr>
              <a:t>Il Museo del Gioiello, collocato all’interno della Basilica Palladiana, è un progetto dell’azienda </a:t>
            </a:r>
            <a:r>
              <a:rPr lang="it-IT" sz="1600" b="1" dirty="0" err="1">
                <a:latin typeface="Futura Light" pitchFamily="50" charset="0"/>
              </a:rPr>
              <a:t>Italian</a:t>
            </a:r>
            <a:r>
              <a:rPr lang="it-IT" sz="1600" b="1" dirty="0">
                <a:latin typeface="Futura Light" pitchFamily="50" charset="0"/>
              </a:rPr>
              <a:t> </a:t>
            </a:r>
            <a:r>
              <a:rPr lang="it-IT" sz="1600" b="1" dirty="0" err="1">
                <a:latin typeface="Futura Light" pitchFamily="50" charset="0"/>
              </a:rPr>
              <a:t>Exhibition</a:t>
            </a:r>
            <a:r>
              <a:rPr lang="it-IT" sz="1600" b="1" dirty="0">
                <a:latin typeface="Futura Light" pitchFamily="50" charset="0"/>
              </a:rPr>
              <a:t> Group Spa </a:t>
            </a:r>
            <a:r>
              <a:rPr lang="it-IT" sz="1600" dirty="0">
                <a:latin typeface="Futura Light" pitchFamily="50" charset="0"/>
              </a:rPr>
              <a:t>realizzato in partnership con il </a:t>
            </a:r>
            <a:r>
              <a:rPr lang="it-IT" sz="1600" b="1" dirty="0">
                <a:latin typeface="Futura Light" pitchFamily="50" charset="0"/>
              </a:rPr>
              <a:t>Comune di Vicenza</a:t>
            </a:r>
            <a:r>
              <a:rPr lang="it-IT" sz="1600" dirty="0">
                <a:latin typeface="Futura Light" pitchFamily="50" charset="0"/>
              </a:rPr>
              <a:t>. Esso offre un’originale esperienza estetica e conoscitiva sul gioiello, valorizzando un oggetto antichissimo e profondamente radicato nella cultura umana. 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 dirty="0">
              <a:latin typeface="Futura Light" pitchFamily="50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600" b="1" dirty="0">
                <a:latin typeface="Futura Light" pitchFamily="50" charset="0"/>
              </a:rPr>
              <a:t>Numerosi eventi sono realizzati in collaborazione con aziende del territorio (tra cui Scatola Cultura – cooperative sociale, Pasticceria </a:t>
            </a:r>
            <a:r>
              <a:rPr lang="it-IT" sz="1600" b="1" dirty="0" err="1">
                <a:latin typeface="Futura Light" pitchFamily="50" charset="0"/>
              </a:rPr>
              <a:t>Loison</a:t>
            </a:r>
            <a:r>
              <a:rPr lang="it-IT" sz="1600" b="1" dirty="0">
                <a:latin typeface="Futura Light" pitchFamily="50" charset="0"/>
              </a:rPr>
              <a:t>), case editrici e designer di gioelli. </a:t>
            </a:r>
          </a:p>
        </p:txBody>
      </p:sp>
      <p:pic>
        <p:nvPicPr>
          <p:cNvPr id="7" name="Picture 2" descr="Il Museo - Museo del Gioiello Vicenza">
            <a:extLst>
              <a:ext uri="{FF2B5EF4-FFF2-40B4-BE49-F238E27FC236}">
                <a16:creationId xmlns:a16="http://schemas.microsoft.com/office/drawing/2014/main" id="{C81F550E-340F-6C9B-73EB-61A24BA95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9" t="1" r="30687" b="8427"/>
          <a:stretch/>
        </p:blipFill>
        <p:spPr bwMode="auto">
          <a:xfrm>
            <a:off x="6650181" y="2424556"/>
            <a:ext cx="4405746" cy="37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62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639D77E8-2ECD-174C-8A4E-FCBCA263955D}"/>
              </a:ext>
            </a:extLst>
          </p:cNvPr>
          <p:cNvSpPr/>
          <p:nvPr/>
        </p:nvSpPr>
        <p:spPr>
          <a:xfrm>
            <a:off x="8291206" y="1452253"/>
            <a:ext cx="3606893" cy="3362004"/>
          </a:xfrm>
          <a:prstGeom prst="rect">
            <a:avLst/>
          </a:prstGeom>
          <a:noFill/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7E2963-730B-6F41-87B7-63E914FB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7</a:t>
            </a:fld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5E7D4F9-B67C-1243-AE05-C8D26E67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922096"/>
            <a:ext cx="10588625" cy="1371030"/>
          </a:xfrm>
        </p:spPr>
        <p:txBody>
          <a:bodyPr>
            <a:normAutofit/>
          </a:bodyPr>
          <a:lstStyle/>
          <a:p>
            <a:r>
              <a:rPr lang="it-IT" sz="3100" dirty="0">
                <a:solidFill>
                  <a:srgbClr val="FF4E02"/>
                </a:solidFill>
              </a:rPr>
              <a:t>Mostre temporanee, virtuali, itineranti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71476A-26DB-A049-9CE4-E9943041DB46}"/>
              </a:ext>
            </a:extLst>
          </p:cNvPr>
          <p:cNvSpPr txBox="1"/>
          <p:nvPr/>
        </p:nvSpPr>
        <p:spPr>
          <a:xfrm>
            <a:off x="900082" y="2378780"/>
            <a:ext cx="46001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dirty="0">
                <a:solidFill>
                  <a:srgbClr val="000000"/>
                </a:solidFill>
                <a:effectLst/>
                <a:latin typeface="Futura Light" panose="020B0400000000000000" pitchFamily="34" charset="0"/>
              </a:rPr>
              <a:t>I </a:t>
            </a:r>
            <a:r>
              <a:rPr lang="it-IT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diversi format </a:t>
            </a:r>
            <a:r>
              <a:rPr lang="it-IT" dirty="0">
                <a:solidFill>
                  <a:srgbClr val="000000"/>
                </a:solidFill>
                <a:effectLst/>
                <a:latin typeface="Futura Light" panose="020B0400000000000000" pitchFamily="34" charset="0"/>
              </a:rPr>
              <a:t>di mostre - </a:t>
            </a:r>
            <a:r>
              <a:rPr lang="it-IT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temporanee, virtuali e itineranti </a:t>
            </a:r>
            <a:r>
              <a:rPr lang="it-IT" dirty="0">
                <a:solidFill>
                  <a:srgbClr val="000000"/>
                </a:solidFill>
                <a:effectLst/>
                <a:latin typeface="Futura Light" panose="020B0400000000000000" pitchFamily="34" charset="0"/>
              </a:rPr>
              <a:t>- offrono uno strumento strategico per raggiungere </a:t>
            </a:r>
            <a:r>
              <a:rPr lang="it-IT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molteplici obiettivi: reputazionali, economici</a:t>
            </a:r>
            <a:r>
              <a:rPr lang="it-IT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e</a:t>
            </a:r>
            <a:r>
              <a:rPr lang="it-IT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culturali. </a:t>
            </a:r>
          </a:p>
          <a:p>
            <a:pPr algn="l"/>
            <a:endParaRPr lang="it-IT" dirty="0">
              <a:solidFill>
                <a:srgbClr val="00000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/>
            <a:r>
              <a:rPr lang="it-IT" dirty="0">
                <a:solidFill>
                  <a:srgbClr val="000000"/>
                </a:solidFill>
                <a:effectLst/>
                <a:latin typeface="Futura Light" panose="020B0400000000000000" pitchFamily="34" charset="0"/>
                <a:cs typeface="Futura Medium" panose="020B0602020204020303" pitchFamily="34" charset="-79"/>
              </a:rPr>
              <a:t>Allo stesso tempo offrono </a:t>
            </a:r>
            <a:r>
              <a:rPr lang="it-IT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preziose occasioni per collaborare </a:t>
            </a:r>
            <a:r>
              <a:rPr lang="it-IT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 il mondo dell’impresa. </a:t>
            </a:r>
            <a:endParaRPr lang="it-IT" dirty="0">
              <a:solidFill>
                <a:srgbClr val="000000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/>
            <a:endParaRPr lang="it-IT" dirty="0">
              <a:solidFill>
                <a:srgbClr val="000000"/>
              </a:solidFill>
              <a:latin typeface="Futura Light" panose="020B0400000000000000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27D563-244D-1A43-B6E6-91F78B2F5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r="25119" b="-1"/>
          <a:stretch/>
        </p:blipFill>
        <p:spPr>
          <a:xfrm>
            <a:off x="8424210" y="1551111"/>
            <a:ext cx="3227932" cy="3088324"/>
          </a:xfrm>
          <a:prstGeom prst="rect">
            <a:avLst/>
          </a:prstGeom>
        </p:spPr>
      </p:pic>
      <p:pic>
        <p:nvPicPr>
          <p:cNvPr id="7" name="Immagine 6" descr="Immagine che contiene pavimento, interni, stanza, parecchi&#10;&#10;Descrizione generata automaticamente">
            <a:hlinkClick r:id="rId3"/>
            <a:extLst>
              <a:ext uri="{FF2B5EF4-FFF2-40B4-BE49-F238E27FC236}">
                <a16:creationId xmlns:a16="http://schemas.microsoft.com/office/drawing/2014/main" id="{BABD1E57-ECDA-C447-B388-6840463BE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05" r="19972" b="-1"/>
          <a:stretch/>
        </p:blipFill>
        <p:spPr>
          <a:xfrm>
            <a:off x="5633183" y="3444816"/>
            <a:ext cx="2962076" cy="277608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AC19246-C99F-EE4E-BA39-F356667DB241}"/>
              </a:ext>
            </a:extLst>
          </p:cNvPr>
          <p:cNvSpPr/>
          <p:nvPr/>
        </p:nvSpPr>
        <p:spPr>
          <a:xfrm>
            <a:off x="5500255" y="3309362"/>
            <a:ext cx="3227932" cy="3046988"/>
          </a:xfrm>
          <a:prstGeom prst="rect">
            <a:avLst/>
          </a:prstGeom>
          <a:noFill/>
          <a:ln>
            <a:solidFill>
              <a:srgbClr val="FF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01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566B21-EFCB-9B48-901E-FD1EDC86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100" dirty="0">
                <a:solidFill>
                  <a:srgbClr val="FF4E02"/>
                </a:solidFill>
              </a:rPr>
              <a:t>Vantaggi mostre temporanee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29B35B-4F2C-7448-8976-E8D49997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2DCCE01-9D5E-1D49-B8DE-A3EF394DFC9F}"/>
              </a:ext>
            </a:extLst>
          </p:cNvPr>
          <p:cNvSpPr/>
          <p:nvPr/>
        </p:nvSpPr>
        <p:spPr>
          <a:xfrm>
            <a:off x="800101" y="1783457"/>
            <a:ext cx="11156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Futura Light" panose="020B0400000000000000" pitchFamily="34" charset="0"/>
              </a:rPr>
              <a:t>Le mostre temporanee sono uno strumento strategico per i musei poiché offrono occasioni per: </a:t>
            </a:r>
          </a:p>
          <a:p>
            <a:pPr algn="just"/>
            <a:endParaRPr lang="it-IT" sz="1600" dirty="0">
              <a:latin typeface="Futura Light" panose="020B0400000000000000" pitchFamily="34" charset="0"/>
            </a:endParaRPr>
          </a:p>
        </p:txBody>
      </p:sp>
      <p:graphicFrame>
        <p:nvGraphicFramePr>
          <p:cNvPr id="3" name="Tabella 5">
            <a:extLst>
              <a:ext uri="{FF2B5EF4-FFF2-40B4-BE49-F238E27FC236}">
                <a16:creationId xmlns:a16="http://schemas.microsoft.com/office/drawing/2014/main" id="{C161AA3E-09EB-AF4D-80A1-8CFBDEFF4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156359"/>
              </p:ext>
            </p:extLst>
          </p:nvPr>
        </p:nvGraphicFramePr>
        <p:xfrm>
          <a:off x="877573" y="2368232"/>
          <a:ext cx="10713793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705">
                  <a:extLst>
                    <a:ext uri="{9D8B030D-6E8A-4147-A177-3AD203B41FA5}">
                      <a16:colId xmlns:a16="http://schemas.microsoft.com/office/drawing/2014/main" val="55019782"/>
                    </a:ext>
                  </a:extLst>
                </a:gridCol>
                <a:gridCol w="8082088">
                  <a:extLst>
                    <a:ext uri="{9D8B030D-6E8A-4147-A177-3AD203B41FA5}">
                      <a16:colId xmlns:a16="http://schemas.microsoft.com/office/drawing/2014/main" val="24858196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Futura Light" panose="020B0400000000000000" pitchFamily="34" charset="0"/>
                        </a:rPr>
                        <a:t>Ampliare la propria audience e rafforzare la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  <a:latin typeface="Futura Light" panose="020B0400000000000000" pitchFamily="34" charset="0"/>
                        </a:rPr>
                        <a:t>visitor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Futura Light" panose="020B0400000000000000" pitchFamily="34" charset="0"/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  <a:latin typeface="Futura Light" panose="020B0400000000000000" pitchFamily="34" charset="0"/>
                        </a:rPr>
                        <a:t>loyalty</a:t>
                      </a:r>
                      <a:endParaRPr lang="it-IT" sz="1400" b="1" dirty="0">
                        <a:solidFill>
                          <a:schemeClr val="tx1"/>
                        </a:solidFill>
                        <a:latin typeface="Futura Light" panose="020B04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Stimolare le </a:t>
                      </a:r>
                      <a:r>
                        <a:rPr kumimoji="0" lang="it-IT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repeated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visits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 e la </a:t>
                      </a:r>
                      <a:r>
                        <a:rPr kumimoji="0" lang="it-IT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visitor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loyalty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Ampliare la propria audience attraverso la proposta di mostre che, indagando scenari inesplorati, possono intercettare nuovi interessi e dunque nuovi target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732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Perseguire scopi educativi e di ricerca ed arricchire la propria offerta culturale </a:t>
                      </a:r>
                    </a:p>
                  </a:txBody>
                  <a:tcPr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Sfruttare le mostre temporanee come segno tangibile dell’attività di studio e ricerca del Museo, parte fondamentale della </a:t>
                      </a:r>
                      <a:r>
                        <a:rPr kumimoji="0" lang="it-IT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mission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 di ogni istituzione culturale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Accompagnare il pubblico in un fil </a:t>
                      </a:r>
                      <a:r>
                        <a:rPr kumimoji="0" lang="it-IT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rouge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 di approfondimento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Possibilità di testare nuovi format, tipologie di installazioni, percorsi espositivi ed esperienze, valutando quali di questi sono in grado di coinvolgere maggiormente il pubblico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Stimolare la riflessione attorno alla mostra per mezzo di conversazioni, visite guidate, workshop ed altre attività pensate appositamente in dialogo con la mostra temporanea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173580"/>
                  </a:ext>
                </a:extLst>
              </a:tr>
              <a:tr h="1420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Sviluppare nuove partnership e collaborazioni </a:t>
                      </a:r>
                    </a:p>
                  </a:txBody>
                  <a:tcPr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Realizzare partnership con istituzioni culturali per facilitare lo scambio e la contaminazione di idee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Realizzare partnership con aziende locali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402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Accrescere la propria visibilità e brand </a:t>
                      </a:r>
                      <a:r>
                        <a:rPr kumimoji="0" lang="it-IT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identity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/>
                      <a:endParaRPr kumimoji="0" lang="it-IT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utura Light" panose="020B0400000000000000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it-IT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Posizionamento come un attore dinamico, aperto alla collettività e promotore di nuove iniziative culturali.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it-IT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Capacità di attrarre l’attenzione mediatica e dunque allargare il proprio bacino di visibilità rafforzando quello locale ed espandendo quello extra-locale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 Light" panose="020B0400000000000000" pitchFamily="34" charset="0"/>
                          <a:ea typeface="+mn-ea"/>
                          <a:cs typeface="+mn-cs"/>
                        </a:rPr>
                        <a:t>Possibilità di aumentare il proprio appeal agli occhi di partner istituzionali o stakeholder privati, mostrandosi come un ente capace di dare visibilità ai propri partner. </a:t>
                      </a:r>
                    </a:p>
                    <a:p>
                      <a:endParaRPr kumimoji="0" lang="it-IT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utura Light" panose="020B0400000000000000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E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7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128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087ED52B-69D1-0944-AD43-79BBDB79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75" y="886308"/>
            <a:ext cx="4623570" cy="11279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Homo Faber: Crafting a more human future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085B816-3121-4487-A69F-912CAA5FEB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E93F0A3-D9DB-4B44-8335-97C2A8B2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3DB2ADC-AF19-4574-8C10-79B5B04FCA27}" type="slidenum">
              <a:rPr kumimoji="0" lang="en-US" sz="1800" b="0" i="0" u="none" strike="noStrike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</a:rPr>
              <a:pPr marR="0" lvl="0" indent="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D8BE2AB-2CAA-5547-90AC-8333211923F3}"/>
              </a:ext>
            </a:extLst>
          </p:cNvPr>
          <p:cNvSpPr txBox="1">
            <a:spLocks/>
          </p:cNvSpPr>
          <p:nvPr/>
        </p:nvSpPr>
        <p:spPr>
          <a:xfrm>
            <a:off x="696575" y="2465393"/>
            <a:ext cx="4038840" cy="4756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Futura Light" panose="020B0400000000000000" pitchFamily="34" charset="0"/>
                <a:ea typeface="+mn-ea"/>
                <a:cs typeface="Futura Medium" panose="020B0602020204020303" pitchFamily="34" charset="-79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Futura Light" panose="020B0400000000000000" pitchFamily="34" charset="0"/>
                <a:ea typeface="+mn-ea"/>
                <a:cs typeface="Futura Medium" panose="020B0602020204020303" pitchFamily="34" charset="-79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it-IT" altLang="it-IT" sz="1400" b="0" i="0" u="sng" strike="noStrike" cap="none" spc="0" normalizeH="0" baseline="0" dirty="0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Quando</a:t>
            </a:r>
            <a:r>
              <a:rPr kumimoji="0" lang="en-US" altLang="it-IT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: 2022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it-IT" sz="1400" u="sng" dirty="0">
                <a:latin typeface="Futura Light" pitchFamily="50" charset="0"/>
                <a:cs typeface="+mn-cs"/>
              </a:rPr>
              <a:t>Dove</a:t>
            </a:r>
            <a:r>
              <a:rPr lang="en-US" altLang="it-IT" sz="1400" dirty="0">
                <a:latin typeface="Futura Light" pitchFamily="50" charset="0"/>
                <a:cs typeface="+mn-cs"/>
              </a:rPr>
              <a:t>: Fondazione </a:t>
            </a:r>
            <a:r>
              <a:rPr lang="en-US" altLang="it-IT" sz="1400" dirty="0" err="1">
                <a:latin typeface="Futura Light" pitchFamily="50" charset="0"/>
                <a:cs typeface="+mn-cs"/>
              </a:rPr>
              <a:t>Cini</a:t>
            </a:r>
            <a:r>
              <a:rPr lang="en-US" altLang="it-IT" sz="1400" dirty="0">
                <a:latin typeface="Futura Light" pitchFamily="50" charset="0"/>
                <a:cs typeface="+mn-cs"/>
              </a:rPr>
              <a:t> (Venezia)</a:t>
            </a:r>
          </a:p>
          <a:p>
            <a:pPr algn="just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it-IT" altLang="it-IT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La grande mostra, presentata dalla Michelangelo Foundation for </a:t>
            </a:r>
            <a:r>
              <a:rPr kumimoji="0" lang="it-IT" altLang="it-IT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Creativity</a:t>
            </a:r>
            <a:r>
              <a:rPr kumimoji="0" lang="it-IT" altLang="it-IT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 and </a:t>
            </a:r>
            <a:r>
              <a:rPr kumimoji="0" lang="it-IT" altLang="it-IT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Craftmanship</a:t>
            </a:r>
            <a:r>
              <a:rPr kumimoji="0" lang="it-IT" altLang="it-IT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,</a:t>
            </a:r>
            <a:r>
              <a:rPr lang="it-IT" altLang="it-IT" sz="1400" dirty="0">
                <a:latin typeface="Futura Light" pitchFamily="50" charset="0"/>
                <a:cs typeface="+mn-cs"/>
              </a:rPr>
              <a:t> </a:t>
            </a:r>
            <a:r>
              <a:rPr kumimoji="0" lang="it-IT" altLang="it-IT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celebra </a:t>
            </a:r>
            <a:r>
              <a:rPr lang="it-IT" altLang="it-IT" sz="1400" spc="30" dirty="0">
                <a:latin typeface="Futura Light" pitchFamily="50" charset="0"/>
                <a:cs typeface="+mn-cs"/>
              </a:rPr>
              <a:t>l’</a:t>
            </a:r>
            <a:r>
              <a:rPr lang="it-IT" altLang="it-IT" sz="1400" b="1" spc="30" dirty="0">
                <a:latin typeface="Futura Light" pitchFamily="50" charset="0"/>
                <a:cs typeface="+mn-cs"/>
              </a:rPr>
              <a:t>artigianato europeo e giapponese d’eccellenza</a:t>
            </a:r>
            <a:r>
              <a:rPr kumimoji="0" lang="it-IT" altLang="it-IT" sz="1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 </a:t>
            </a:r>
            <a:r>
              <a:rPr kumimoji="0" lang="it-IT" altLang="it-IT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Futura Light" pitchFamily="50" charset="0"/>
                <a:cs typeface="+mn-cs"/>
              </a:rPr>
              <a:t>ed è articolata in 15 esposizioni curate da 22 designer e curatori di fama internazionale. P</a:t>
            </a:r>
            <a:r>
              <a:rPr lang="it-IT" sz="1400" dirty="0" err="1">
                <a:latin typeface="Futura Light" pitchFamily="50" charset="0"/>
                <a:cs typeface="+mn-cs"/>
              </a:rPr>
              <a:t>romuove</a:t>
            </a:r>
            <a:r>
              <a:rPr lang="it-IT" sz="1400" dirty="0">
                <a:latin typeface="Futura Light" pitchFamily="50" charset="0"/>
                <a:cs typeface="+mn-cs"/>
              </a:rPr>
              <a:t> il talento</a:t>
            </a:r>
            <a:r>
              <a:rPr lang="en-US" sz="1400" dirty="0">
                <a:latin typeface="Futura Light" pitchFamily="50" charset="0"/>
                <a:cs typeface="+mn-cs"/>
              </a:rPr>
              <a:t> </a:t>
            </a:r>
            <a:r>
              <a:rPr lang="it-IT" sz="1400" dirty="0">
                <a:latin typeface="Futura Light" pitchFamily="50" charset="0"/>
                <a:cs typeface="+mn-cs"/>
              </a:rPr>
              <a:t>artigianale</a:t>
            </a:r>
            <a:r>
              <a:rPr lang="en-US" sz="1400" dirty="0">
                <a:latin typeface="Futura Light" pitchFamily="50" charset="0"/>
                <a:cs typeface="+mn-cs"/>
              </a:rPr>
              <a:t>, </a:t>
            </a:r>
            <a:r>
              <a:rPr lang="it-IT" sz="1400" dirty="0">
                <a:latin typeface="Futura Light" pitchFamily="50" charset="0"/>
                <a:cs typeface="+mn-cs"/>
              </a:rPr>
              <a:t>mette</a:t>
            </a:r>
            <a:r>
              <a:rPr lang="en-US" sz="1400" dirty="0">
                <a:latin typeface="Futura Light" pitchFamily="50" charset="0"/>
                <a:cs typeface="+mn-cs"/>
              </a:rPr>
              <a:t> in </a:t>
            </a:r>
            <a:r>
              <a:rPr lang="it-IT" sz="1400" dirty="0">
                <a:latin typeface="Futura Light" pitchFamily="50" charset="0"/>
                <a:cs typeface="+mn-cs"/>
              </a:rPr>
              <a:t>mostra varietà di materiali, tecniche e competenze attraverso </a:t>
            </a:r>
            <a:r>
              <a:rPr lang="it-IT" sz="1400" spc="30" dirty="0">
                <a:latin typeface="Futura Light" pitchFamily="50" charset="0"/>
                <a:cs typeface="+mn-cs"/>
              </a:rPr>
              <a:t>dimostrazioni dal vivo, esperienze digitali coinvolgenti e fantasiose esposizioni di creazioni artigianali</a:t>
            </a:r>
            <a:r>
              <a:rPr lang="it-IT" sz="1400" dirty="0">
                <a:latin typeface="Futura Light" pitchFamily="50" charset="0"/>
                <a:cs typeface="+mn-cs"/>
              </a:rPr>
              <a:t>. Da oggetti funzionali di uso quotidiano a eccezionali pezzi decorativi, </a:t>
            </a:r>
            <a:r>
              <a:rPr lang="it-IT" sz="1400" b="1" dirty="0">
                <a:latin typeface="Futura Light" pitchFamily="50" charset="0"/>
                <a:cs typeface="+mn-cs"/>
              </a:rPr>
              <a:t>l’esposizione evidenzia il ruolo dell'artigianato nella creazione di un futuro più sostenibile e inclusivo</a:t>
            </a:r>
            <a:r>
              <a:rPr lang="it-IT" sz="1400" dirty="0">
                <a:latin typeface="Futura Light" pitchFamily="50" charset="0"/>
                <a:cs typeface="+mn-cs"/>
              </a:rPr>
              <a:t>.</a:t>
            </a:r>
            <a:endParaRPr lang="it-IT" altLang="it-IT" sz="1400" dirty="0">
              <a:latin typeface="Futura Light" pitchFamily="50" charset="0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7E15ED-36CD-448C-8BD1-2262CBD930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41" r="23341"/>
          <a:stretch/>
        </p:blipFill>
        <p:spPr>
          <a:xfrm>
            <a:off x="4876800" y="30"/>
            <a:ext cx="3694217" cy="346434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3E23473-AF34-40D0-B22C-55D2C6DE6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95" r="15195"/>
          <a:stretch/>
        </p:blipFill>
        <p:spPr>
          <a:xfrm>
            <a:off x="8571018" y="10"/>
            <a:ext cx="3620981" cy="3464373"/>
          </a:xfrm>
          <a:prstGeom prst="rect">
            <a:avLst/>
          </a:prstGeom>
        </p:spPr>
      </p:pic>
      <p:pic>
        <p:nvPicPr>
          <p:cNvPr id="9" name="Immagine 8" descr="Immagine che contiene pavimento, interni, stanza, tavolo&#10;&#10;Descrizione generata automaticamente">
            <a:extLst>
              <a:ext uri="{FF2B5EF4-FFF2-40B4-BE49-F238E27FC236}">
                <a16:creationId xmlns:a16="http://schemas.microsoft.com/office/drawing/2014/main" id="{6FA6B83C-3A6A-4ED2-B785-191A5B580D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96" r="11940" b="-1"/>
          <a:stretch/>
        </p:blipFill>
        <p:spPr>
          <a:xfrm>
            <a:off x="4876800" y="3464395"/>
            <a:ext cx="3694217" cy="3393611"/>
          </a:xfrm>
          <a:prstGeom prst="rect">
            <a:avLst/>
          </a:prstGeom>
        </p:spPr>
      </p:pic>
      <p:pic>
        <p:nvPicPr>
          <p:cNvPr id="6" name="Immagine 5" descr="Immagine che contiene pavimento, interni, stanza, parecchi&#10;&#10;Descrizione generata automaticamente">
            <a:hlinkClick r:id="rId6"/>
            <a:extLst>
              <a:ext uri="{FF2B5EF4-FFF2-40B4-BE49-F238E27FC236}">
                <a16:creationId xmlns:a16="http://schemas.microsoft.com/office/drawing/2014/main" id="{F6F4357F-10F7-4D61-8D12-C70F232A9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05" r="19972" b="-1"/>
          <a:stretch/>
        </p:blipFill>
        <p:spPr>
          <a:xfrm>
            <a:off x="8571018" y="3464386"/>
            <a:ext cx="3620981" cy="33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63066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2C64DAE273A1F498D6067DB154C0F55" ma:contentTypeVersion="0" ma:contentTypeDescription="Creare un nuovo documento." ma:contentTypeScope="" ma:versionID="0bc2c44634b6e6840031e9d48c902f1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3eec16d3e841ebf650196acacb84cc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A78C08-6829-436F-909E-F7EB5A40F636}"/>
</file>

<file path=customXml/itemProps2.xml><?xml version="1.0" encoding="utf-8"?>
<ds:datastoreItem xmlns:ds="http://schemas.openxmlformats.org/officeDocument/2006/customXml" ds:itemID="{DBE568B4-454E-40BA-9385-AAD4D7CB0430}"/>
</file>

<file path=customXml/itemProps3.xml><?xml version="1.0" encoding="utf-8"?>
<ds:datastoreItem xmlns:ds="http://schemas.openxmlformats.org/officeDocument/2006/customXml" ds:itemID="{C05DEE81-C00A-4C16-A155-AD3A8C434856}"/>
</file>

<file path=docProps/app.xml><?xml version="1.0" encoding="utf-8"?>
<Properties xmlns="http://schemas.openxmlformats.org/officeDocument/2006/extended-properties" xmlns:vt="http://schemas.openxmlformats.org/officeDocument/2006/docPropsVTypes">
  <TotalTime>4852</TotalTime>
  <Words>2468</Words>
  <Application>Microsoft Macintosh PowerPoint</Application>
  <PresentationFormat>Widescreen</PresentationFormat>
  <Paragraphs>250</Paragraphs>
  <Slides>22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Calisto MT</vt:lpstr>
      <vt:lpstr>Futura Light</vt:lpstr>
      <vt:lpstr>Futura Medium</vt:lpstr>
      <vt:lpstr>Futura Std Light</vt:lpstr>
      <vt:lpstr>ChronicleVTI</vt:lpstr>
      <vt:lpstr>Rapporto Museo - Impresa  Museo dell'Arte Fabbrile e delle Coltellerie di Maniago  </vt:lpstr>
      <vt:lpstr>Audience development &amp; engagement </vt:lpstr>
      <vt:lpstr>BEST PRACTICE:  Shoe Style Lab, Museo  della Calzatura, Vigevano (PV) </vt:lpstr>
      <vt:lpstr>BEST PRACTICE: Museo del Tessuto, Prato (PO) </vt:lpstr>
      <vt:lpstr>BEST PRACTICE: Museo dello Scarpone e della Calzatura Sportiva, Montebelluna (TV)</vt:lpstr>
      <vt:lpstr>BEST PRACTICE: Museo del Gioiello, Vicenza (VI)</vt:lpstr>
      <vt:lpstr>Mostre temporanee, virtuali, itineranti</vt:lpstr>
      <vt:lpstr>Vantaggi mostre temporanee </vt:lpstr>
      <vt:lpstr>Homo Faber: Crafting a more human future</vt:lpstr>
      <vt:lpstr>KOKESHI: la tradizione artigianale del Tōhoku</vt:lpstr>
      <vt:lpstr>Partnership &amp; Fundraising   </vt:lpstr>
      <vt:lpstr>Partnership </vt:lpstr>
      <vt:lpstr>BEST PRACTICE:  Museo della Calzatura, Vigevano (PV) </vt:lpstr>
      <vt:lpstr>Major Fundraising Alcuni esempi nel settore della coltelleria</vt:lpstr>
      <vt:lpstr>Esempi dal mondo dei musei </vt:lpstr>
      <vt:lpstr>Servizi e attività culturali </vt:lpstr>
      <vt:lpstr>Servizi e attività commerciali Shop on-line</vt:lpstr>
      <vt:lpstr>Servizi e attività commerciali Shop on-line</vt:lpstr>
      <vt:lpstr>Servizi e attività commerciali  Merchandising 1/2 </vt:lpstr>
      <vt:lpstr>Servizi e attività commerciali  Merchandising 2/2</vt:lpstr>
      <vt:lpstr>BEST PRACTICE:  Museo del Coltello Sardo,  Arbus (SU) </vt:lpstr>
      <vt:lpstr>Contatti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of phones  come la telefonia  ha cambiato il mondo e  le nostre vite</dc:title>
  <dc:creator>SimonePC</dc:creator>
  <cp:lastModifiedBy>Irene Rotellini</cp:lastModifiedBy>
  <cp:revision>458</cp:revision>
  <cp:lastPrinted>2021-02-11T20:25:37Z</cp:lastPrinted>
  <dcterms:created xsi:type="dcterms:W3CDTF">2021-02-11T18:46:45Z</dcterms:created>
  <dcterms:modified xsi:type="dcterms:W3CDTF">2022-04-22T12:53:13Z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0x01010002C64DAE273A1F498D6067DB154C0F55</vt:lpwstr>
  </property>
</Properties>
</file>