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6" r:id="rId2"/>
    <p:sldId id="257" r:id="rId3"/>
    <p:sldId id="258" r:id="rId4"/>
    <p:sldId id="259" r:id="rId5"/>
    <p:sldId id="263" r:id="rId6"/>
    <p:sldId id="262" r:id="rId7"/>
    <p:sldId id="264" r:id="rId8"/>
    <p:sldId id="261" r:id="rId9"/>
    <p:sldId id="260" r:id="rId10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1348" autoAdjust="0"/>
    <p:restoredTop sz="86531" autoAdjust="0"/>
  </p:normalViewPr>
  <p:slideViewPr>
    <p:cSldViewPr snapToGrid="0">
      <p:cViewPr varScale="1">
        <p:scale>
          <a:sx n="109" d="100"/>
          <a:sy n="109" d="100"/>
        </p:scale>
        <p:origin x="216" y="20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SI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E9C164C-A56E-8D43-BAE0-5F7F2F1C9D3F}" type="datetimeFigureOut">
              <a:rPr lang="en-SI" smtClean="0"/>
              <a:t>19/10/2022</a:t>
            </a:fld>
            <a:endParaRPr lang="en-SI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SI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CB35278-4399-654F-A0CA-03E88BEEDBE3}" type="slidenum">
              <a:rPr lang="en-SI" smtClean="0"/>
              <a:t>‹#›</a:t>
            </a:fld>
            <a:endParaRPr lang="en-SI"/>
          </a:p>
        </p:txBody>
      </p:sp>
    </p:spTree>
    <p:extLst>
      <p:ext uri="{BB962C8B-B14F-4D97-AF65-F5344CB8AC3E}">
        <p14:creationId xmlns:p14="http://schemas.microsoft.com/office/powerpoint/2010/main" val="24896559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S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B35278-4399-654F-A0CA-03E88BEEDBE3}" type="slidenum">
              <a:rPr lang="en-SI" smtClean="0"/>
              <a:t>2</a:t>
            </a:fld>
            <a:endParaRPr lang="en-SI"/>
          </a:p>
        </p:txBody>
      </p:sp>
    </p:spTree>
    <p:extLst>
      <p:ext uri="{BB962C8B-B14F-4D97-AF65-F5344CB8AC3E}">
        <p14:creationId xmlns:p14="http://schemas.microsoft.com/office/powerpoint/2010/main" val="2235957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0BB2746-748B-4DAE-BCD2-740A31F3AC7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16523" y="665163"/>
            <a:ext cx="7995139" cy="1701800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it-IT" dirty="0"/>
              <a:t>Fare clic per modificare lo stile del titolo dello schema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E260589A-5DAC-44D1-9F3C-A338904847F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C4B75ACF-3228-4C70-9D51-6053769C4E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B0BC35-6ED8-4F7B-9E95-B894CB6E91A0}" type="datetimeFigureOut">
              <a:rPr lang="it-IT" smtClean="0"/>
              <a:t>19/10/22</a:t>
            </a:fld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49BA47D1-60FD-4D38-B9CF-DAF55388BD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D9B88-7C43-4A0D-9100-FD84610B5DE9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01602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2F37415-2B4A-4C30-995D-79EE2E69A3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738554"/>
            <a:ext cx="3932237" cy="131884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DF6046B2-366D-4A3C-AC96-197DE9598C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12250" y="2301081"/>
            <a:ext cx="6172200" cy="3811588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699C13A0-D5F3-4B3D-80F3-62E07271A07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22043797-1201-467E-A6C4-DFAFE3EB6B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B0BC35-6ED8-4F7B-9E95-B894CB6E91A0}" type="datetimeFigureOut">
              <a:rPr lang="it-IT" smtClean="0"/>
              <a:t>19/10/22</a:t>
            </a:fld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F39EBE5E-C061-4ABA-88E9-DED1C7263F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D9B88-7C43-4A0D-9100-FD84610B5DE9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731189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D5EB7BA-6029-407D-9FE0-AC18E7DFE8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879230"/>
            <a:ext cx="3932237" cy="1178169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0BFC9F7B-015C-43C5-A526-151B5C76F1B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2414954"/>
            <a:ext cx="6172200" cy="3446096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15D14F33-1542-4492-A807-0B656A75327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762DA9C8-2EE5-49C2-A0CC-23419CB0E4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B0BC35-6ED8-4F7B-9E95-B894CB6E91A0}" type="datetimeFigureOut">
              <a:rPr lang="it-IT" smtClean="0"/>
              <a:t>19/10/22</a:t>
            </a:fld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8462441C-D2B1-4FB2-AAC3-576B6D77F8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D9B88-7C43-4A0D-9100-FD84610B5DE9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30396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F02E733-D53B-45F8-9CE1-77C9C0710C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F0FD5FB1-85DD-4A9B-9A53-0EDCECA0624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2426677"/>
            <a:ext cx="10515600" cy="3750286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933F399B-4C76-4073-8526-D90BAC2778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B0BC35-6ED8-4F7B-9E95-B894CB6E91A0}" type="datetimeFigureOut">
              <a:rPr lang="it-IT" smtClean="0"/>
              <a:t>19/10/22</a:t>
            </a:fld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A09F0D85-AD7B-47F0-B916-58C609B72F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D9B88-7C43-4A0D-9100-FD84610B5DE9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9933900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:a16="http://schemas.microsoft.com/office/drawing/2014/main" id="{75BF35C1-3313-41D4-AD0B-D5860A3EF8E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2555631"/>
            <a:ext cx="2628900" cy="3621332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86043416-4EEA-4665-82FF-D031332C129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1" y="902677"/>
            <a:ext cx="7315200" cy="5274286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99544AFD-9391-4D33-8A18-A0CA55B50F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B0BC35-6ED8-4F7B-9E95-B894CB6E91A0}" type="datetimeFigureOut">
              <a:rPr lang="it-IT" smtClean="0"/>
              <a:t>19/10/22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8703317F-5B47-40DE-A4A1-96331F371D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A6F6ABCF-58E7-4CA4-8A5E-0DC959CD02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D9B88-7C43-4A0D-9100-FD84610B5DE9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071286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6596E8E-2EF1-4FF7-9D26-3DF9F67D12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9B1AD988-964C-445D-8047-8863F62B01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387E9ADD-F4E3-4EBA-9F83-D0CFFF1513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B0BC35-6ED8-4F7B-9E95-B894CB6E91A0}" type="datetimeFigureOut">
              <a:rPr lang="it-IT" smtClean="0"/>
              <a:t>19/10/22</a:t>
            </a:fld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46BBDBD4-9A16-45E0-8249-38F179493E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D9B88-7C43-4A0D-9100-FD84610B5DE9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769673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1A8FE20-A71C-4B2F-8197-0910DFD9B3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B6537A7E-3BC0-49F7-8982-7527C1C14D6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9B98FA98-AB64-49F3-AA79-FEC3A8AB02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B0BC35-6ED8-4F7B-9E95-B894CB6E91A0}" type="datetimeFigureOut">
              <a:rPr lang="it-IT" smtClean="0"/>
              <a:t>19/10/22</a:t>
            </a:fld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A000DE87-6C73-4CD3-9ED8-7A84D2EB99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D9B88-7C43-4A0D-9100-FD84610B5DE9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247450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847A3A0-A30C-432B-8272-45724B515B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0F7BB0D1-C83A-4EAD-A465-BB2DED634DA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622B1BE6-7356-4AD2-9F14-7733423D617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DD26F5EC-0BB0-4503-92E2-1CDAE923AB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B0BC35-6ED8-4F7B-9E95-B894CB6E91A0}" type="datetimeFigureOut">
              <a:rPr lang="it-IT" smtClean="0"/>
              <a:t>19/10/22</a:t>
            </a:fld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C8BA4092-E42D-4D57-BB0D-0C906918D7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D9B88-7C43-4A0D-9100-FD84610B5DE9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739213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8AAAD12-474D-4BC8-8ABF-6D8A120F90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72BBFD13-664C-47BE-9C34-0572BBDDCF6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60FA01A3-A41E-44FC-8A51-6923ECA671F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67343CD5-01E6-4A2D-A4CF-9468B32C8D7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43959539-CE0F-4BE1-BE73-87E9F30F5BB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2866C1DE-3C79-4FEC-AA2D-B43CCF0187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B0BC35-6ED8-4F7B-9E95-B894CB6E91A0}" type="datetimeFigureOut">
              <a:rPr lang="it-IT" smtClean="0"/>
              <a:t>19/10/22</a:t>
            </a:fld>
            <a:endParaRPr lang="it-IT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E5988A03-3E19-4BA9-AB4C-F62BF27203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D9B88-7C43-4A0D-9100-FD84610B5DE9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702512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3270348-8215-4810-B0F8-70DCC8B178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8B3D0765-131D-4E2E-985C-9099318807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B0BC35-6ED8-4F7B-9E95-B894CB6E91A0}" type="datetimeFigureOut">
              <a:rPr lang="it-IT" smtClean="0"/>
              <a:t>19/10/22</a:t>
            </a:fld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0AA0E7EB-F9D3-4752-B43C-9A9EAA8FFC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D9B88-7C43-4A0D-9100-FD84610B5DE9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970276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Copert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284903A3-381B-465C-9552-1ED688BE1C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B0BC35-6ED8-4F7B-9E95-B894CB6E91A0}" type="datetimeFigureOut">
              <a:rPr lang="it-IT" smtClean="0"/>
              <a:t>19/10/22</a:t>
            </a:fld>
            <a:endParaRPr lang="it-IT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B21593CA-E6AE-47AE-93B8-9021DE4F1D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BAE82848-27B6-4FA4-81FA-3CEDFBD9C9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D9B88-7C43-4A0D-9100-FD84610B5DE9}" type="slidenum">
              <a:rPr lang="it-IT" smtClean="0"/>
              <a:t>‹#›</a:t>
            </a:fld>
            <a:endParaRPr lang="it-IT"/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C5D740F8-7E79-4253-909D-4C73FF0FA2A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CasellaDiTesto 5">
            <a:extLst>
              <a:ext uri="{FF2B5EF4-FFF2-40B4-BE49-F238E27FC236}">
                <a16:creationId xmlns:a16="http://schemas.microsoft.com/office/drawing/2014/main" id="{B341F4EA-AF5C-42C7-B660-B923899708A1}"/>
              </a:ext>
            </a:extLst>
          </p:cNvPr>
          <p:cNvSpPr txBox="1"/>
          <p:nvPr userDrawn="1"/>
        </p:nvSpPr>
        <p:spPr>
          <a:xfrm>
            <a:off x="1136496" y="1848754"/>
            <a:ext cx="6549081" cy="35548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5300" b="1" u="sng" dirty="0">
                <a:solidFill>
                  <a:srgbClr val="173D89"/>
                </a:solidFill>
              </a:rPr>
              <a:t>Web kick-off meeting</a:t>
            </a:r>
            <a:endParaRPr lang="it-IT" sz="5300" u="sng" dirty="0">
              <a:solidFill>
                <a:srgbClr val="173D89"/>
              </a:solidFill>
            </a:endParaRPr>
          </a:p>
          <a:p>
            <a:pPr algn="ctr"/>
            <a:r>
              <a:rPr lang="it-IT" sz="2800" b="1" dirty="0">
                <a:solidFill>
                  <a:srgbClr val="173D89"/>
                </a:solidFill>
              </a:rPr>
              <a:t>WP PRESENTATION</a:t>
            </a:r>
            <a:endParaRPr lang="it-IT" sz="2800" dirty="0">
              <a:solidFill>
                <a:srgbClr val="173D89"/>
              </a:solidFill>
            </a:endParaRPr>
          </a:p>
          <a:p>
            <a:br>
              <a:rPr lang="it-IT" dirty="0"/>
            </a:br>
            <a:endParaRPr lang="it-IT" dirty="0"/>
          </a:p>
          <a:p>
            <a:br>
              <a:rPr lang="it-IT" dirty="0"/>
            </a:br>
            <a:endParaRPr lang="it-IT" dirty="0"/>
          </a:p>
          <a:p>
            <a:r>
              <a:rPr lang="it-IT" dirty="0"/>
              <a:t>SPEAKER: </a:t>
            </a:r>
          </a:p>
          <a:p>
            <a:endParaRPr lang="it-IT" dirty="0"/>
          </a:p>
          <a:p>
            <a:r>
              <a:rPr lang="it-IT" dirty="0"/>
              <a:t>PARTNER: </a:t>
            </a:r>
          </a:p>
          <a:p>
            <a:endParaRPr lang="it-IT" dirty="0"/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A95D3F6D-9008-4F44-AB9B-9B8D50860C58}"/>
              </a:ext>
            </a:extLst>
          </p:cNvPr>
          <p:cNvSpPr txBox="1"/>
          <p:nvPr userDrawn="1"/>
        </p:nvSpPr>
        <p:spPr>
          <a:xfrm>
            <a:off x="1797907" y="5842704"/>
            <a:ext cx="108368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dirty="0">
                <a:latin typeface="Trebuchet MS" panose="020B0703020202090204" pitchFamily="34" charset="0"/>
              </a:rPr>
              <a:t>web kick-off meeting | 22 – 23 April 2020</a:t>
            </a:r>
          </a:p>
        </p:txBody>
      </p:sp>
    </p:spTree>
    <p:extLst>
      <p:ext uri="{BB962C8B-B14F-4D97-AF65-F5344CB8AC3E}">
        <p14:creationId xmlns:p14="http://schemas.microsoft.com/office/powerpoint/2010/main" val="39694228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Copert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284903A3-381B-465C-9552-1ED688BE1C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B0BC35-6ED8-4F7B-9E95-B894CB6E91A0}" type="datetimeFigureOut">
              <a:rPr lang="it-IT" smtClean="0"/>
              <a:t>19/10/22</a:t>
            </a:fld>
            <a:endParaRPr lang="it-IT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B21593CA-E6AE-47AE-93B8-9021DE4F1D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BAE82848-27B6-4FA4-81FA-3CEDFBD9C9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D9B88-7C43-4A0D-9100-FD84610B5DE9}" type="slidenum">
              <a:rPr lang="it-IT" smtClean="0"/>
              <a:t>‹#›</a:t>
            </a:fld>
            <a:endParaRPr lang="it-IT"/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C5D740F8-7E79-4253-909D-4C73FF0FA2A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CasellaDiTesto 9">
            <a:extLst>
              <a:ext uri="{FF2B5EF4-FFF2-40B4-BE49-F238E27FC236}">
                <a16:creationId xmlns:a16="http://schemas.microsoft.com/office/drawing/2014/main" id="{2C88B05D-80B3-43E8-87FA-CF4398FC7EA2}"/>
              </a:ext>
            </a:extLst>
          </p:cNvPr>
          <p:cNvSpPr txBox="1"/>
          <p:nvPr userDrawn="1"/>
        </p:nvSpPr>
        <p:spPr>
          <a:xfrm>
            <a:off x="667264" y="1798488"/>
            <a:ext cx="6549081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5400" b="1" dirty="0">
                <a:solidFill>
                  <a:srgbClr val="173D89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THANK YOU!</a:t>
            </a:r>
            <a:br>
              <a:rPr lang="it-IT" dirty="0"/>
            </a:br>
            <a:endParaRPr lang="it-IT" dirty="0"/>
          </a:p>
          <a:p>
            <a:br>
              <a:rPr lang="it-IT" dirty="0"/>
            </a:br>
            <a:endParaRPr lang="it-IT" dirty="0"/>
          </a:p>
          <a:p>
            <a:r>
              <a:rPr lang="it-IT" dirty="0"/>
              <a:t>SPEAKER: </a:t>
            </a:r>
          </a:p>
          <a:p>
            <a:endParaRPr lang="it-IT" dirty="0"/>
          </a:p>
          <a:p>
            <a:r>
              <a:rPr lang="it-IT" dirty="0"/>
              <a:t>PARTNER: </a:t>
            </a:r>
          </a:p>
          <a:p>
            <a:endParaRPr lang="it-IT" dirty="0"/>
          </a:p>
          <a:p>
            <a:endParaRPr lang="it-IT" dirty="0"/>
          </a:p>
          <a:p>
            <a:r>
              <a:rPr lang="it-IT" i="1" dirty="0" err="1">
                <a:solidFill>
                  <a:srgbClr val="000000"/>
                </a:solidFill>
              </a:rPr>
              <a:t>Contact</a:t>
            </a:r>
            <a:r>
              <a:rPr lang="it-IT" i="1" dirty="0">
                <a:solidFill>
                  <a:srgbClr val="000000"/>
                </a:solidFill>
              </a:rPr>
              <a:t> info:</a:t>
            </a:r>
            <a:endParaRPr lang="it-IT" dirty="0"/>
          </a:p>
          <a:p>
            <a:endParaRPr lang="it-IT" dirty="0"/>
          </a:p>
        </p:txBody>
      </p:sp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165C2F5B-5F13-46C9-8616-78045B23EC72}"/>
              </a:ext>
            </a:extLst>
          </p:cNvPr>
          <p:cNvSpPr txBox="1"/>
          <p:nvPr userDrawn="1"/>
        </p:nvSpPr>
        <p:spPr>
          <a:xfrm>
            <a:off x="951470" y="6027857"/>
            <a:ext cx="108368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dirty="0">
                <a:latin typeface="Trebuchet MS" panose="020B0703020202090204" pitchFamily="34" charset="0"/>
              </a:rPr>
              <a:t>web kick-off meeting | 22 – 23 April 2020</a:t>
            </a:r>
          </a:p>
        </p:txBody>
      </p:sp>
    </p:spTree>
    <p:extLst>
      <p:ext uri="{BB962C8B-B14F-4D97-AF65-F5344CB8AC3E}">
        <p14:creationId xmlns:p14="http://schemas.microsoft.com/office/powerpoint/2010/main" val="7186830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Layout personalizza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data 2">
            <a:extLst>
              <a:ext uri="{FF2B5EF4-FFF2-40B4-BE49-F238E27FC236}">
                <a16:creationId xmlns:a16="http://schemas.microsoft.com/office/drawing/2014/main" id="{F55770FF-2F96-4ED0-9235-3013F04E4B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B0BC35-6ED8-4F7B-9E95-B894CB6E91A0}" type="datetimeFigureOut">
              <a:rPr lang="it-IT" smtClean="0"/>
              <a:t>19/10/22</a:t>
            </a:fld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2BF27DB1-358F-4946-A34B-1CA916F1FBB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13D9B88-7C43-4A0D-9100-FD84610B5DE9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551720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magine 6">
            <a:extLst>
              <a:ext uri="{FF2B5EF4-FFF2-40B4-BE49-F238E27FC236}">
                <a16:creationId xmlns:a16="http://schemas.microsoft.com/office/drawing/2014/main" id="{903C797D-2546-46A6-B4E0-1494BCAE8FDD}"/>
              </a:ext>
            </a:extLst>
          </p:cNvPr>
          <p:cNvPicPr>
            <a:picLocks noChangeAspect="1"/>
          </p:cNvPicPr>
          <p:nvPr userDrawn="1"/>
        </p:nvPicPr>
        <p:blipFill>
          <a:blip r:embed="rId1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6685"/>
            <a:ext cx="12192000" cy="6811315"/>
          </a:xfrm>
          <a:prstGeom prst="rect">
            <a:avLst/>
          </a:prstGeom>
        </p:spPr>
      </p:pic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A3D00215-A2C5-4C5B-BCDC-D71432DBAD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1677" y="787157"/>
            <a:ext cx="7631723" cy="85908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dirty="0"/>
              <a:t>TITOLO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50EA2BF1-4521-4C7F-8276-55B2CA7F945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dirty="0"/>
              <a:t>Fare clic per modificare gli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6D05D9F9-4F96-4FAF-A86C-9DC79F14D08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04446" y="649287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B0BC35-6ED8-4F7B-9E95-B894CB6E91A0}" type="datetimeFigureOut">
              <a:rPr lang="it-IT" smtClean="0"/>
              <a:t>19/10/22</a:t>
            </a:fld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AD512A1B-465A-4E2D-A170-495604431F0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044354" y="64928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3D9B88-7C43-4A0D-9100-FD84610B5DE9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067759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62" r:id="rId8"/>
    <p:sldLayoutId id="2147483661" r:id="rId9"/>
    <p:sldLayoutId id="2147483656" r:id="rId10"/>
    <p:sldLayoutId id="2147483657" r:id="rId11"/>
    <p:sldLayoutId id="2147483658" r:id="rId12"/>
    <p:sldLayoutId id="2147483659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3B0A6BC-52FE-4440-898B-6FD4A18F505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862922" y="2714730"/>
            <a:ext cx="8466156" cy="1701800"/>
          </a:xfrm>
        </p:spPr>
        <p:txBody>
          <a:bodyPr>
            <a:normAutofit fontScale="90000"/>
          </a:bodyPr>
          <a:lstStyle/>
          <a:p>
            <a:r>
              <a:rPr lang="it-IT" b="1" dirty="0" err="1"/>
              <a:t>Creatoures</a:t>
            </a:r>
            <a:r>
              <a:rPr lang="it-IT" dirty="0"/>
              <a:t> </a:t>
            </a:r>
            <a:r>
              <a:rPr lang="it-IT" b="1" dirty="0"/>
              <a:t>cultural </a:t>
            </a:r>
            <a:r>
              <a:rPr lang="it-IT" b="1" dirty="0" err="1"/>
              <a:t>routes</a:t>
            </a:r>
            <a:r>
              <a:rPr lang="it-IT" b="1" dirty="0"/>
              <a:t> in Slovenia </a:t>
            </a:r>
            <a:br>
              <a:rPr lang="it-IT" dirty="0"/>
            </a:br>
            <a:r>
              <a:rPr lang="it-IT" dirty="0"/>
              <a:t>from the </a:t>
            </a:r>
            <a:r>
              <a:rPr lang="it-IT" dirty="0" err="1"/>
              <a:t>content</a:t>
            </a:r>
            <a:r>
              <a:rPr lang="it-IT" dirty="0"/>
              <a:t> </a:t>
            </a:r>
            <a:r>
              <a:rPr lang="it-IT" dirty="0" err="1"/>
              <a:t>creators</a:t>
            </a:r>
            <a:r>
              <a:rPr lang="it-IT" dirty="0"/>
              <a:t> </a:t>
            </a:r>
            <a:r>
              <a:rPr lang="it-IT" dirty="0" err="1"/>
              <a:t>perspective</a:t>
            </a:r>
            <a:endParaRPr lang="it-IT" dirty="0"/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3BE3BE85-6C6E-4DB5-9298-FDA206B9FD5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446584" y="4969730"/>
            <a:ext cx="7995139" cy="1161989"/>
          </a:xfrm>
        </p:spPr>
        <p:txBody>
          <a:bodyPr>
            <a:normAutofit fontScale="92500" lnSpcReduction="20000"/>
          </a:bodyPr>
          <a:lstStyle/>
          <a:p>
            <a:pPr algn="l"/>
            <a:r>
              <a:rPr lang="it-IT" sz="1600" dirty="0" err="1"/>
              <a:t>Presented</a:t>
            </a:r>
            <a:r>
              <a:rPr lang="it-IT" sz="1600" dirty="0"/>
              <a:t> by: </a:t>
            </a:r>
            <a:r>
              <a:rPr lang="it-IT" sz="1600" dirty="0" err="1"/>
              <a:t>Maša</a:t>
            </a:r>
            <a:r>
              <a:rPr lang="it-IT" sz="1600" dirty="0"/>
              <a:t> </a:t>
            </a:r>
            <a:r>
              <a:rPr lang="it-IT" sz="1600" dirty="0" err="1"/>
              <a:t>Klavora</a:t>
            </a:r>
            <a:r>
              <a:rPr lang="it-IT" sz="1600" dirty="0"/>
              <a:t>, </a:t>
            </a:r>
            <a:r>
              <a:rPr lang="it-IT" sz="1600" dirty="0" err="1"/>
              <a:t>Ustanova</a:t>
            </a:r>
            <a:r>
              <a:rPr lang="it-IT" sz="1600" dirty="0"/>
              <a:t> «</a:t>
            </a:r>
            <a:r>
              <a:rPr lang="it-IT" sz="1600" dirty="0" err="1"/>
              <a:t>Fundacija</a:t>
            </a:r>
            <a:r>
              <a:rPr lang="it-IT" sz="1600" dirty="0"/>
              <a:t> Poti </a:t>
            </a:r>
            <a:r>
              <a:rPr lang="it-IT" sz="1600" dirty="0" err="1"/>
              <a:t>miru</a:t>
            </a:r>
            <a:r>
              <a:rPr lang="it-IT" sz="1600" dirty="0"/>
              <a:t> v </a:t>
            </a:r>
            <a:r>
              <a:rPr lang="it-IT" sz="1600" dirty="0" err="1"/>
              <a:t>Posočju</a:t>
            </a:r>
            <a:r>
              <a:rPr lang="it-IT" sz="1600" dirty="0"/>
              <a:t>»</a:t>
            </a:r>
          </a:p>
          <a:p>
            <a:pPr algn="l"/>
            <a:r>
              <a:rPr lang="it-IT" sz="1600" dirty="0" err="1"/>
              <a:t>Prepared</a:t>
            </a:r>
            <a:r>
              <a:rPr lang="it-IT" sz="1600" dirty="0"/>
              <a:t> by: Boštjan Cotič, UIRS and</a:t>
            </a:r>
          </a:p>
          <a:p>
            <a:pPr algn="l"/>
            <a:r>
              <a:rPr lang="it-IT" sz="1600" dirty="0" err="1"/>
              <a:t>Maša</a:t>
            </a:r>
            <a:r>
              <a:rPr lang="it-IT" sz="1600" dirty="0"/>
              <a:t> </a:t>
            </a:r>
            <a:r>
              <a:rPr lang="it-IT" sz="1600" dirty="0" err="1"/>
              <a:t>Klavora</a:t>
            </a:r>
            <a:r>
              <a:rPr lang="it-IT" sz="1600" dirty="0"/>
              <a:t> and </a:t>
            </a:r>
            <a:r>
              <a:rPr lang="it-IT" sz="1600" dirty="0" err="1"/>
              <a:t>Tadej</a:t>
            </a:r>
            <a:r>
              <a:rPr lang="it-IT" sz="1600" dirty="0"/>
              <a:t> </a:t>
            </a:r>
            <a:r>
              <a:rPr lang="it-IT" sz="1600" dirty="0" err="1"/>
              <a:t>Koren</a:t>
            </a:r>
            <a:r>
              <a:rPr lang="it-IT" sz="1600" dirty="0"/>
              <a:t>, </a:t>
            </a:r>
            <a:r>
              <a:rPr lang="it-IT" sz="1600" dirty="0" err="1"/>
              <a:t>Ustanova</a:t>
            </a:r>
            <a:r>
              <a:rPr lang="it-IT" sz="1600" dirty="0"/>
              <a:t> «</a:t>
            </a:r>
            <a:r>
              <a:rPr lang="it-IT" sz="1600" dirty="0" err="1"/>
              <a:t>Fundacija</a:t>
            </a:r>
            <a:r>
              <a:rPr lang="it-IT" sz="1600" dirty="0"/>
              <a:t> Poti </a:t>
            </a:r>
            <a:r>
              <a:rPr lang="it-IT" sz="1600" dirty="0" err="1"/>
              <a:t>miru</a:t>
            </a:r>
            <a:r>
              <a:rPr lang="it-IT" sz="1600" dirty="0"/>
              <a:t> v </a:t>
            </a:r>
            <a:r>
              <a:rPr lang="it-IT" sz="1600" dirty="0" err="1"/>
              <a:t>Posočju</a:t>
            </a:r>
            <a:r>
              <a:rPr lang="it-IT" sz="1600" dirty="0"/>
              <a:t>» and</a:t>
            </a:r>
          </a:p>
          <a:p>
            <a:pPr algn="l"/>
            <a:r>
              <a:rPr lang="it-IT" sz="1600" dirty="0" err="1"/>
              <a:t>Natalija</a:t>
            </a:r>
            <a:r>
              <a:rPr lang="it-IT" sz="1600" dirty="0"/>
              <a:t> </a:t>
            </a:r>
            <a:r>
              <a:rPr lang="it-IT" sz="1600" dirty="0" err="1"/>
              <a:t>Lapajne</a:t>
            </a:r>
            <a:r>
              <a:rPr lang="it-IT" sz="1600" dirty="0"/>
              <a:t>, MAO</a:t>
            </a:r>
          </a:p>
          <a:p>
            <a:endParaRPr lang="it-IT" dirty="0"/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6616347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25E208-9ED7-CE4A-F2F6-1CF5F154AD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b="1" dirty="0" err="1"/>
              <a:t>Creatoures</a:t>
            </a:r>
            <a:r>
              <a:rPr lang="it-IT" dirty="0"/>
              <a:t> cultural </a:t>
            </a:r>
            <a:r>
              <a:rPr lang="it-IT" dirty="0" err="1"/>
              <a:t>routes</a:t>
            </a:r>
            <a:r>
              <a:rPr lang="it-IT" dirty="0"/>
              <a:t> in Slovenia from the </a:t>
            </a:r>
            <a:r>
              <a:rPr lang="it-IT" dirty="0" err="1"/>
              <a:t>content</a:t>
            </a:r>
            <a:r>
              <a:rPr lang="it-IT" dirty="0"/>
              <a:t> </a:t>
            </a:r>
            <a:r>
              <a:rPr lang="it-IT" dirty="0" err="1"/>
              <a:t>creators</a:t>
            </a:r>
            <a:r>
              <a:rPr lang="it-IT" dirty="0"/>
              <a:t> </a:t>
            </a:r>
            <a:r>
              <a:rPr lang="it-IT" dirty="0" err="1"/>
              <a:t>perspective</a:t>
            </a:r>
            <a:r>
              <a:rPr lang="it-IT" dirty="0"/>
              <a:t> – the </a:t>
            </a:r>
            <a:r>
              <a:rPr lang="it-IT" dirty="0" err="1"/>
              <a:t>process</a:t>
            </a:r>
            <a:endParaRPr lang="en-SI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816578-16E3-C144-628F-F7596678109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GB" u="sng" dirty="0"/>
              <a:t>P</a:t>
            </a:r>
            <a:r>
              <a:rPr lang="en-SI" u="sng" dirty="0"/>
              <a:t>reparation of the Local Action plan (LAP)</a:t>
            </a:r>
          </a:p>
          <a:p>
            <a:pPr lvl="1"/>
            <a:r>
              <a:rPr lang="en-GB" dirty="0"/>
              <a:t>A</a:t>
            </a:r>
            <a:r>
              <a:rPr lang="en-SI" dirty="0"/>
              <a:t> Pilot action – two new Creative cultural routes</a:t>
            </a:r>
          </a:p>
          <a:p>
            <a:r>
              <a:rPr lang="en-SI" u="sng" dirty="0"/>
              <a:t>The role of the Local Stakeholders group</a:t>
            </a:r>
          </a:p>
          <a:p>
            <a:pPr lvl="1"/>
            <a:r>
              <a:rPr lang="en-GB" dirty="0"/>
              <a:t>P</a:t>
            </a:r>
            <a:r>
              <a:rPr lang="en-SI" dirty="0"/>
              <a:t>articipation in defining the objectives of the Local action plan</a:t>
            </a:r>
          </a:p>
          <a:p>
            <a:pPr lvl="1"/>
            <a:r>
              <a:rPr lang="en-GB" dirty="0"/>
              <a:t>O</a:t>
            </a:r>
            <a:r>
              <a:rPr lang="en-SI" dirty="0"/>
              <a:t>pen call among Local Key stakeholders to present draft ideas for new routes (march and june 2021)</a:t>
            </a:r>
          </a:p>
          <a:p>
            <a:pPr lvl="1"/>
            <a:r>
              <a:rPr lang="en-SI" dirty="0"/>
              <a:t>3 applications:</a:t>
            </a:r>
          </a:p>
          <a:p>
            <a:pPr lvl="2"/>
            <a:r>
              <a:rPr lang="en-GB" i="1" dirty="0"/>
              <a:t>Tourism Ljubljana: </a:t>
            </a:r>
            <a:r>
              <a:rPr lang="en-GB" dirty="0"/>
              <a:t>Giants of cultural heritage in Ljubljana</a:t>
            </a:r>
          </a:p>
          <a:p>
            <a:pPr lvl="2"/>
            <a:r>
              <a:rPr lang="en-GB" i="1" dirty="0"/>
              <a:t>Museum of Architecture and Design: </a:t>
            </a:r>
            <a:r>
              <a:rPr lang="en-GB" dirty="0"/>
              <a:t>"Wherever the river flows, that's where I want to be" - Bridges and embankments of the </a:t>
            </a:r>
            <a:r>
              <a:rPr lang="en-GB" dirty="0" err="1"/>
              <a:t>Ljubljanica</a:t>
            </a:r>
            <a:r>
              <a:rPr lang="en-GB" dirty="0"/>
              <a:t> river.</a:t>
            </a:r>
          </a:p>
          <a:p>
            <a:pPr lvl="2"/>
            <a:r>
              <a:rPr lang="en-GB" i="1" dirty="0"/>
              <a:t>Walk of Peace Foundation:</a:t>
            </a:r>
            <a:r>
              <a:rPr lang="en-GB" dirty="0"/>
              <a:t> The story of a young soldier on the </a:t>
            </a:r>
            <a:r>
              <a:rPr lang="en-GB" dirty="0" err="1"/>
              <a:t>Soča</a:t>
            </a:r>
            <a:r>
              <a:rPr lang="en-GB" dirty="0"/>
              <a:t> river (Isonzo) WW1 front.</a:t>
            </a:r>
            <a:endParaRPr lang="en-SI" dirty="0"/>
          </a:p>
          <a:p>
            <a:pPr lvl="1"/>
            <a:r>
              <a:rPr lang="en-SI" dirty="0"/>
              <a:t>2 selected based on the objectives of the Local Action plan (strong involvment of CCI, polycentric development of new routes, focus on younger tourists…)</a:t>
            </a:r>
          </a:p>
        </p:txBody>
      </p:sp>
    </p:spTree>
    <p:extLst>
      <p:ext uri="{BB962C8B-B14F-4D97-AF65-F5344CB8AC3E}">
        <p14:creationId xmlns:p14="http://schemas.microsoft.com/office/powerpoint/2010/main" val="23434659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BC0781-A186-C252-2892-3EF3D68B5C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SI" dirty="0"/>
              <a:t>Locations ot the two new routes</a:t>
            </a:r>
          </a:p>
        </p:txBody>
      </p:sp>
      <p:pic>
        <p:nvPicPr>
          <p:cNvPr id="5" name="Content Placeholder 4" descr="Map&#10;&#10;Description automatically generated">
            <a:extLst>
              <a:ext uri="{FF2B5EF4-FFF2-40B4-BE49-F238E27FC236}">
                <a16:creationId xmlns:a16="http://schemas.microsoft.com/office/drawing/2014/main" id="{C8F21589-B907-B6AB-CA46-7B221302278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19995" y="1646239"/>
            <a:ext cx="5693554" cy="3188831"/>
          </a:xfrm>
          <a:effectLst>
            <a:outerShdw blurRad="50800" dist="50800" dir="5400000" algn="ctr" rotWithShape="0">
              <a:schemeClr val="tx2"/>
            </a:outerShdw>
          </a:effectLst>
        </p:spPr>
      </p:pic>
      <p:pic>
        <p:nvPicPr>
          <p:cNvPr id="9" name="Picture 8" descr="Map&#10;&#10;Description automatically generated">
            <a:extLst>
              <a:ext uri="{FF2B5EF4-FFF2-40B4-BE49-F238E27FC236}">
                <a16:creationId xmlns:a16="http://schemas.microsoft.com/office/drawing/2014/main" id="{A64AEB3E-76CA-D642-B9CD-200AE702DA9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98870" y="3944231"/>
            <a:ext cx="4499429" cy="2297992"/>
          </a:xfrm>
          <a:prstGeom prst="rect">
            <a:avLst/>
          </a:prstGeom>
          <a:effectLst>
            <a:outerShdw blurRad="50800" dist="50800" dir="5400000" algn="ctr" rotWithShape="0">
              <a:schemeClr val="tx1"/>
            </a:outerShdw>
          </a:effectLst>
        </p:spPr>
      </p:pic>
      <p:pic>
        <p:nvPicPr>
          <p:cNvPr id="11" name="Picture 10" descr="Map&#10;&#10;Description automatically generated">
            <a:extLst>
              <a:ext uri="{FF2B5EF4-FFF2-40B4-BE49-F238E27FC236}">
                <a16:creationId xmlns:a16="http://schemas.microsoft.com/office/drawing/2014/main" id="{081730AF-82FD-BFB0-BFC2-7632BC1245B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5680" y="1646239"/>
            <a:ext cx="2756309" cy="2660270"/>
          </a:xfrm>
          <a:prstGeom prst="rect">
            <a:avLst/>
          </a:prstGeom>
          <a:effectLst>
            <a:outerShdw blurRad="50800" dist="50800" dir="5400000" algn="ctr" rotWithShape="0">
              <a:schemeClr val="tx1"/>
            </a:outerShdw>
          </a:effec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3FBE2E82-A546-B440-8A14-D5499F04BE0E}"/>
              </a:ext>
            </a:extLst>
          </p:cNvPr>
          <p:cNvSpPr txBox="1"/>
          <p:nvPr/>
        </p:nvSpPr>
        <p:spPr>
          <a:xfrm>
            <a:off x="9313549" y="2237710"/>
            <a:ext cx="261325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Route no.2:"Wherever the river flows, that's where I want to be" - Bridges and embankments of the </a:t>
            </a:r>
            <a:r>
              <a:rPr lang="en-GB" dirty="0" err="1"/>
              <a:t>Ljubljanica</a:t>
            </a:r>
            <a:r>
              <a:rPr lang="en-GB" dirty="0"/>
              <a:t> river</a:t>
            </a:r>
            <a:endParaRPr lang="en-SI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410B189-1CC0-027D-7860-E594B291A58B}"/>
              </a:ext>
            </a:extLst>
          </p:cNvPr>
          <p:cNvSpPr txBox="1"/>
          <p:nvPr/>
        </p:nvSpPr>
        <p:spPr>
          <a:xfrm>
            <a:off x="635680" y="4572000"/>
            <a:ext cx="253206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Route no.1: The story of a young soldier on the </a:t>
            </a:r>
            <a:r>
              <a:rPr lang="en-GB" dirty="0" err="1"/>
              <a:t>Soča</a:t>
            </a:r>
            <a:r>
              <a:rPr lang="en-GB" dirty="0"/>
              <a:t> river (Isonzo) WW1 front</a:t>
            </a:r>
            <a:endParaRPr lang="en-SI" dirty="0"/>
          </a:p>
        </p:txBody>
      </p:sp>
      <p:sp>
        <p:nvSpPr>
          <p:cNvPr id="14" name="Left Arrow 13">
            <a:extLst>
              <a:ext uri="{FF2B5EF4-FFF2-40B4-BE49-F238E27FC236}">
                <a16:creationId xmlns:a16="http://schemas.microsoft.com/office/drawing/2014/main" id="{0EABA8D4-1E83-1ADD-4E32-2E2A581E7AF4}"/>
              </a:ext>
            </a:extLst>
          </p:cNvPr>
          <p:cNvSpPr/>
          <p:nvPr/>
        </p:nvSpPr>
        <p:spPr>
          <a:xfrm>
            <a:off x="1901711" y="2612571"/>
            <a:ext cx="1718284" cy="363803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I"/>
          </a:p>
        </p:txBody>
      </p:sp>
      <p:sp>
        <p:nvSpPr>
          <p:cNvPr id="15" name="Down Arrow 14">
            <a:extLst>
              <a:ext uri="{FF2B5EF4-FFF2-40B4-BE49-F238E27FC236}">
                <a16:creationId xmlns:a16="http://schemas.microsoft.com/office/drawing/2014/main" id="{F758655C-CC5B-536B-2018-1F1814352C97}"/>
              </a:ext>
            </a:extLst>
          </p:cNvPr>
          <p:cNvSpPr/>
          <p:nvPr/>
        </p:nvSpPr>
        <p:spPr>
          <a:xfrm>
            <a:off x="7728857" y="3811428"/>
            <a:ext cx="424543" cy="112003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I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5F521453-A735-4CDB-EFB2-D7BD6D6B4E84}"/>
              </a:ext>
            </a:extLst>
          </p:cNvPr>
          <p:cNvSpPr txBox="1"/>
          <p:nvPr/>
        </p:nvSpPr>
        <p:spPr>
          <a:xfrm>
            <a:off x="7298870" y="6453315"/>
            <a:ext cx="619669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800" dirty="0"/>
              <a:t>Source of photos: </a:t>
            </a:r>
            <a:r>
              <a:rPr lang="en-GB" sz="1800" dirty="0" err="1"/>
              <a:t>Creatoures</a:t>
            </a:r>
            <a:r>
              <a:rPr lang="en-GB" sz="1800" dirty="0"/>
              <a:t> project photos</a:t>
            </a:r>
          </a:p>
        </p:txBody>
      </p:sp>
    </p:spTree>
    <p:extLst>
      <p:ext uri="{BB962C8B-B14F-4D97-AF65-F5344CB8AC3E}">
        <p14:creationId xmlns:p14="http://schemas.microsoft.com/office/powerpoint/2010/main" val="27149304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BC0781-A186-C252-2892-3EF3D68B5C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SI" b="1" dirty="0"/>
              <a:t>Route no.1: </a:t>
            </a:r>
            <a:r>
              <a:rPr lang="en-GB" b="1" dirty="0"/>
              <a:t>The story of a young soldier on the </a:t>
            </a:r>
            <a:r>
              <a:rPr lang="en-GB" b="1" dirty="0" err="1"/>
              <a:t>Soča</a:t>
            </a:r>
            <a:r>
              <a:rPr lang="en-GB" b="1" dirty="0"/>
              <a:t> river (Isonzo) WW1 front</a:t>
            </a:r>
            <a:endParaRPr lang="en-SI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3B4F99-DC1D-3AC0-E5F0-EF57822B04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5257800" cy="4607833"/>
          </a:xfrm>
        </p:spPr>
        <p:txBody>
          <a:bodyPr>
            <a:normAutofit lnSpcReduction="10000"/>
          </a:bodyPr>
          <a:lstStyle/>
          <a:p>
            <a:r>
              <a:rPr lang="en-GB" sz="2400"/>
              <a:t>The route is ideal for hikers as it passes by picturesque locations in Kobarid.</a:t>
            </a:r>
          </a:p>
          <a:p>
            <a:r>
              <a:rPr lang="en-GB" sz="2400"/>
              <a:t>It is a bit shorter route, focused on the younger audience</a:t>
            </a:r>
          </a:p>
          <a:p>
            <a:r>
              <a:rPr lang="en-GB" sz="2400"/>
              <a:t>The route connects the historical place of Kobarid, which was particularly marked by the First World War, with historical locations nearby.</a:t>
            </a:r>
          </a:p>
          <a:p>
            <a:r>
              <a:rPr lang="en-GB" sz="2400"/>
              <a:t>The endpoint of the route is a Kolovrat open-air museum, which impresses visitors with its historical narrative and beautiful views from the Alps to the Adriatic.</a:t>
            </a:r>
            <a:endParaRPr lang="en-GB" sz="2400" dirty="0"/>
          </a:p>
        </p:txBody>
      </p:sp>
      <p:pic>
        <p:nvPicPr>
          <p:cNvPr id="5" name="Picture 4" descr="A group of people standing on a hill overlooking a valley&#10;&#10;Description automatically generated with low confidence">
            <a:extLst>
              <a:ext uri="{FF2B5EF4-FFF2-40B4-BE49-F238E27FC236}">
                <a16:creationId xmlns:a16="http://schemas.microsoft.com/office/drawing/2014/main" id="{671776D5-EAE7-865C-6D2B-F53B669841C5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alphaModFix amt="8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92975" y="2991983"/>
            <a:ext cx="5799025" cy="3866017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AC0E679-6669-AB4E-C1CB-6A9B7DEF3DDD}"/>
              </a:ext>
            </a:extLst>
          </p:cNvPr>
          <p:cNvSpPr txBox="1"/>
          <p:nvPr/>
        </p:nvSpPr>
        <p:spPr>
          <a:xfrm>
            <a:off x="7518348" y="2622651"/>
            <a:ext cx="619669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800" dirty="0"/>
              <a:t>Source of photos: </a:t>
            </a:r>
            <a:r>
              <a:rPr lang="en-GB" sz="1800" dirty="0" err="1"/>
              <a:t>Creatoures</a:t>
            </a:r>
            <a:r>
              <a:rPr lang="en-GB" sz="1800" dirty="0"/>
              <a:t> project photos</a:t>
            </a:r>
          </a:p>
        </p:txBody>
      </p:sp>
    </p:spTree>
    <p:extLst>
      <p:ext uri="{BB962C8B-B14F-4D97-AF65-F5344CB8AC3E}">
        <p14:creationId xmlns:p14="http://schemas.microsoft.com/office/powerpoint/2010/main" val="30997267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BC0781-A186-C252-2892-3EF3D68B5C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SI" b="1" dirty="0"/>
              <a:t>Route no.1: </a:t>
            </a:r>
            <a:r>
              <a:rPr lang="en-GB" b="1" dirty="0"/>
              <a:t>The story of a young soldier on the </a:t>
            </a:r>
            <a:r>
              <a:rPr lang="en-GB" b="1" dirty="0" err="1"/>
              <a:t>Soča</a:t>
            </a:r>
            <a:r>
              <a:rPr lang="en-GB" b="1" dirty="0"/>
              <a:t> river (Isonzo) WW1 front</a:t>
            </a:r>
            <a:endParaRPr lang="en-SI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3B4F99-DC1D-3AC0-E5F0-EF57822B04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5791200" cy="4607833"/>
          </a:xfrm>
        </p:spPr>
        <p:txBody>
          <a:bodyPr>
            <a:normAutofit lnSpcReduction="10000"/>
          </a:bodyPr>
          <a:lstStyle/>
          <a:p>
            <a:r>
              <a:rPr lang="en-GB" sz="2400" dirty="0"/>
              <a:t>The route is a great idea for a family trip through history and nature. Open-air museums and organized caverns offer children exciting exploration and time travel.</a:t>
            </a:r>
          </a:p>
          <a:p>
            <a:r>
              <a:rPr lang="en-GB" sz="2400" dirty="0"/>
              <a:t>The path offers an opportunity to all those who were marked by the consequences of the WW1 in their ancestors, to come to terms with their sad fate. </a:t>
            </a:r>
          </a:p>
          <a:p>
            <a:r>
              <a:rPr lang="en-GB" sz="2400" dirty="0"/>
              <a:t>Attractive programs are available for school and other organized groups, which offer interesting experiences under the guidance of experienced guides at selected locations.</a:t>
            </a:r>
            <a:endParaRPr lang="en-SI" sz="2400" dirty="0"/>
          </a:p>
        </p:txBody>
      </p:sp>
      <p:pic>
        <p:nvPicPr>
          <p:cNvPr id="5" name="Picture 4" descr="A river running through a valley between mountains&#10;&#10;Description automatically generated with low confidence">
            <a:extLst>
              <a:ext uri="{FF2B5EF4-FFF2-40B4-BE49-F238E27FC236}">
                <a16:creationId xmlns:a16="http://schemas.microsoft.com/office/drawing/2014/main" id="{03D3E7D3-C6D8-F40B-82C6-430A920BDB66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29400" y="2687894"/>
            <a:ext cx="6257424" cy="417010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E218F98-66F2-B894-86A8-C008B3E1F9D2}"/>
              </a:ext>
            </a:extLst>
          </p:cNvPr>
          <p:cNvSpPr txBox="1"/>
          <p:nvPr/>
        </p:nvSpPr>
        <p:spPr>
          <a:xfrm>
            <a:off x="7436705" y="2318562"/>
            <a:ext cx="619669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800" dirty="0"/>
              <a:t>Source of photos: </a:t>
            </a:r>
            <a:r>
              <a:rPr lang="en-GB" sz="1800" dirty="0" err="1"/>
              <a:t>Creatoures</a:t>
            </a:r>
            <a:r>
              <a:rPr lang="en-GB" sz="1800" dirty="0"/>
              <a:t> project photos</a:t>
            </a:r>
          </a:p>
        </p:txBody>
      </p:sp>
    </p:spTree>
    <p:extLst>
      <p:ext uri="{BB962C8B-B14F-4D97-AF65-F5344CB8AC3E}">
        <p14:creationId xmlns:p14="http://schemas.microsoft.com/office/powerpoint/2010/main" val="39868042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BC0781-A186-C252-2892-3EF3D68B5C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SI" b="1" dirty="0"/>
              <a:t>Route no.2: </a:t>
            </a:r>
            <a:r>
              <a:rPr lang="en-GB" b="1" dirty="0"/>
              <a:t>Wherever the river flows, that's where I want to be" - </a:t>
            </a:r>
            <a:r>
              <a:rPr lang="en-GB" b="1" u="sng" dirty="0"/>
              <a:t>Bridges and embankments of the </a:t>
            </a:r>
            <a:r>
              <a:rPr lang="en-GB" b="1" u="sng" dirty="0" err="1"/>
              <a:t>Ljubljanica</a:t>
            </a:r>
            <a:r>
              <a:rPr lang="en-GB" b="1" u="sng" dirty="0"/>
              <a:t> river</a:t>
            </a:r>
            <a:endParaRPr lang="en-SI" b="1" u="sng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53F836B1-956B-E402-7C38-B928E8D0E6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5791200" cy="4607833"/>
          </a:xfrm>
        </p:spPr>
        <p:txBody>
          <a:bodyPr>
            <a:normAutofit fontScale="92500" lnSpcReduction="20000"/>
          </a:bodyPr>
          <a:lstStyle/>
          <a:p>
            <a:r>
              <a:rPr lang="en-GB" sz="2400" dirty="0"/>
              <a:t>The route offers an innovative tour of Bridges and embankments of the </a:t>
            </a:r>
            <a:r>
              <a:rPr lang="en-GB" sz="2400" dirty="0" err="1"/>
              <a:t>Ljubljanica</a:t>
            </a:r>
            <a:r>
              <a:rPr lang="en-GB" sz="2400" dirty="0"/>
              <a:t> river focused on the background of the design concepts of bridges and embarkments.</a:t>
            </a:r>
          </a:p>
          <a:p>
            <a:r>
              <a:rPr lang="en-GB" sz="2400" dirty="0"/>
              <a:t>A great deal of effort was put into the research to gain some new info about the cultural heritage of the route. (archives search, interviews with architects, cultural heritage experts,…)</a:t>
            </a:r>
          </a:p>
          <a:p>
            <a:r>
              <a:rPr lang="en-GB" sz="2400" dirty="0"/>
              <a:t>Children and young adults will interview authors (architects) or experts (for cultural heritage) in phase 2. they will also define questions (how it was done..)</a:t>
            </a:r>
          </a:p>
          <a:p>
            <a:r>
              <a:rPr lang="en-GB" sz="2400" dirty="0"/>
              <a:t>The only possible methods to visit the route are by boat, by sup, by bike or walking. It is not possible to visit it by a car.</a:t>
            </a:r>
            <a:endParaRPr lang="en-SI" sz="2400" dirty="0"/>
          </a:p>
        </p:txBody>
      </p:sp>
      <p:pic>
        <p:nvPicPr>
          <p:cNvPr id="8" name="Picture 7" descr="A picture containing outdoor, sky, water, river&#10;&#10;Description automatically generated">
            <a:extLst>
              <a:ext uri="{FF2B5EF4-FFF2-40B4-BE49-F238E27FC236}">
                <a16:creationId xmlns:a16="http://schemas.microsoft.com/office/drawing/2014/main" id="{6891790E-3D62-E351-2964-4D539DA3CB4A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51171" y="2508267"/>
            <a:ext cx="5740299" cy="3820886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C86C9B39-9C4D-BE5E-0B4F-232167CD3A82}"/>
              </a:ext>
            </a:extLst>
          </p:cNvPr>
          <p:cNvSpPr txBox="1"/>
          <p:nvPr/>
        </p:nvSpPr>
        <p:spPr>
          <a:xfrm>
            <a:off x="6538634" y="6428176"/>
            <a:ext cx="619669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800" dirty="0"/>
              <a:t>Source of photos: </a:t>
            </a:r>
            <a:r>
              <a:rPr lang="en-GB" sz="1800" dirty="0" err="1"/>
              <a:t>Creatoures</a:t>
            </a:r>
            <a:r>
              <a:rPr lang="en-GB" sz="1800" dirty="0"/>
              <a:t> project photos, archives</a:t>
            </a:r>
          </a:p>
        </p:txBody>
      </p:sp>
    </p:spTree>
    <p:extLst>
      <p:ext uri="{BB962C8B-B14F-4D97-AF65-F5344CB8AC3E}">
        <p14:creationId xmlns:p14="http://schemas.microsoft.com/office/powerpoint/2010/main" val="28373581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picture containing outdoor, water, sky, boat&#10;&#10;Description automatically generated">
            <a:extLst>
              <a:ext uri="{FF2B5EF4-FFF2-40B4-BE49-F238E27FC236}">
                <a16:creationId xmlns:a16="http://schemas.microsoft.com/office/drawing/2014/main" id="{F6A7611A-7E82-B192-89AC-7B9EA66C4485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13457" y="1967169"/>
            <a:ext cx="5345988" cy="4207490"/>
          </a:xfrm>
          <a:prstGeom prst="rect">
            <a:avLst/>
          </a:prstGeom>
        </p:spPr>
      </p:pic>
      <p:pic>
        <p:nvPicPr>
          <p:cNvPr id="4" name="Picture 3" descr="A picture containing sky, outdoor, white, old&#10;&#10;Description automatically generated">
            <a:extLst>
              <a:ext uri="{FF2B5EF4-FFF2-40B4-BE49-F238E27FC236}">
                <a16:creationId xmlns:a16="http://schemas.microsoft.com/office/drawing/2014/main" id="{B18AF0A4-6F35-27AF-8051-EBBC0DF754BE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3932" y="1736313"/>
            <a:ext cx="3674835" cy="4669202"/>
          </a:xfrm>
          <a:prstGeom prst="rect">
            <a:avLst/>
          </a:prstGeom>
        </p:spPr>
      </p:pic>
      <p:pic>
        <p:nvPicPr>
          <p:cNvPr id="16" name="Picture 15" descr="A picture containing outdoor, old, several&#10;&#10;Description automatically generated">
            <a:extLst>
              <a:ext uri="{FF2B5EF4-FFF2-40B4-BE49-F238E27FC236}">
                <a16:creationId xmlns:a16="http://schemas.microsoft.com/office/drawing/2014/main" id="{C612A5BD-3381-C370-6E3C-2A3757049B38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88292" y="2445767"/>
            <a:ext cx="4168023" cy="325029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5BC0781-A186-C252-2892-3EF3D68B5C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SI" b="1" dirty="0"/>
              <a:t>Route no.2: </a:t>
            </a:r>
            <a:r>
              <a:rPr lang="en-GB" b="1" dirty="0"/>
              <a:t>Wherever the river flows, that's where I want to be" - </a:t>
            </a:r>
            <a:r>
              <a:rPr lang="en-GB" b="1" u="sng" dirty="0"/>
              <a:t>Bridges and embankments of the </a:t>
            </a:r>
            <a:r>
              <a:rPr lang="en-GB" b="1" u="sng" dirty="0" err="1"/>
              <a:t>Ljubljanica</a:t>
            </a:r>
            <a:r>
              <a:rPr lang="en-GB" b="1" u="sng" dirty="0"/>
              <a:t> river</a:t>
            </a:r>
            <a:endParaRPr lang="en-SI" b="1" u="sng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86C9B39-9C4D-BE5E-0B4F-232167CD3A82}"/>
              </a:ext>
            </a:extLst>
          </p:cNvPr>
          <p:cNvSpPr txBox="1"/>
          <p:nvPr/>
        </p:nvSpPr>
        <p:spPr>
          <a:xfrm>
            <a:off x="6841672" y="6428176"/>
            <a:ext cx="734689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800" dirty="0"/>
              <a:t>Source of photos: archives SEM Peter </a:t>
            </a:r>
            <a:r>
              <a:rPr lang="en-GB" sz="1800" dirty="0" err="1"/>
              <a:t>Naglič</a:t>
            </a:r>
            <a:endParaRPr lang="en-GB" sz="1800" dirty="0"/>
          </a:p>
        </p:txBody>
      </p:sp>
    </p:spTree>
    <p:extLst>
      <p:ext uri="{BB962C8B-B14F-4D97-AF65-F5344CB8AC3E}">
        <p14:creationId xmlns:p14="http://schemas.microsoft.com/office/powerpoint/2010/main" val="164023477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6886A5-08E0-52E3-98E9-528D176817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SI" dirty="0"/>
              <a:t>Route no.2 Explore the </a:t>
            </a:r>
            <a:r>
              <a:rPr lang="en-GB" dirty="0"/>
              <a:t>Bridges and embankments of the </a:t>
            </a:r>
            <a:r>
              <a:rPr lang="en-GB" dirty="0" err="1"/>
              <a:t>Ljubljanica</a:t>
            </a:r>
            <a:r>
              <a:rPr lang="en-GB" dirty="0"/>
              <a:t> river by boat, by sup, by bike or walking</a:t>
            </a:r>
            <a:endParaRPr lang="en-SI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CF6FB0D-6026-7C84-E312-9B1C446C4419}"/>
              </a:ext>
            </a:extLst>
          </p:cNvPr>
          <p:cNvSpPr txBox="1"/>
          <p:nvPr/>
        </p:nvSpPr>
        <p:spPr>
          <a:xfrm>
            <a:off x="5241471" y="5075239"/>
            <a:ext cx="3224135" cy="11695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400" dirty="0"/>
              <a:t>Source of photos:</a:t>
            </a:r>
          </a:p>
          <a:p>
            <a:r>
              <a:rPr lang="en-GB" sz="1400" dirty="0" err="1"/>
              <a:t>Creatoures</a:t>
            </a:r>
            <a:r>
              <a:rPr lang="en-GB" sz="1400" dirty="0"/>
              <a:t> project photos</a:t>
            </a:r>
          </a:p>
          <a:p>
            <a:r>
              <a:rPr lang="en-GB" sz="1400" dirty="0" err="1"/>
              <a:t>www.barka-ljubljanica.si</a:t>
            </a:r>
            <a:r>
              <a:rPr lang="en-GB" sz="1400" dirty="0"/>
              <a:t>/</a:t>
            </a:r>
          </a:p>
          <a:p>
            <a:r>
              <a:rPr lang="en-GB" sz="1400" dirty="0" err="1"/>
              <a:t>www.visitljubljana.com</a:t>
            </a:r>
            <a:r>
              <a:rPr lang="en-GB" sz="1400" dirty="0"/>
              <a:t>/</a:t>
            </a:r>
          </a:p>
          <a:p>
            <a:r>
              <a:rPr lang="en-GB" sz="1400" dirty="0" err="1"/>
              <a:t>www.ljubljana.si</a:t>
            </a:r>
            <a:r>
              <a:rPr lang="en-GB" sz="1400" dirty="0"/>
              <a:t>/</a:t>
            </a:r>
            <a:r>
              <a:rPr lang="en-GB" sz="1400" dirty="0" err="1"/>
              <a:t>sl</a:t>
            </a:r>
            <a:r>
              <a:rPr lang="en-GB" sz="1400" dirty="0"/>
              <a:t>/</a:t>
            </a:r>
            <a:r>
              <a:rPr lang="en-GB" sz="1400" dirty="0" err="1"/>
              <a:t>aktualno</a:t>
            </a:r>
            <a:endParaRPr lang="en-SI" sz="1400" dirty="0"/>
          </a:p>
        </p:txBody>
      </p:sp>
      <p:pic>
        <p:nvPicPr>
          <p:cNvPr id="7" name="Picture 6" descr="A group of people on surfboards in a lake&#10;&#10;Description automatically generated with low confidence">
            <a:extLst>
              <a:ext uri="{FF2B5EF4-FFF2-40B4-BE49-F238E27FC236}">
                <a16:creationId xmlns:a16="http://schemas.microsoft.com/office/drawing/2014/main" id="{4CA86FC1-B11A-ED00-1370-69B2BB38E70E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37538" y="1646239"/>
            <a:ext cx="4128068" cy="3429000"/>
          </a:xfrm>
          <a:prstGeom prst="rect">
            <a:avLst/>
          </a:prstGeom>
        </p:spPr>
      </p:pic>
      <p:pic>
        <p:nvPicPr>
          <p:cNvPr id="9" name="Picture 8" descr="A boat on the water&#10;&#10;Description automatically generated with low confidence">
            <a:extLst>
              <a:ext uri="{FF2B5EF4-FFF2-40B4-BE49-F238E27FC236}">
                <a16:creationId xmlns:a16="http://schemas.microsoft.com/office/drawing/2014/main" id="{55829E35-57F0-DD1E-FAE3-2941F440540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3600" y="1646239"/>
            <a:ext cx="3373812" cy="4424604"/>
          </a:xfrm>
          <a:prstGeom prst="rect">
            <a:avLst/>
          </a:prstGeom>
        </p:spPr>
      </p:pic>
      <p:pic>
        <p:nvPicPr>
          <p:cNvPr id="11" name="Picture 10" descr="A group of bicycles parked in front of a building&#10;&#10;Description automatically generated with medium confidence">
            <a:extLst>
              <a:ext uri="{FF2B5EF4-FFF2-40B4-BE49-F238E27FC236}">
                <a16:creationId xmlns:a16="http://schemas.microsoft.com/office/drawing/2014/main" id="{9236F8AB-B324-C279-ADF0-0B00DBC79F2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69200" y="2848221"/>
            <a:ext cx="4622800" cy="3086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643013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BC0781-A186-C252-2892-3EF3D68B5C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</a:t>
            </a:r>
            <a:r>
              <a:rPr lang="en-SI" dirty="0"/>
              <a:t>roject Creatures support in the developments of the routes: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3B4F99-DC1D-3AC0-E5F0-EF57822B049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/>
              <a:t>Consultations for the development of the idea</a:t>
            </a:r>
          </a:p>
          <a:p>
            <a:r>
              <a:rPr lang="en-GB"/>
              <a:t>P</a:t>
            </a:r>
            <a:r>
              <a:rPr lang="en-SI"/>
              <a:t>romotion and multimedia</a:t>
            </a:r>
          </a:p>
          <a:p>
            <a:r>
              <a:rPr lang="en-SI"/>
              <a:t>Equipment for both locations</a:t>
            </a:r>
          </a:p>
          <a:p>
            <a:r>
              <a:rPr lang="en-GB"/>
              <a:t>P</a:t>
            </a:r>
            <a:r>
              <a:rPr lang="en-SI"/>
              <a:t>ress tour (t.b.d.)</a:t>
            </a:r>
          </a:p>
          <a:p>
            <a:r>
              <a:rPr lang="en-GB"/>
              <a:t>O</a:t>
            </a:r>
            <a:r>
              <a:rPr lang="en-SI"/>
              <a:t>ther actions</a:t>
            </a:r>
            <a:endParaRPr lang="en-SI" dirty="0"/>
          </a:p>
        </p:txBody>
      </p:sp>
      <p:pic>
        <p:nvPicPr>
          <p:cNvPr id="5" name="Picture 4" descr="Two people standing in front of a white board&#10;&#10;Description automatically generated with low confidence">
            <a:extLst>
              <a:ext uri="{FF2B5EF4-FFF2-40B4-BE49-F238E27FC236}">
                <a16:creationId xmlns:a16="http://schemas.microsoft.com/office/drawing/2014/main" id="{9390DC30-EE59-6A41-BDBB-5059D6E491D0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4864042" y="2825693"/>
            <a:ext cx="4572000" cy="3492614"/>
          </a:xfrm>
          <a:prstGeom prst="rect">
            <a:avLst/>
          </a:prstGeom>
        </p:spPr>
      </p:pic>
      <p:pic>
        <p:nvPicPr>
          <p:cNvPr id="7" name="Picture 6" descr="A group of boxes on a table&#10;&#10;Description automatically generated with low confidence">
            <a:extLst>
              <a:ext uri="{FF2B5EF4-FFF2-40B4-BE49-F238E27FC236}">
                <a16:creationId xmlns:a16="http://schemas.microsoft.com/office/drawing/2014/main" id="{CC1A7D3C-BE87-6FC9-9488-EA2A3F913770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8265433" y="2922589"/>
            <a:ext cx="3719285" cy="2789464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0F9510B7-1DAB-CB9E-5B18-55DE7491DA35}"/>
              </a:ext>
            </a:extLst>
          </p:cNvPr>
          <p:cNvSpPr txBox="1"/>
          <p:nvPr/>
        </p:nvSpPr>
        <p:spPr>
          <a:xfrm>
            <a:off x="1117548" y="6488668"/>
            <a:ext cx="619669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800" dirty="0"/>
              <a:t>Source of photos: </a:t>
            </a:r>
            <a:r>
              <a:rPr lang="en-GB" sz="1800" dirty="0" err="1"/>
              <a:t>Creatoures</a:t>
            </a:r>
            <a:r>
              <a:rPr lang="en-GB" sz="1800" dirty="0"/>
              <a:t> project photos</a:t>
            </a:r>
          </a:p>
        </p:txBody>
      </p:sp>
    </p:spTree>
    <p:extLst>
      <p:ext uri="{BB962C8B-B14F-4D97-AF65-F5344CB8AC3E}">
        <p14:creationId xmlns:p14="http://schemas.microsoft.com/office/powerpoint/2010/main" val="2778749678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123</TotalTime>
  <Words>775</Words>
  <Application>Microsoft Macintosh PowerPoint</Application>
  <PresentationFormat>Widescreen</PresentationFormat>
  <Paragraphs>53</Paragraphs>
  <Slides>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Arial</vt:lpstr>
      <vt:lpstr>Calibri</vt:lpstr>
      <vt:lpstr>Calibri Light</vt:lpstr>
      <vt:lpstr>Trebuchet MS</vt:lpstr>
      <vt:lpstr>Tema di Office</vt:lpstr>
      <vt:lpstr>Creatoures cultural routes in Slovenia  from the content creators perspective</vt:lpstr>
      <vt:lpstr>Creatoures cultural routes in Slovenia from the content creators perspective – the process</vt:lpstr>
      <vt:lpstr>Locations ot the two new routes</vt:lpstr>
      <vt:lpstr>Route no.1: The story of a young soldier on the Soča river (Isonzo) WW1 front</vt:lpstr>
      <vt:lpstr>Route no.1: The story of a young soldier on the Soča river (Isonzo) WW1 front</vt:lpstr>
      <vt:lpstr>Route no.2: Wherever the river flows, that's where I want to be" - Bridges and embankments of the Ljubljanica river</vt:lpstr>
      <vt:lpstr>Route no.2: Wherever the river flows, that's where I want to be" - Bridges and embankments of the Ljubljanica river</vt:lpstr>
      <vt:lpstr>Route no.2 Explore the Bridges and embankments of the Ljubljanica river by boat, by sup, by bike or walking</vt:lpstr>
      <vt:lpstr>Project Creatures support in the developments of the routes: 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subject/>
  <dc:creator>Giulio Selvazzo</dc:creator>
  <cp:keywords/>
  <dc:description/>
  <cp:lastModifiedBy>Boštjan Cotič</cp:lastModifiedBy>
  <cp:revision>12</cp:revision>
  <dcterms:created xsi:type="dcterms:W3CDTF">2020-06-30T07:54:01Z</dcterms:created>
  <dcterms:modified xsi:type="dcterms:W3CDTF">2022-10-19T14:23:47Z</dcterms:modified>
  <cp:category/>
</cp:coreProperties>
</file>