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1" r:id="rId4"/>
    <p:sldId id="268" r:id="rId5"/>
    <p:sldId id="269" r:id="rId6"/>
    <p:sldId id="265" r:id="rId7"/>
    <p:sldId id="266" r:id="rId8"/>
    <p:sldId id="260" r:id="rId9"/>
    <p:sldId id="270" r:id="rId10"/>
    <p:sldId id="271" r:id="rId11"/>
    <p:sldId id="267" r:id="rId12"/>
    <p:sldId id="25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Nucera" initials="LN" lastIdx="1" clrIdx="0">
    <p:extLst>
      <p:ext uri="{19B8F6BF-5375-455C-9EA6-DF929625EA0E}">
        <p15:presenceInfo xmlns:p15="http://schemas.microsoft.com/office/powerpoint/2012/main" userId="caf03a490a96f3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987"/>
    <a:srgbClr val="FFBF01"/>
    <a:srgbClr val="BDF9FF"/>
    <a:srgbClr val="8BCA4B"/>
    <a:srgbClr val="A3C93A"/>
    <a:srgbClr val="C8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A9051-F79B-4BB6-AD48-3D35D644526D}" type="datetimeFigureOut">
              <a:rPr lang="el-GR" smtClean="0"/>
              <a:t>18/10/2022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1215E-2572-4E1A-9186-8114F074307C}" type="slidenum">
              <a:rPr lang="el-GR" smtClean="0"/>
              <a:t>‹#›</a:t>
            </a:fld>
            <a:endParaRPr lang="el-GR"/>
          </a:p>
        </p:txBody>
      </p:sp>
    </p:spTree>
    <p:extLst>
      <p:ext uri="{BB962C8B-B14F-4D97-AF65-F5344CB8AC3E}">
        <p14:creationId xmlns:p14="http://schemas.microsoft.com/office/powerpoint/2010/main" val="229760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4C1215E-2572-4E1A-9186-8114F074307C}" type="slidenum">
              <a:rPr lang="el-GR" smtClean="0"/>
              <a:t>1</a:t>
            </a:fld>
            <a:endParaRPr lang="el-GR"/>
          </a:p>
        </p:txBody>
      </p:sp>
    </p:spTree>
    <p:extLst>
      <p:ext uri="{BB962C8B-B14F-4D97-AF65-F5344CB8AC3E}">
        <p14:creationId xmlns:p14="http://schemas.microsoft.com/office/powerpoint/2010/main" val="321819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Παράδοξο: πλούσια πολιτιστική κληρονομιά </a:t>
            </a:r>
            <a:r>
              <a:rPr lang="en-US" dirty="0"/>
              <a:t>vs</a:t>
            </a:r>
            <a:r>
              <a:rPr lang="el-GR" dirty="0"/>
              <a:t> διερχόμενος τουρισμός που δεν μένει στην περιοχή </a:t>
            </a:r>
          </a:p>
        </p:txBody>
      </p:sp>
      <p:sp>
        <p:nvSpPr>
          <p:cNvPr id="4" name="Θέση αριθμού διαφάνειας 3"/>
          <p:cNvSpPr>
            <a:spLocks noGrp="1"/>
          </p:cNvSpPr>
          <p:nvPr>
            <p:ph type="sldNum" sz="quarter" idx="5"/>
          </p:nvPr>
        </p:nvSpPr>
        <p:spPr/>
        <p:txBody>
          <a:bodyPr/>
          <a:lstStyle/>
          <a:p>
            <a:fld id="{54C1215E-2572-4E1A-9186-8114F074307C}" type="slidenum">
              <a:rPr lang="el-GR" smtClean="0"/>
              <a:t>2</a:t>
            </a:fld>
            <a:endParaRPr lang="el-GR"/>
          </a:p>
        </p:txBody>
      </p:sp>
    </p:spTree>
    <p:extLst>
      <p:ext uri="{BB962C8B-B14F-4D97-AF65-F5344CB8AC3E}">
        <p14:creationId xmlns:p14="http://schemas.microsoft.com/office/powerpoint/2010/main" val="77644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baseline="0" dirty="0"/>
              <a:t>πλούσιο ιστορικό / θρησκευτικό απόθεμα (αρχαιολογικοί χώροι, πόλεις της Πάτρας, της </a:t>
            </a:r>
            <a:r>
              <a:rPr lang="el-GR" sz="1200" b="0" i="0" u="none" strike="noStrike" baseline="0" dirty="0" err="1"/>
              <a:t>Ναυπάκτου</a:t>
            </a:r>
            <a:r>
              <a:rPr lang="el-GR" sz="1200" b="0" i="0" u="none" strike="noStrike" baseline="0" dirty="0"/>
              <a:t> και του Μεσολογγίου με αρχιτεκτονικό / ιστορικό ενδιαφέρον, κάστρα, μουσεία, κ.α.) με σχετικά περιορισμένη αξιοποίηση και απήχηση, άυλο πολιτιστικό / λαογραφικό κεφάλαιο, σύγχρονη πολιτιστική παραγωγή και πολιτιστικές εκδηλώσεις και ιστορικό πλαίσιο κατάλληλο για τη δημιουργία αφηγηματικού περιεχομένου (βλέπετε επόμενες σελίδες)</a:t>
            </a:r>
            <a:endParaRPr lang="en-US" sz="1200" b="0" i="0" u="none" strike="noStrike" baseline="0" dirty="0"/>
          </a:p>
          <a:p>
            <a:endParaRPr lang="el-GR" dirty="0"/>
          </a:p>
        </p:txBody>
      </p:sp>
      <p:sp>
        <p:nvSpPr>
          <p:cNvPr id="4" name="Θέση αριθμού διαφάνειας 3"/>
          <p:cNvSpPr>
            <a:spLocks noGrp="1"/>
          </p:cNvSpPr>
          <p:nvPr>
            <p:ph type="sldNum" sz="quarter" idx="5"/>
          </p:nvPr>
        </p:nvSpPr>
        <p:spPr/>
        <p:txBody>
          <a:bodyPr/>
          <a:lstStyle/>
          <a:p>
            <a:fld id="{54C1215E-2572-4E1A-9186-8114F074307C}" type="slidenum">
              <a:rPr lang="el-GR" smtClean="0"/>
              <a:t>3</a:t>
            </a:fld>
            <a:endParaRPr lang="el-GR"/>
          </a:p>
        </p:txBody>
      </p:sp>
    </p:spTree>
    <p:extLst>
      <p:ext uri="{BB962C8B-B14F-4D97-AF65-F5344CB8AC3E}">
        <p14:creationId xmlns:p14="http://schemas.microsoft.com/office/powerpoint/2010/main" val="361007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186 page</a:t>
            </a:r>
            <a:endParaRPr lang="el-GR" dirty="0"/>
          </a:p>
        </p:txBody>
      </p:sp>
      <p:sp>
        <p:nvSpPr>
          <p:cNvPr id="4" name="Θέση αριθμού διαφάνειας 3"/>
          <p:cNvSpPr>
            <a:spLocks noGrp="1"/>
          </p:cNvSpPr>
          <p:nvPr>
            <p:ph type="sldNum" sz="quarter" idx="5"/>
          </p:nvPr>
        </p:nvSpPr>
        <p:spPr/>
        <p:txBody>
          <a:bodyPr/>
          <a:lstStyle/>
          <a:p>
            <a:fld id="{54C1215E-2572-4E1A-9186-8114F074307C}" type="slidenum">
              <a:rPr lang="el-GR" smtClean="0"/>
              <a:t>4</a:t>
            </a:fld>
            <a:endParaRPr lang="el-GR"/>
          </a:p>
        </p:txBody>
      </p:sp>
    </p:spTree>
    <p:extLst>
      <p:ext uri="{BB962C8B-B14F-4D97-AF65-F5344CB8AC3E}">
        <p14:creationId xmlns:p14="http://schemas.microsoft.com/office/powerpoint/2010/main" val="61957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186 page</a:t>
            </a:r>
            <a:endParaRPr lang="el-GR" dirty="0"/>
          </a:p>
        </p:txBody>
      </p:sp>
      <p:sp>
        <p:nvSpPr>
          <p:cNvPr id="4" name="Θέση αριθμού διαφάνειας 3"/>
          <p:cNvSpPr>
            <a:spLocks noGrp="1"/>
          </p:cNvSpPr>
          <p:nvPr>
            <p:ph type="sldNum" sz="quarter" idx="5"/>
          </p:nvPr>
        </p:nvSpPr>
        <p:spPr/>
        <p:txBody>
          <a:bodyPr/>
          <a:lstStyle/>
          <a:p>
            <a:fld id="{54C1215E-2572-4E1A-9186-8114F074307C}" type="slidenum">
              <a:rPr lang="el-GR" smtClean="0"/>
              <a:t>5</a:t>
            </a:fld>
            <a:endParaRPr lang="el-GR"/>
          </a:p>
        </p:txBody>
      </p:sp>
    </p:spTree>
    <p:extLst>
      <p:ext uri="{BB962C8B-B14F-4D97-AF65-F5344CB8AC3E}">
        <p14:creationId xmlns:p14="http://schemas.microsoft.com/office/powerpoint/2010/main" val="27511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18/10/2022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46291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18/10/2022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45461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18/10/2022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17096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18/10/2022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71962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253A6EB-034C-465B-B707-DAF3A9B7376B}" type="datetimeFigureOut">
              <a:rPr lang="it-IT" smtClean="0"/>
              <a:t>18/10/2022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3799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53A6EB-034C-465B-B707-DAF3A9B7376B}" type="datetimeFigureOut">
              <a:rPr lang="it-IT" smtClean="0"/>
              <a:t>18/10/2022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4561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53A6EB-034C-465B-B707-DAF3A9B7376B}" type="datetimeFigureOut">
              <a:rPr lang="it-IT" smtClean="0"/>
              <a:t>18/10/2022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56304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253A6EB-034C-465B-B707-DAF3A9B7376B}" type="datetimeFigureOut">
              <a:rPr lang="it-IT" smtClean="0"/>
              <a:t>18/10/2022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155386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3A6EB-034C-465B-B707-DAF3A9B7376B}" type="datetimeFigureOut">
              <a:rPr lang="it-IT" smtClean="0"/>
              <a:t>18/10/2022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71420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253A6EB-034C-465B-B707-DAF3A9B7376B}" type="datetimeFigureOut">
              <a:rPr lang="it-IT" smtClean="0"/>
              <a:t>18/10/2022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6128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253A6EB-034C-465B-B707-DAF3A9B7376B}" type="datetimeFigureOut">
              <a:rPr lang="it-IT" smtClean="0"/>
              <a:t>18/10/2022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11527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A6EB-034C-465B-B707-DAF3A9B7376B}" type="datetimeFigureOut">
              <a:rPr lang="it-IT" smtClean="0"/>
              <a:t>18/10/2022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AB793-9DA8-461F-8750-D687DBD6BCE2}" type="slidenum">
              <a:rPr lang="it-IT" smtClean="0"/>
              <a:t>‹#›</a:t>
            </a:fld>
            <a:endParaRPr lang="it-IT"/>
          </a:p>
        </p:txBody>
      </p:sp>
      <p:pic>
        <p:nvPicPr>
          <p:cNvPr id="7" name="Immagin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42336" y="182084"/>
            <a:ext cx="2520701" cy="1691643"/>
          </a:xfrm>
          <a:prstGeom prst="rect">
            <a:avLst/>
          </a:prstGeom>
        </p:spPr>
      </p:pic>
      <p:cxnSp>
        <p:nvCxnSpPr>
          <p:cNvPr id="9" name="Connettore 1 8"/>
          <p:cNvCxnSpPr/>
          <p:nvPr userDrawn="1"/>
        </p:nvCxnSpPr>
        <p:spPr>
          <a:xfrm flipH="1">
            <a:off x="699796" y="365125"/>
            <a:ext cx="9331" cy="6166304"/>
          </a:xfrm>
          <a:prstGeom prst="line">
            <a:avLst/>
          </a:prstGeom>
          <a:ln w="22225">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userDrawn="1"/>
        </p:nvCxnSpPr>
        <p:spPr>
          <a:xfrm flipV="1">
            <a:off x="410547" y="550507"/>
            <a:ext cx="8931789" cy="18660"/>
          </a:xfrm>
          <a:prstGeom prst="line">
            <a:avLst/>
          </a:prstGeom>
          <a:ln w="22225">
            <a:solidFill>
              <a:srgbClr val="92D050"/>
            </a:solidFill>
            <a:prstDash val="soli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95409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katsanta@e-a.g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dkatsanta@e-a.gr"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5932083" y="1032390"/>
            <a:ext cx="6171427" cy="1339067"/>
          </a:xfrm>
        </p:spPr>
        <p:txBody>
          <a:bodyPr anchor="t">
            <a:noAutofit/>
          </a:bodyPr>
          <a:lstStyle/>
          <a:p>
            <a:pPr algn="just"/>
            <a:r>
              <a:rPr lang="en-US" sz="2800" b="1" i="0" dirty="0">
                <a:solidFill>
                  <a:srgbClr val="222222"/>
                </a:solidFill>
                <a:effectLst/>
                <a:latin typeface="DecimaWE Rg"/>
              </a:rPr>
              <a:t>“</a:t>
            </a:r>
            <a:r>
              <a:rPr lang="en-US" sz="2800" b="1" i="1" dirty="0">
                <a:solidFill>
                  <a:srgbClr val="222222"/>
                </a:solidFill>
                <a:effectLst/>
                <a:latin typeface="DecimaWE Rg"/>
              </a:rPr>
              <a:t>Sustainable Creative Tourism - Perspectives from different territories</a:t>
            </a:r>
            <a:r>
              <a:rPr lang="en-US" sz="2800" b="1" i="0" dirty="0">
                <a:solidFill>
                  <a:srgbClr val="222222"/>
                </a:solidFill>
                <a:effectLst/>
                <a:latin typeface="DecimaWE Rg"/>
              </a:rPr>
              <a:t>”</a:t>
            </a:r>
            <a:endParaRPr lang="it-IT" sz="2800" b="1" dirty="0">
              <a:solidFill>
                <a:srgbClr val="000000"/>
              </a:solidFill>
              <a:latin typeface="Calibri Light" panose="020F0302020204030204" pitchFamily="34" charset="0"/>
              <a:cs typeface="Calibri Light" panose="020F0302020204030204" pitchFamily="34" charset="0"/>
            </a:endParaRPr>
          </a:p>
        </p:txBody>
      </p:sp>
      <p:sp>
        <p:nvSpPr>
          <p:cNvPr id="3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descr="Immagine che contiene cibo&#10;&#10;Descrizione generata automaticamente">
            <a:extLst>
              <a:ext uri="{FF2B5EF4-FFF2-40B4-BE49-F238E27FC236}">
                <a16:creationId xmlns:a16="http://schemas.microsoft.com/office/drawing/2014/main" id="{7C9EDACB-49EC-453A-B6D1-6CECC3C2A9CB}"/>
              </a:ext>
            </a:extLst>
          </p:cNvPr>
          <p:cNvPicPr>
            <a:picLocks noChangeAspect="1"/>
          </p:cNvPicPr>
          <p:nvPr/>
        </p:nvPicPr>
        <p:blipFill>
          <a:blip r:embed="rId4"/>
          <a:stretch>
            <a:fillRect/>
          </a:stretch>
        </p:blipFill>
        <p:spPr>
          <a:xfrm>
            <a:off x="340470" y="2540128"/>
            <a:ext cx="4141760" cy="2692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5"/>
          <a:stretch>
            <a:fillRect/>
          </a:stretch>
        </p:blipFill>
        <p:spPr>
          <a:xfrm>
            <a:off x="11220443" y="5895968"/>
            <a:ext cx="971557" cy="962032"/>
          </a:xfrm>
          <a:prstGeom prst="rect">
            <a:avLst/>
          </a:prstGeom>
        </p:spPr>
      </p:pic>
      <p:sp>
        <p:nvSpPr>
          <p:cNvPr id="9" name="Sottotitolo 2">
            <a:extLst>
              <a:ext uri="{FF2B5EF4-FFF2-40B4-BE49-F238E27FC236}">
                <a16:creationId xmlns:a16="http://schemas.microsoft.com/office/drawing/2014/main" id="{D47D06F0-228B-4CDF-AC44-E7EDC9659B51}"/>
              </a:ext>
            </a:extLst>
          </p:cNvPr>
          <p:cNvSpPr txBox="1">
            <a:spLocks/>
          </p:cNvSpPr>
          <p:nvPr/>
        </p:nvSpPr>
        <p:spPr>
          <a:xfrm>
            <a:off x="6590966" y="4721360"/>
            <a:ext cx="4805996" cy="648558"/>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800" b="1" i="1" dirty="0">
                <a:solidFill>
                  <a:srgbClr val="000000"/>
                </a:solidFill>
              </a:rPr>
              <a:t>Speaker:</a:t>
            </a:r>
            <a:r>
              <a:rPr lang="el-GR" sz="1800" b="1" i="1" dirty="0">
                <a:solidFill>
                  <a:srgbClr val="000000"/>
                </a:solidFill>
              </a:rPr>
              <a:t> </a:t>
            </a:r>
            <a:r>
              <a:rPr lang="en-US" sz="1800" b="1" i="1" dirty="0">
                <a:solidFill>
                  <a:srgbClr val="000000"/>
                </a:solidFill>
              </a:rPr>
              <a:t>Danai Katsanta, Chamber of Achaia (GR), MSc Digital Art &amp; Technology (EU Project Manager) , </a:t>
            </a:r>
            <a:r>
              <a:rPr lang="en-US" sz="1800" b="1" i="1" dirty="0">
                <a:solidFill>
                  <a:srgbClr val="000000"/>
                </a:solidFill>
                <a:hlinkClick r:id="rId6"/>
              </a:rPr>
              <a:t>dkatsanta@e-a.gr</a:t>
            </a:r>
            <a:r>
              <a:rPr lang="en-US" sz="1800" b="1" i="1" dirty="0">
                <a:solidFill>
                  <a:srgbClr val="000000"/>
                </a:solidFill>
              </a:rPr>
              <a:t> </a:t>
            </a:r>
          </a:p>
          <a:p>
            <a:pPr algn="just"/>
            <a:endParaRPr lang="it-IT" sz="1800" b="1" i="1" dirty="0">
              <a:solidFill>
                <a:srgbClr val="000000"/>
              </a:solidFill>
            </a:endParaRPr>
          </a:p>
          <a:p>
            <a:pPr algn="just"/>
            <a:r>
              <a:rPr lang="it-IT" sz="1600" i="1" dirty="0">
                <a:solidFill>
                  <a:srgbClr val="000000"/>
                </a:solidFill>
              </a:rPr>
              <a:t>Partner: Patras Science Park /  Chamber of Achaia (Associate partner) </a:t>
            </a:r>
          </a:p>
        </p:txBody>
      </p:sp>
      <p:sp>
        <p:nvSpPr>
          <p:cNvPr id="15" name="Sottotitolo 2">
            <a:extLst>
              <a:ext uri="{FF2B5EF4-FFF2-40B4-BE49-F238E27FC236}">
                <a16:creationId xmlns:a16="http://schemas.microsoft.com/office/drawing/2014/main" id="{8E7E33C9-DBB6-4D56-A11F-6BA0D6AD6411}"/>
              </a:ext>
            </a:extLst>
          </p:cNvPr>
          <p:cNvSpPr txBox="1">
            <a:spLocks/>
          </p:cNvSpPr>
          <p:nvPr/>
        </p:nvSpPr>
        <p:spPr>
          <a:xfrm>
            <a:off x="5932083" y="6099649"/>
            <a:ext cx="5464879" cy="42406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200" dirty="0">
                <a:solidFill>
                  <a:srgbClr val="000000"/>
                </a:solidFill>
              </a:rPr>
              <a:t>Sustainable Tourism &amp; Culture: Building new opportunities|Trieste|  21.10.2022</a:t>
            </a:r>
          </a:p>
        </p:txBody>
      </p:sp>
      <p:cxnSp>
        <p:nvCxnSpPr>
          <p:cNvPr id="7" name="Connettore diritto 6">
            <a:extLst>
              <a:ext uri="{FF2B5EF4-FFF2-40B4-BE49-F238E27FC236}">
                <a16:creationId xmlns:a16="http://schemas.microsoft.com/office/drawing/2014/main" id="{85F04FA6-9451-4408-98F3-944ECD7F976B}"/>
              </a:ext>
            </a:extLst>
          </p:cNvPr>
          <p:cNvCxnSpPr>
            <a:cxnSpLocks/>
          </p:cNvCxnSpPr>
          <p:nvPr/>
        </p:nvCxnSpPr>
        <p:spPr>
          <a:xfrm flipH="1">
            <a:off x="6647610" y="2447046"/>
            <a:ext cx="4412798" cy="0"/>
          </a:xfrm>
          <a:prstGeom prst="line">
            <a:avLst/>
          </a:prstGeom>
          <a:ln w="28575">
            <a:solidFill>
              <a:srgbClr val="8BCA4B"/>
            </a:solidFill>
          </a:ln>
        </p:spPr>
        <p:style>
          <a:lnRef idx="1">
            <a:schemeClr val="dk1"/>
          </a:lnRef>
          <a:fillRef idx="0">
            <a:schemeClr val="dk1"/>
          </a:fillRef>
          <a:effectRef idx="0">
            <a:schemeClr val="dk1"/>
          </a:effectRef>
          <a:fontRef idx="minor">
            <a:schemeClr val="tx1"/>
          </a:fontRef>
        </p:style>
      </p:cxnSp>
      <p:sp>
        <p:nvSpPr>
          <p:cNvPr id="11" name="CasellaDiTesto 10">
            <a:extLst>
              <a:ext uri="{FF2B5EF4-FFF2-40B4-BE49-F238E27FC236}">
                <a16:creationId xmlns:a16="http://schemas.microsoft.com/office/drawing/2014/main" id="{8759FF6B-E23D-480F-AF0C-5AA783A544DF}"/>
              </a:ext>
            </a:extLst>
          </p:cNvPr>
          <p:cNvSpPr txBox="1"/>
          <p:nvPr/>
        </p:nvSpPr>
        <p:spPr>
          <a:xfrm>
            <a:off x="8224957" y="1975874"/>
            <a:ext cx="2995486" cy="369332"/>
          </a:xfrm>
          <a:prstGeom prst="rect">
            <a:avLst/>
          </a:prstGeom>
          <a:noFill/>
        </p:spPr>
        <p:txBody>
          <a:bodyPr wrap="square" rtlCol="0">
            <a:spAutoFit/>
          </a:bodyPr>
          <a:lstStyle/>
          <a:p>
            <a:r>
              <a:rPr lang="en-US" i="1" dirty="0"/>
              <a:t>The Region of Western Greece</a:t>
            </a:r>
            <a:endParaRPr lang="el-GR" i="1" dirty="0"/>
          </a:p>
        </p:txBody>
      </p:sp>
      <p:pic>
        <p:nvPicPr>
          <p:cNvPr id="8" name="Εικόνα 7">
            <a:extLst>
              <a:ext uri="{FF2B5EF4-FFF2-40B4-BE49-F238E27FC236}">
                <a16:creationId xmlns:a16="http://schemas.microsoft.com/office/drawing/2014/main" id="{DD8F0C2A-6D35-AFCF-BF21-8BDA934058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6130" y="5131621"/>
            <a:ext cx="2110832" cy="1002645"/>
          </a:xfrm>
          <a:prstGeom prst="rect">
            <a:avLst/>
          </a:prstGeom>
        </p:spPr>
      </p:pic>
    </p:spTree>
    <p:extLst>
      <p:ext uri="{BB962C8B-B14F-4D97-AF65-F5344CB8AC3E}">
        <p14:creationId xmlns:p14="http://schemas.microsoft.com/office/powerpoint/2010/main" val="2933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pic>
        <p:nvPicPr>
          <p:cNvPr id="1026" name="Picture 2" descr="Δεν υπάρχει διαθέσιμη περιγραφή.">
            <a:extLst>
              <a:ext uri="{FF2B5EF4-FFF2-40B4-BE49-F238E27FC236}">
                <a16:creationId xmlns:a16="http://schemas.microsoft.com/office/drawing/2014/main" id="{397E2828-1F75-657D-9720-78F9EAF5E9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4" t="21733" r="4020" b="20133"/>
          <a:stretch/>
        </p:blipFill>
        <p:spPr bwMode="auto">
          <a:xfrm>
            <a:off x="4100053" y="1036755"/>
            <a:ext cx="3191846" cy="43625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75012C-74FE-AA78-0147-2139D9FAA8B9}"/>
              </a:ext>
            </a:extLst>
          </p:cNvPr>
          <p:cNvSpPr txBox="1"/>
          <p:nvPr/>
        </p:nvSpPr>
        <p:spPr>
          <a:xfrm>
            <a:off x="707922" y="165143"/>
            <a:ext cx="7885471" cy="369332"/>
          </a:xfrm>
          <a:prstGeom prst="rect">
            <a:avLst/>
          </a:prstGeom>
          <a:noFill/>
        </p:spPr>
        <p:txBody>
          <a:bodyPr wrap="square">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endParaRPr lang="el-GR" dirty="0"/>
          </a:p>
        </p:txBody>
      </p:sp>
      <p:pic>
        <p:nvPicPr>
          <p:cNvPr id="1028" name="Picture 4" descr="Δεν υπάρχει διαθέσιμη περιγραφή.">
            <a:extLst>
              <a:ext uri="{FF2B5EF4-FFF2-40B4-BE49-F238E27FC236}">
                <a16:creationId xmlns:a16="http://schemas.microsoft.com/office/drawing/2014/main" id="{7BCB7BD0-28DF-516E-945D-270A5240B8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089" y="1857664"/>
            <a:ext cx="3626395" cy="4835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B57937-63D8-9022-2670-54B770B4834E}"/>
              </a:ext>
            </a:extLst>
          </p:cNvPr>
          <p:cNvSpPr txBox="1"/>
          <p:nvPr/>
        </p:nvSpPr>
        <p:spPr>
          <a:xfrm>
            <a:off x="707922" y="671127"/>
            <a:ext cx="2942082" cy="461665"/>
          </a:xfrm>
          <a:prstGeom prst="rect">
            <a:avLst/>
          </a:prstGeom>
          <a:noFill/>
        </p:spPr>
        <p:txBody>
          <a:bodyPr wrap="square">
            <a:spAutoFit/>
          </a:bodyPr>
          <a:lstStyle/>
          <a:p>
            <a:pPr algn="l"/>
            <a:r>
              <a:rPr lang="en-US" sz="2400" b="1" i="1" dirty="0">
                <a:solidFill>
                  <a:schemeClr val="accent6">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Some good examples</a:t>
            </a:r>
          </a:p>
        </p:txBody>
      </p:sp>
      <p:sp>
        <p:nvSpPr>
          <p:cNvPr id="3" name="Θέση περιεχομένου 2">
            <a:extLst>
              <a:ext uri="{FF2B5EF4-FFF2-40B4-BE49-F238E27FC236}">
                <a16:creationId xmlns:a16="http://schemas.microsoft.com/office/drawing/2014/main" id="{4D12496C-EFAA-7065-35E5-1343956CF78A}"/>
              </a:ext>
            </a:extLst>
          </p:cNvPr>
          <p:cNvSpPr txBox="1">
            <a:spLocks/>
          </p:cNvSpPr>
          <p:nvPr/>
        </p:nvSpPr>
        <p:spPr>
          <a:xfrm>
            <a:off x="707922" y="1340104"/>
            <a:ext cx="3891510" cy="50789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l-GR" sz="1600" dirty="0">
              <a:ea typeface="Calibri" panose="020F0502020204030204" pitchFamily="34" charset="0"/>
              <a:cs typeface="Arial" panose="020B0604020202020204" pitchFamily="34" charset="0"/>
            </a:endParaRPr>
          </a:p>
          <a:p>
            <a:pPr marL="800100" lvl="1" indent="-342900" algn="l">
              <a:lnSpc>
                <a:spcPct val="150000"/>
              </a:lnSpc>
              <a:buFont typeface="Arial" panose="020B0604020202020204" pitchFamily="34" charset="0"/>
              <a:buChar char="•"/>
            </a:pPr>
            <a:r>
              <a:rPr lang="en-US" b="1" i="1" dirty="0">
                <a:solidFill>
                  <a:srgbClr val="031987"/>
                </a:solidFill>
              </a:rPr>
              <a:t>“Souvenir”</a:t>
            </a:r>
            <a:r>
              <a:rPr lang="en-US" b="1" dirty="0">
                <a:solidFill>
                  <a:srgbClr val="031987"/>
                </a:solidFill>
              </a:rPr>
              <a:t> : </a:t>
            </a:r>
            <a:r>
              <a:rPr lang="en-US" dirty="0"/>
              <a:t>a startup funded by ENI CBC MED </a:t>
            </a:r>
            <a:r>
              <a:rPr lang="en-US" dirty="0" err="1"/>
              <a:t>programme</a:t>
            </a:r>
            <a:r>
              <a:rPr lang="en-US" dirty="0"/>
              <a:t>, created by the need to have personalized souvenirs when visiting Patras and Achaia prefecture, something to bring home when you leave the capital of Western Greece.  </a:t>
            </a:r>
            <a:endParaRPr lang="el-GR" dirty="0"/>
          </a:p>
          <a:p>
            <a:pPr marL="800100" lvl="1" indent="-342900" algn="l">
              <a:buFont typeface="Arial" panose="020B0604020202020204" pitchFamily="34" charset="0"/>
              <a:buChar char="•"/>
            </a:pPr>
            <a:endParaRPr lang="en-US" dirty="0"/>
          </a:p>
          <a:p>
            <a:pPr lvl="1" algn="l"/>
            <a:endParaRPr lang="el-GR" dirty="0"/>
          </a:p>
        </p:txBody>
      </p:sp>
    </p:spTree>
    <p:extLst>
      <p:ext uri="{BB962C8B-B14F-4D97-AF65-F5344CB8AC3E}">
        <p14:creationId xmlns:p14="http://schemas.microsoft.com/office/powerpoint/2010/main" val="52610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sp>
        <p:nvSpPr>
          <p:cNvPr id="3" name="Θέση περιεχομένου 2">
            <a:extLst>
              <a:ext uri="{FF2B5EF4-FFF2-40B4-BE49-F238E27FC236}">
                <a16:creationId xmlns:a16="http://schemas.microsoft.com/office/drawing/2014/main" id="{4D12496C-EFAA-7065-35E5-1343956CF78A}"/>
              </a:ext>
            </a:extLst>
          </p:cNvPr>
          <p:cNvSpPr txBox="1">
            <a:spLocks/>
          </p:cNvSpPr>
          <p:nvPr/>
        </p:nvSpPr>
        <p:spPr>
          <a:xfrm>
            <a:off x="1175658" y="933062"/>
            <a:ext cx="9453014" cy="5029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i="1" dirty="0">
              <a:solidFill>
                <a:schemeClr val="accent6">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algn="l"/>
            <a:r>
              <a:rPr lang="en-US" b="1" i="1" dirty="0">
                <a:solidFill>
                  <a:schemeClr val="accent6">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Conclusion </a:t>
            </a:r>
          </a:p>
          <a:p>
            <a:pPr lvl="1" algn="l"/>
            <a:endParaRPr lang="en-US" dirty="0"/>
          </a:p>
          <a:p>
            <a:pPr lvl="1" algn="just">
              <a:lnSpc>
                <a:spcPct val="150000"/>
              </a:lnSpc>
            </a:pPr>
            <a:r>
              <a:rPr lang="en-US" sz="2400" i="1" dirty="0"/>
              <a:t>“An essential issue remains </a:t>
            </a:r>
            <a:r>
              <a:rPr lang="en-US" sz="2400" b="1" i="1" dirty="0"/>
              <a:t>the safeguarding of the Sustainable Creative Tourism mechanisms. </a:t>
            </a:r>
            <a:r>
              <a:rPr lang="en-US" sz="2400" i="1" dirty="0"/>
              <a:t>Those which will allow local communities, not only to participate in the decisions, but also to determine the nature, the dimensions, the necessary economic, cultural and ecological limitations”. </a:t>
            </a:r>
            <a:r>
              <a:rPr lang="en-US" sz="2400" b="1" i="1" dirty="0"/>
              <a:t>Western Greece Region must keep trying! </a:t>
            </a:r>
            <a:endParaRPr lang="el-GR" sz="2400" b="1" i="1" dirty="0"/>
          </a:p>
        </p:txBody>
      </p:sp>
      <p:sp>
        <p:nvSpPr>
          <p:cNvPr id="5" name="TextBox 4">
            <a:extLst>
              <a:ext uri="{FF2B5EF4-FFF2-40B4-BE49-F238E27FC236}">
                <a16:creationId xmlns:a16="http://schemas.microsoft.com/office/drawing/2014/main" id="{5375012C-74FE-AA78-0147-2139D9FAA8B9}"/>
              </a:ext>
            </a:extLst>
          </p:cNvPr>
          <p:cNvSpPr txBox="1"/>
          <p:nvPr/>
        </p:nvSpPr>
        <p:spPr>
          <a:xfrm>
            <a:off x="707922" y="165143"/>
            <a:ext cx="7885471" cy="369332"/>
          </a:xfrm>
          <a:prstGeom prst="rect">
            <a:avLst/>
          </a:prstGeom>
          <a:noFill/>
        </p:spPr>
        <p:txBody>
          <a:bodyPr wrap="square">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endParaRPr lang="el-GR" dirty="0"/>
          </a:p>
        </p:txBody>
      </p:sp>
    </p:spTree>
    <p:extLst>
      <p:ext uri="{BB962C8B-B14F-4D97-AF65-F5344CB8AC3E}">
        <p14:creationId xmlns:p14="http://schemas.microsoft.com/office/powerpoint/2010/main" val="94094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6590966" y="1225817"/>
            <a:ext cx="4805996" cy="741641"/>
          </a:xfrm>
        </p:spPr>
        <p:txBody>
          <a:bodyPr anchor="t">
            <a:normAutofit/>
          </a:bodyPr>
          <a:lstStyle/>
          <a:p>
            <a:r>
              <a:rPr lang="it-IT" sz="4000" b="1" dirty="0">
                <a:solidFill>
                  <a:srgbClr val="000000"/>
                </a:solidFill>
                <a:latin typeface="Calibri Light" panose="020F0302020204030204" pitchFamily="34" charset="0"/>
                <a:cs typeface="Calibri Light" panose="020F0302020204030204" pitchFamily="34" charset="0"/>
              </a:rPr>
              <a:t>THANK YOU!</a:t>
            </a:r>
          </a:p>
        </p:txBody>
      </p:sp>
      <p:sp>
        <p:nvSpPr>
          <p:cNvPr id="3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descr="Immagine che contiene cibo&#10;&#10;Descrizione generata automaticamente">
            <a:extLst>
              <a:ext uri="{FF2B5EF4-FFF2-40B4-BE49-F238E27FC236}">
                <a16:creationId xmlns:a16="http://schemas.microsoft.com/office/drawing/2014/main" id="{7C9EDACB-49EC-453A-B6D1-6CECC3C2A9CB}"/>
              </a:ext>
            </a:extLst>
          </p:cNvPr>
          <p:cNvPicPr>
            <a:picLocks noChangeAspect="1"/>
          </p:cNvPicPr>
          <p:nvPr/>
        </p:nvPicPr>
        <p:blipFill>
          <a:blip r:embed="rId3"/>
          <a:stretch>
            <a:fillRect/>
          </a:stretch>
        </p:blipFill>
        <p:spPr>
          <a:xfrm>
            <a:off x="340470" y="2540128"/>
            <a:ext cx="4141760" cy="2692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4"/>
          <a:stretch>
            <a:fillRect/>
          </a:stretch>
        </p:blipFill>
        <p:spPr>
          <a:xfrm>
            <a:off x="11220443" y="5895968"/>
            <a:ext cx="971557" cy="962032"/>
          </a:xfrm>
          <a:prstGeom prst="rect">
            <a:avLst/>
          </a:prstGeom>
        </p:spPr>
      </p:pic>
      <p:sp>
        <p:nvSpPr>
          <p:cNvPr id="12" name="Sottotitolo 2">
            <a:extLst>
              <a:ext uri="{FF2B5EF4-FFF2-40B4-BE49-F238E27FC236}">
                <a16:creationId xmlns:a16="http://schemas.microsoft.com/office/drawing/2014/main" id="{E45120E3-892A-45BE-9C4C-651140441F75}"/>
              </a:ext>
            </a:extLst>
          </p:cNvPr>
          <p:cNvSpPr txBox="1">
            <a:spLocks/>
          </p:cNvSpPr>
          <p:nvPr/>
        </p:nvSpPr>
        <p:spPr>
          <a:xfrm>
            <a:off x="6590966" y="6099649"/>
            <a:ext cx="4805996" cy="42406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200" dirty="0">
                <a:solidFill>
                  <a:srgbClr val="000000"/>
                </a:solidFill>
              </a:rPr>
              <a:t>Final Conference | 22 – 23 April 2020</a:t>
            </a:r>
          </a:p>
        </p:txBody>
      </p:sp>
      <p:sp>
        <p:nvSpPr>
          <p:cNvPr id="6" name="TextBox 5">
            <a:extLst>
              <a:ext uri="{FF2B5EF4-FFF2-40B4-BE49-F238E27FC236}">
                <a16:creationId xmlns:a16="http://schemas.microsoft.com/office/drawing/2014/main" id="{974C45FF-8EDD-6051-3E95-74A1F041AAF6}"/>
              </a:ext>
            </a:extLst>
          </p:cNvPr>
          <p:cNvSpPr txBox="1"/>
          <p:nvPr/>
        </p:nvSpPr>
        <p:spPr>
          <a:xfrm>
            <a:off x="6762190" y="2372350"/>
            <a:ext cx="5279773" cy="1200329"/>
          </a:xfrm>
          <a:prstGeom prst="rect">
            <a:avLst/>
          </a:prstGeom>
          <a:noFill/>
        </p:spPr>
        <p:txBody>
          <a:bodyPr wrap="square">
            <a:spAutoFit/>
          </a:bodyPr>
          <a:lstStyle/>
          <a:p>
            <a:pPr algn="just"/>
            <a:r>
              <a:rPr lang="it-IT" sz="1800" b="1" i="1" dirty="0">
                <a:solidFill>
                  <a:srgbClr val="000000"/>
                </a:solidFill>
              </a:rPr>
              <a:t>Speaker:</a:t>
            </a:r>
            <a:r>
              <a:rPr lang="el-GR" sz="1800" b="1" i="1" dirty="0">
                <a:solidFill>
                  <a:srgbClr val="000000"/>
                </a:solidFill>
              </a:rPr>
              <a:t> </a:t>
            </a:r>
            <a:endParaRPr lang="en-US" sz="1800" b="1" i="1" dirty="0">
              <a:solidFill>
                <a:srgbClr val="000000"/>
              </a:solidFill>
            </a:endParaRPr>
          </a:p>
          <a:p>
            <a:pPr algn="just"/>
            <a:r>
              <a:rPr lang="en-US" sz="1800" b="1" i="1" dirty="0">
                <a:solidFill>
                  <a:srgbClr val="000000"/>
                </a:solidFill>
              </a:rPr>
              <a:t>Danai Katsanta, </a:t>
            </a:r>
            <a:r>
              <a:rPr lang="en-US" sz="1800" dirty="0">
                <a:solidFill>
                  <a:srgbClr val="000000"/>
                </a:solidFill>
              </a:rPr>
              <a:t>Chamber of Achaia (GR), MSc Digital Art &amp; Technology (Project Manager) , </a:t>
            </a:r>
            <a:r>
              <a:rPr lang="en-US" sz="1800" dirty="0">
                <a:solidFill>
                  <a:srgbClr val="000000"/>
                </a:solidFill>
                <a:hlinkClick r:id="rId5"/>
              </a:rPr>
              <a:t>dkatsanta@e-a.gr</a:t>
            </a:r>
            <a:r>
              <a:rPr lang="en-US" sz="1800" dirty="0">
                <a:solidFill>
                  <a:srgbClr val="000000"/>
                </a:solidFill>
              </a:rPr>
              <a:t> </a:t>
            </a:r>
          </a:p>
        </p:txBody>
      </p:sp>
      <p:sp>
        <p:nvSpPr>
          <p:cNvPr id="7" name="Sottotitolo 2">
            <a:extLst>
              <a:ext uri="{FF2B5EF4-FFF2-40B4-BE49-F238E27FC236}">
                <a16:creationId xmlns:a16="http://schemas.microsoft.com/office/drawing/2014/main" id="{42101CD0-1552-4379-06D4-C3A201E17129}"/>
              </a:ext>
            </a:extLst>
          </p:cNvPr>
          <p:cNvSpPr txBox="1">
            <a:spLocks/>
          </p:cNvSpPr>
          <p:nvPr/>
        </p:nvSpPr>
        <p:spPr>
          <a:xfrm>
            <a:off x="6762190" y="3691250"/>
            <a:ext cx="4805996" cy="648558"/>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it-IT" sz="1800" b="1" i="1" dirty="0">
              <a:solidFill>
                <a:srgbClr val="000000"/>
              </a:solidFill>
            </a:endParaRPr>
          </a:p>
          <a:p>
            <a:pPr algn="just"/>
            <a:r>
              <a:rPr lang="it-IT" sz="1600" i="1" dirty="0">
                <a:solidFill>
                  <a:srgbClr val="000000"/>
                </a:solidFill>
              </a:rPr>
              <a:t>Partner: Patras Science Park &amp; Chamber of Achaia (Associate partner) </a:t>
            </a:r>
          </a:p>
        </p:txBody>
      </p:sp>
    </p:spTree>
    <p:extLst>
      <p:ext uri="{BB962C8B-B14F-4D97-AF65-F5344CB8AC3E}">
        <p14:creationId xmlns:p14="http://schemas.microsoft.com/office/powerpoint/2010/main" val="310303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3"/>
          <a:stretch>
            <a:fillRect/>
          </a:stretch>
        </p:blipFill>
        <p:spPr>
          <a:xfrm>
            <a:off x="11220443" y="5895968"/>
            <a:ext cx="971557" cy="962032"/>
          </a:xfrm>
          <a:prstGeom prst="rect">
            <a:avLst/>
          </a:prstGeom>
        </p:spPr>
      </p:pic>
      <p:sp>
        <p:nvSpPr>
          <p:cNvPr id="4" name="Θέση περιεχομένου 2">
            <a:extLst>
              <a:ext uri="{FF2B5EF4-FFF2-40B4-BE49-F238E27FC236}">
                <a16:creationId xmlns:a16="http://schemas.microsoft.com/office/drawing/2014/main" id="{2BD166FC-C0B2-EC36-8002-BB8D68E9D04E}"/>
              </a:ext>
            </a:extLst>
          </p:cNvPr>
          <p:cNvSpPr txBox="1">
            <a:spLocks/>
          </p:cNvSpPr>
          <p:nvPr/>
        </p:nvSpPr>
        <p:spPr>
          <a:xfrm>
            <a:off x="835436" y="1641961"/>
            <a:ext cx="7766009" cy="45012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31987"/>
                </a:solidFill>
                <a:latin typeface="Calibri" panose="020F0502020204030204" pitchFamily="34" charset="0"/>
                <a:ea typeface="Calibri" panose="020F0502020204030204" pitchFamily="34" charset="0"/>
                <a:cs typeface="Arial" panose="020B0604020202020204" pitchFamily="34" charset="0"/>
              </a:rPr>
              <a:t>Main  Characteristics of Tourism in Western Greece </a:t>
            </a:r>
          </a:p>
          <a:p>
            <a:pPr algn="l"/>
            <a:endParaRPr lang="en-US" sz="2000" b="1" u="sng" dirty="0">
              <a:latin typeface="Calibri" panose="020F050202020403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US"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3 Prefectures: </a:t>
            </a:r>
            <a:r>
              <a:rPr lang="en-US" dirty="0">
                <a:latin typeface="Calibri" panose="020F0502020204030204" pitchFamily="34" charset="0"/>
                <a:ea typeface="Calibri" panose="020F0502020204030204" pitchFamily="34" charset="0"/>
                <a:cs typeface="Arial" panose="020B0604020202020204" pitchFamily="34" charset="0"/>
              </a:rPr>
              <a:t>1.Achaia, 2.Aitolia &amp; Akarnania, 3.Ileia </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Trying to </a:t>
            </a:r>
            <a:r>
              <a:rPr lang="en-US"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rise both domestic and international-incoming tourism</a:t>
            </a:r>
            <a:endParaRPr lang="el-GR"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US"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Low flows</a:t>
            </a:r>
            <a:r>
              <a:rPr lang="en-US" dirty="0">
                <a:latin typeface="Calibri" panose="020F0502020204030204" pitchFamily="34" charset="0"/>
                <a:ea typeface="Calibri" panose="020F0502020204030204" pitchFamily="34" charset="0"/>
                <a:cs typeface="Arial" panose="020B0604020202020204" pitchFamily="34" charset="0"/>
              </a:rPr>
              <a:t> of inbound travel traffic</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“By-pass” region </a:t>
            </a:r>
            <a:r>
              <a:rPr lang="el-GR" dirty="0">
                <a:latin typeface="Calibri" panose="020F0502020204030204" pitchFamily="34" charset="0"/>
                <a:ea typeface="Calibri" panose="020F0502020204030204" pitchFamily="34" charset="0"/>
                <a:cs typeface="Arial" panose="020B060402020202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weakness for our Region) </a:t>
            </a:r>
            <a:endParaRPr lang="el-GR" dirty="0">
              <a:latin typeface="Calibri" panose="020F050202020403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US" b="1" i="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Tourism seasonality</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2 cities acting as </a:t>
            </a:r>
            <a:r>
              <a:rPr lang="en-US" i="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City Break </a:t>
            </a:r>
            <a:r>
              <a:rPr lang="en-US" b="1" i="1" dirty="0">
                <a:solidFill>
                  <a:srgbClr val="031987"/>
                </a:solidFill>
                <a:latin typeface="Calibri" panose="020F0502020204030204" pitchFamily="34" charset="0"/>
                <a:ea typeface="Calibri" panose="020F0502020204030204" pitchFamily="34" charset="0"/>
                <a:cs typeface="Arial" panose="020B0604020202020204" pitchFamily="34" charset="0"/>
              </a:rPr>
              <a:t>+</a:t>
            </a:r>
            <a:r>
              <a:rPr lang="en-US" i="1"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Culture &amp; Shopping </a:t>
            </a:r>
            <a:r>
              <a:rPr lang="en-US" dirty="0">
                <a:latin typeface="Calibri" panose="020F0502020204030204" pitchFamily="34" charset="0"/>
                <a:ea typeface="Calibri" panose="020F0502020204030204" pitchFamily="34" charset="0"/>
                <a:cs typeface="Arial" panose="020B0604020202020204" pitchFamily="34" charset="0"/>
              </a:rPr>
              <a:t>(Patras-</a:t>
            </a:r>
            <a:r>
              <a:rPr lang="en-US" dirty="0" err="1">
                <a:latin typeface="Calibri" panose="020F0502020204030204" pitchFamily="34" charset="0"/>
                <a:ea typeface="Calibri" panose="020F0502020204030204" pitchFamily="34" charset="0"/>
                <a:cs typeface="Arial" panose="020B0604020202020204" pitchFamily="34" charset="0"/>
              </a:rPr>
              <a:t>Nafpaktos</a:t>
            </a:r>
            <a:r>
              <a:rPr lang="en-US" dirty="0">
                <a:latin typeface="Calibri" panose="020F0502020204030204" pitchFamily="34" charset="0"/>
                <a:ea typeface="Calibri" panose="020F0502020204030204" pitchFamily="34" charset="0"/>
                <a:cs typeface="Arial" panose="020B0604020202020204" pitchFamily="34" charset="0"/>
              </a:rPr>
              <a:t>/Lepanto).</a:t>
            </a:r>
          </a:p>
          <a:p>
            <a:pPr marL="285750" indent="-285750" algn="l">
              <a:buFont typeface="Arial" panose="020B0604020202020204" pitchFamily="34" charset="0"/>
              <a:buChar char="•"/>
            </a:pPr>
            <a:r>
              <a:rPr lang="en-US" dirty="0">
                <a:latin typeface="Calibri" panose="020F0502020204030204" pitchFamily="34" charset="0"/>
                <a:cs typeface="Arial" panose="020B0604020202020204" pitchFamily="34" charset="0"/>
              </a:rPr>
              <a:t>Creative Tourism: the sector that contributes to Regional Greek GDP growth and employment.</a:t>
            </a:r>
            <a:endParaRPr lang="el-GR" dirty="0"/>
          </a:p>
        </p:txBody>
      </p:sp>
      <p:sp>
        <p:nvSpPr>
          <p:cNvPr id="5" name="CasellaDiTesto 10">
            <a:extLst>
              <a:ext uri="{FF2B5EF4-FFF2-40B4-BE49-F238E27FC236}">
                <a16:creationId xmlns:a16="http://schemas.microsoft.com/office/drawing/2014/main" id="{EF378AE6-5A0F-5050-2D11-E845EFFF819C}"/>
              </a:ext>
            </a:extLst>
          </p:cNvPr>
          <p:cNvSpPr txBox="1"/>
          <p:nvPr/>
        </p:nvSpPr>
        <p:spPr>
          <a:xfrm>
            <a:off x="835436" y="188814"/>
            <a:ext cx="8770680" cy="923330"/>
          </a:xfrm>
          <a:prstGeom prst="rect">
            <a:avLst/>
          </a:prstGeom>
          <a:noFill/>
        </p:spPr>
        <p:txBody>
          <a:bodyPr wrap="square" rtlCol="0">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p>
          <a:p>
            <a:r>
              <a:rPr lang="en-US" i="1" dirty="0"/>
              <a:t>The Region of Western Greece</a:t>
            </a:r>
            <a:endParaRPr lang="el-GR" i="1" dirty="0"/>
          </a:p>
          <a:p>
            <a:endParaRPr lang="el-GR" b="1" dirty="0"/>
          </a:p>
        </p:txBody>
      </p:sp>
      <p:pic>
        <p:nvPicPr>
          <p:cNvPr id="2" name="Εικόνα 1">
            <a:extLst>
              <a:ext uri="{FF2B5EF4-FFF2-40B4-BE49-F238E27FC236}">
                <a16:creationId xmlns:a16="http://schemas.microsoft.com/office/drawing/2014/main" id="{228B7DAC-2DBF-1062-9254-22EBDC4F5CA8}"/>
              </a:ext>
            </a:extLst>
          </p:cNvPr>
          <p:cNvPicPr>
            <a:picLocks noChangeAspect="1"/>
          </p:cNvPicPr>
          <p:nvPr/>
        </p:nvPicPr>
        <p:blipFill>
          <a:blip r:embed="rId4"/>
          <a:stretch>
            <a:fillRect/>
          </a:stretch>
        </p:blipFill>
        <p:spPr>
          <a:xfrm>
            <a:off x="8712015" y="2358090"/>
            <a:ext cx="3403056" cy="2799125"/>
          </a:xfrm>
          <a:prstGeom prst="rect">
            <a:avLst/>
          </a:prstGeom>
        </p:spPr>
      </p:pic>
    </p:spTree>
    <p:extLst>
      <p:ext uri="{BB962C8B-B14F-4D97-AF65-F5344CB8AC3E}">
        <p14:creationId xmlns:p14="http://schemas.microsoft.com/office/powerpoint/2010/main" val="327918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3"/>
          <a:stretch>
            <a:fillRect/>
          </a:stretch>
        </p:blipFill>
        <p:spPr>
          <a:xfrm>
            <a:off x="11220443" y="5895968"/>
            <a:ext cx="971557" cy="962032"/>
          </a:xfrm>
          <a:prstGeom prst="rect">
            <a:avLst/>
          </a:prstGeom>
        </p:spPr>
      </p:pic>
      <p:sp>
        <p:nvSpPr>
          <p:cNvPr id="2" name="CasellaDiTesto 10">
            <a:extLst>
              <a:ext uri="{FF2B5EF4-FFF2-40B4-BE49-F238E27FC236}">
                <a16:creationId xmlns:a16="http://schemas.microsoft.com/office/drawing/2014/main" id="{C82847C5-DDAE-BADB-A78F-0AD09D1ACF2E}"/>
              </a:ext>
            </a:extLst>
          </p:cNvPr>
          <p:cNvSpPr txBox="1"/>
          <p:nvPr/>
        </p:nvSpPr>
        <p:spPr>
          <a:xfrm>
            <a:off x="835436" y="188814"/>
            <a:ext cx="8770680" cy="923330"/>
          </a:xfrm>
          <a:prstGeom prst="rect">
            <a:avLst/>
          </a:prstGeom>
          <a:noFill/>
        </p:spPr>
        <p:txBody>
          <a:bodyPr wrap="square" rtlCol="0">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p>
          <a:p>
            <a:r>
              <a:rPr lang="en-US" i="1" dirty="0"/>
              <a:t>The Region of Western Greece</a:t>
            </a:r>
            <a:endParaRPr lang="el-GR" i="1" dirty="0"/>
          </a:p>
          <a:p>
            <a:endParaRPr lang="el-GR" b="1" dirty="0"/>
          </a:p>
        </p:txBody>
      </p:sp>
      <p:sp>
        <p:nvSpPr>
          <p:cNvPr id="5" name="TextBox 4">
            <a:extLst>
              <a:ext uri="{FF2B5EF4-FFF2-40B4-BE49-F238E27FC236}">
                <a16:creationId xmlns:a16="http://schemas.microsoft.com/office/drawing/2014/main" id="{86CD2356-B316-61DB-3CFB-BFDFB0943B09}"/>
              </a:ext>
            </a:extLst>
          </p:cNvPr>
          <p:cNvSpPr txBox="1"/>
          <p:nvPr/>
        </p:nvSpPr>
        <p:spPr>
          <a:xfrm>
            <a:off x="3606546" y="997636"/>
            <a:ext cx="4632198" cy="523220"/>
          </a:xfrm>
          <a:prstGeom prst="rect">
            <a:avLst/>
          </a:prstGeom>
          <a:noFill/>
        </p:spPr>
        <p:txBody>
          <a:bodyPr wrap="square">
            <a:spAutoFit/>
          </a:bodyPr>
          <a:lstStyle/>
          <a:p>
            <a:r>
              <a:rPr lang="en-US" sz="2800" b="1" u="sng" dirty="0">
                <a:solidFill>
                  <a:srgbClr val="031987"/>
                </a:solidFill>
                <a:ea typeface="Calibri" panose="020F0502020204030204" pitchFamily="34" charset="0"/>
                <a:cs typeface="Arial" panose="020B0604020202020204" pitchFamily="34" charset="0"/>
              </a:rPr>
              <a:t>Culture &amp; Tourism in numbers </a:t>
            </a:r>
          </a:p>
        </p:txBody>
      </p:sp>
      <p:sp>
        <p:nvSpPr>
          <p:cNvPr id="7" name="TextBox 6">
            <a:extLst>
              <a:ext uri="{FF2B5EF4-FFF2-40B4-BE49-F238E27FC236}">
                <a16:creationId xmlns:a16="http://schemas.microsoft.com/office/drawing/2014/main" id="{0CE61843-F06D-5B81-52BC-BBE3F9B843F7}"/>
              </a:ext>
            </a:extLst>
          </p:cNvPr>
          <p:cNvSpPr txBox="1"/>
          <p:nvPr/>
        </p:nvSpPr>
        <p:spPr>
          <a:xfrm>
            <a:off x="866722" y="1960346"/>
            <a:ext cx="4043606" cy="461665"/>
          </a:xfrm>
          <a:prstGeom prst="rect">
            <a:avLst/>
          </a:prstGeom>
          <a:noFill/>
        </p:spPr>
        <p:txBody>
          <a:bodyPr wrap="square">
            <a:spAutoFit/>
          </a:bodyPr>
          <a:lstStyle/>
          <a:p>
            <a:pPr marL="285750" indent="-285750" algn="l">
              <a:buFont typeface="Arial" panose="020B0604020202020204" pitchFamily="34" charset="0"/>
              <a:buChar char="•"/>
            </a:pPr>
            <a:r>
              <a:rPr lang="en-US" dirty="0"/>
              <a:t>A </a:t>
            </a:r>
            <a:r>
              <a:rPr lang="en-US" b="1" dirty="0"/>
              <a:t>rich history </a:t>
            </a:r>
            <a:r>
              <a:rPr lang="en-US" dirty="0"/>
              <a:t>of </a:t>
            </a:r>
            <a:r>
              <a:rPr lang="en-US" sz="2400" b="1" dirty="0">
                <a:solidFill>
                  <a:schemeClr val="accent6">
                    <a:lumMod val="50000"/>
                  </a:schemeClr>
                </a:solidFill>
              </a:rPr>
              <a:t>30 centuries </a:t>
            </a:r>
            <a:endParaRPr lang="en-US" b="1" dirty="0">
              <a:solidFill>
                <a:schemeClr val="accent6">
                  <a:lumMod val="50000"/>
                </a:schemeClr>
              </a:solidFill>
            </a:endParaRPr>
          </a:p>
        </p:txBody>
      </p:sp>
      <p:sp>
        <p:nvSpPr>
          <p:cNvPr id="9" name="TextBox 8">
            <a:extLst>
              <a:ext uri="{FF2B5EF4-FFF2-40B4-BE49-F238E27FC236}">
                <a16:creationId xmlns:a16="http://schemas.microsoft.com/office/drawing/2014/main" id="{07F4EB46-AC90-E470-7723-29E45D4DF1B6}"/>
              </a:ext>
            </a:extLst>
          </p:cNvPr>
          <p:cNvSpPr txBox="1"/>
          <p:nvPr/>
        </p:nvSpPr>
        <p:spPr>
          <a:xfrm>
            <a:off x="5123303" y="2485979"/>
            <a:ext cx="4840993" cy="523220"/>
          </a:xfrm>
          <a:prstGeom prst="rect">
            <a:avLst/>
          </a:prstGeom>
          <a:noFill/>
        </p:spPr>
        <p:txBody>
          <a:bodyPr wrap="square">
            <a:spAutoFit/>
          </a:bodyPr>
          <a:lstStyle/>
          <a:p>
            <a:pPr marL="285750" indent="-285750" algn="l">
              <a:buFont typeface="Arial" panose="020B0604020202020204" pitchFamily="34" charset="0"/>
              <a:buChar char="•"/>
            </a:pPr>
            <a:r>
              <a:rPr lang="el-GR" sz="2800" dirty="0">
                <a:solidFill>
                  <a:schemeClr val="accent6">
                    <a:lumMod val="50000"/>
                  </a:schemeClr>
                </a:solidFill>
              </a:rPr>
              <a:t>&gt;</a:t>
            </a:r>
            <a:r>
              <a:rPr lang="en-US" sz="2800" b="1" dirty="0">
                <a:solidFill>
                  <a:schemeClr val="accent6">
                    <a:lumMod val="50000"/>
                  </a:schemeClr>
                </a:solidFill>
              </a:rPr>
              <a:t>460.000</a:t>
            </a:r>
            <a:r>
              <a:rPr lang="en-US" sz="2000" b="1" dirty="0">
                <a:solidFill>
                  <a:schemeClr val="accent6">
                    <a:lumMod val="50000"/>
                  </a:schemeClr>
                </a:solidFill>
              </a:rPr>
              <a:t> visitors per year </a:t>
            </a:r>
            <a:r>
              <a:rPr lang="en-US" sz="2000" dirty="0"/>
              <a:t>(Data 2019) </a:t>
            </a:r>
          </a:p>
        </p:txBody>
      </p:sp>
      <p:sp>
        <p:nvSpPr>
          <p:cNvPr id="11" name="TextBox 10">
            <a:extLst>
              <a:ext uri="{FF2B5EF4-FFF2-40B4-BE49-F238E27FC236}">
                <a16:creationId xmlns:a16="http://schemas.microsoft.com/office/drawing/2014/main" id="{B853B64B-2102-A5F7-F6A4-ECE5EB605891}"/>
              </a:ext>
            </a:extLst>
          </p:cNvPr>
          <p:cNvSpPr txBox="1"/>
          <p:nvPr/>
        </p:nvSpPr>
        <p:spPr>
          <a:xfrm>
            <a:off x="866722" y="3974323"/>
            <a:ext cx="7372022" cy="1015663"/>
          </a:xfrm>
          <a:prstGeom prst="rect">
            <a:avLst/>
          </a:prstGeom>
          <a:noFill/>
        </p:spPr>
        <p:txBody>
          <a:bodyPr wrap="square">
            <a:spAutoFit/>
          </a:bodyPr>
          <a:lstStyle/>
          <a:p>
            <a:pPr marL="285750" indent="-285750" algn="just">
              <a:buFont typeface="Arial" panose="020B0604020202020204" pitchFamily="34" charset="0"/>
              <a:buChar char="•"/>
            </a:pPr>
            <a:r>
              <a:rPr lang="en-US" sz="2400" b="1" i="0" u="none" strike="noStrike" baseline="0" dirty="0">
                <a:solidFill>
                  <a:schemeClr val="accent6">
                    <a:lumMod val="50000"/>
                  </a:schemeClr>
                </a:solidFill>
              </a:rPr>
              <a:t>2 UNESCO </a:t>
            </a:r>
            <a:r>
              <a:rPr lang="en-US" b="0" i="0" u="none" strike="noStrike" baseline="0" dirty="0">
                <a:solidFill>
                  <a:schemeClr val="accent6">
                    <a:lumMod val="50000"/>
                  </a:schemeClr>
                </a:solidFill>
              </a:rPr>
              <a:t>World Heritage Archaeological Sites</a:t>
            </a:r>
          </a:p>
          <a:p>
            <a:pPr marL="742950" lvl="1" indent="-285750" algn="just">
              <a:buFont typeface="Arial" panose="020B0604020202020204" pitchFamily="34" charset="0"/>
              <a:buChar char="•"/>
            </a:pPr>
            <a:r>
              <a:rPr lang="en-US" dirty="0">
                <a:solidFill>
                  <a:srgbClr val="000000"/>
                </a:solidFill>
              </a:rPr>
              <a:t>The Archaeological site of Olympia-cradle of the Olympism (1989) &amp; </a:t>
            </a:r>
          </a:p>
          <a:p>
            <a:pPr marL="742950" lvl="1" indent="-285750" algn="just">
              <a:buFont typeface="Arial" panose="020B0604020202020204" pitchFamily="34" charset="0"/>
              <a:buChar char="•"/>
            </a:pPr>
            <a:r>
              <a:rPr lang="en-US" b="0" i="0" u="none" strike="noStrike" baseline="0" dirty="0">
                <a:solidFill>
                  <a:srgbClr val="000000"/>
                </a:solidFill>
              </a:rPr>
              <a:t>The Temple of Epicurious Ap</a:t>
            </a:r>
            <a:r>
              <a:rPr lang="en-US" dirty="0">
                <a:solidFill>
                  <a:srgbClr val="000000"/>
                </a:solidFill>
              </a:rPr>
              <a:t>ollo </a:t>
            </a:r>
            <a:r>
              <a:rPr lang="el-GR" b="0" i="0" u="none" strike="noStrike" baseline="0" dirty="0">
                <a:solidFill>
                  <a:srgbClr val="000000"/>
                </a:solidFill>
              </a:rPr>
              <a:t> (1986)</a:t>
            </a:r>
            <a:endParaRPr lang="en-US" b="0" i="0" u="none" strike="noStrike" baseline="0" dirty="0">
              <a:solidFill>
                <a:srgbClr val="000000"/>
              </a:solidFill>
            </a:endParaRPr>
          </a:p>
        </p:txBody>
      </p:sp>
      <p:sp>
        <p:nvSpPr>
          <p:cNvPr id="13" name="TextBox 12">
            <a:extLst>
              <a:ext uri="{FF2B5EF4-FFF2-40B4-BE49-F238E27FC236}">
                <a16:creationId xmlns:a16="http://schemas.microsoft.com/office/drawing/2014/main" id="{74451FEE-D7E3-1714-5A9C-8630843154A7}"/>
              </a:ext>
            </a:extLst>
          </p:cNvPr>
          <p:cNvSpPr txBox="1"/>
          <p:nvPr/>
        </p:nvSpPr>
        <p:spPr>
          <a:xfrm>
            <a:off x="5922645" y="5526635"/>
            <a:ext cx="5461635" cy="1015663"/>
          </a:xfrm>
          <a:prstGeom prst="rect">
            <a:avLst/>
          </a:prstGeom>
          <a:noFill/>
        </p:spPr>
        <p:txBody>
          <a:bodyPr wrap="square">
            <a:spAutoFit/>
          </a:bodyPr>
          <a:lstStyle/>
          <a:p>
            <a:pPr marL="285750" indent="-285750" algn="just">
              <a:buFont typeface="Arial" panose="020B0604020202020204" pitchFamily="34" charset="0"/>
              <a:buChar char="•"/>
            </a:pPr>
            <a:r>
              <a:rPr lang="en-US" sz="2400" b="1" dirty="0">
                <a:solidFill>
                  <a:schemeClr val="accent6">
                    <a:lumMod val="50000"/>
                  </a:schemeClr>
                </a:solidFill>
              </a:rPr>
              <a:t>&gt;</a:t>
            </a:r>
            <a:r>
              <a:rPr lang="el-GR" sz="2400" b="1" dirty="0">
                <a:solidFill>
                  <a:schemeClr val="accent6">
                    <a:lumMod val="50000"/>
                  </a:schemeClr>
                </a:solidFill>
              </a:rPr>
              <a:t>314 </a:t>
            </a:r>
            <a:r>
              <a:rPr lang="en-US" sz="2400" b="1" dirty="0">
                <a:solidFill>
                  <a:schemeClr val="accent6">
                    <a:lumMod val="50000"/>
                  </a:schemeClr>
                </a:solidFill>
              </a:rPr>
              <a:t>points of interest </a:t>
            </a:r>
            <a:r>
              <a:rPr lang="en-US" dirty="0"/>
              <a:t>(museums, attractions, tours, </a:t>
            </a:r>
            <a:r>
              <a:rPr lang="en-US" dirty="0" err="1"/>
              <a:t>etc</a:t>
            </a:r>
            <a:r>
              <a:rPr lang="en-US" dirty="0"/>
              <a:t>) (TripAdvisor for the destination  “</a:t>
            </a:r>
            <a:r>
              <a:rPr lang="en-US" dirty="0">
                <a:latin typeface="Calibri" panose="020F0502020204030204" pitchFamily="34" charset="0"/>
                <a:ea typeface="Calibri" panose="020F0502020204030204" pitchFamily="34" charset="0"/>
                <a:cs typeface="Arial" panose="020B0604020202020204" pitchFamily="34" charset="0"/>
              </a:rPr>
              <a:t>Achaia, Aitolia &amp; Akarnania, </a:t>
            </a:r>
            <a:r>
              <a:rPr lang="en-US" dirty="0" err="1">
                <a:latin typeface="Calibri" panose="020F0502020204030204" pitchFamily="34" charset="0"/>
                <a:ea typeface="Calibri" panose="020F0502020204030204" pitchFamily="34" charset="0"/>
                <a:cs typeface="Arial" panose="020B0604020202020204" pitchFamily="34" charset="0"/>
              </a:rPr>
              <a:t>Ileia</a:t>
            </a:r>
            <a:r>
              <a:rPr lang="en-US" dirty="0">
                <a:latin typeface="Calibri" panose="020F0502020204030204" pitchFamily="34" charset="0"/>
                <a:ea typeface="Calibri" panose="020F050202020403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FF24A5A8-7562-8B05-FF68-A92403C4F1F0}"/>
              </a:ext>
            </a:extLst>
          </p:cNvPr>
          <p:cNvSpPr txBox="1"/>
          <p:nvPr/>
        </p:nvSpPr>
        <p:spPr>
          <a:xfrm>
            <a:off x="5114158" y="2999944"/>
            <a:ext cx="6879721" cy="523220"/>
          </a:xfrm>
          <a:prstGeom prst="rect">
            <a:avLst/>
          </a:prstGeom>
          <a:noFill/>
        </p:spPr>
        <p:txBody>
          <a:bodyPr wrap="square">
            <a:spAutoFit/>
          </a:bodyPr>
          <a:lstStyle/>
          <a:p>
            <a:pPr marL="285750" indent="-285750" algn="l">
              <a:buFont typeface="Arial" panose="020B0604020202020204" pitchFamily="34" charset="0"/>
              <a:buChar char="•"/>
            </a:pPr>
            <a:r>
              <a:rPr lang="el-GR" sz="2800" dirty="0">
                <a:solidFill>
                  <a:schemeClr val="accent6">
                    <a:lumMod val="50000"/>
                  </a:schemeClr>
                </a:solidFill>
              </a:rPr>
              <a:t>&gt;</a:t>
            </a:r>
            <a:r>
              <a:rPr lang="en-US" sz="2800" b="1" dirty="0">
                <a:solidFill>
                  <a:schemeClr val="accent6">
                    <a:lumMod val="50000"/>
                  </a:schemeClr>
                </a:solidFill>
              </a:rPr>
              <a:t>400.000</a:t>
            </a:r>
            <a:r>
              <a:rPr lang="en-US" sz="2000" b="1" dirty="0">
                <a:solidFill>
                  <a:schemeClr val="accent6">
                    <a:lumMod val="50000"/>
                  </a:schemeClr>
                </a:solidFill>
              </a:rPr>
              <a:t> visitors </a:t>
            </a:r>
            <a:r>
              <a:rPr lang="en-US" sz="2000" dirty="0"/>
              <a:t>per year during Patras Carnival Period</a:t>
            </a:r>
          </a:p>
        </p:txBody>
      </p:sp>
    </p:spTree>
    <p:extLst>
      <p:ext uri="{BB962C8B-B14F-4D97-AF65-F5344CB8AC3E}">
        <p14:creationId xmlns:p14="http://schemas.microsoft.com/office/powerpoint/2010/main" val="53982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3"/>
          <a:stretch>
            <a:fillRect/>
          </a:stretch>
        </p:blipFill>
        <p:spPr>
          <a:xfrm>
            <a:off x="11220443" y="5895968"/>
            <a:ext cx="971557" cy="962032"/>
          </a:xfrm>
          <a:prstGeom prst="rect">
            <a:avLst/>
          </a:prstGeom>
        </p:spPr>
      </p:pic>
      <p:sp>
        <p:nvSpPr>
          <p:cNvPr id="3" name="CasellaDiTesto 10">
            <a:extLst>
              <a:ext uri="{FF2B5EF4-FFF2-40B4-BE49-F238E27FC236}">
                <a16:creationId xmlns:a16="http://schemas.microsoft.com/office/drawing/2014/main" id="{E0A3A525-5B60-98FD-1B7F-DD877374F94F}"/>
              </a:ext>
            </a:extLst>
          </p:cNvPr>
          <p:cNvSpPr txBox="1"/>
          <p:nvPr/>
        </p:nvSpPr>
        <p:spPr>
          <a:xfrm>
            <a:off x="835436" y="188814"/>
            <a:ext cx="8770680" cy="923330"/>
          </a:xfrm>
          <a:prstGeom prst="rect">
            <a:avLst/>
          </a:prstGeom>
          <a:noFill/>
        </p:spPr>
        <p:txBody>
          <a:bodyPr wrap="square" rtlCol="0">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p>
          <a:p>
            <a:r>
              <a:rPr lang="en-US" i="1" dirty="0"/>
              <a:t>The Region of Western Greece</a:t>
            </a:r>
            <a:endParaRPr lang="el-GR" i="1" dirty="0"/>
          </a:p>
          <a:p>
            <a:endParaRPr lang="el-GR" b="1" dirty="0"/>
          </a:p>
        </p:txBody>
      </p:sp>
      <p:sp>
        <p:nvSpPr>
          <p:cNvPr id="5" name="TextBox 4">
            <a:extLst>
              <a:ext uri="{FF2B5EF4-FFF2-40B4-BE49-F238E27FC236}">
                <a16:creationId xmlns:a16="http://schemas.microsoft.com/office/drawing/2014/main" id="{37CCF7D5-9FC7-827D-0DAF-45CBF2C3559F}"/>
              </a:ext>
            </a:extLst>
          </p:cNvPr>
          <p:cNvSpPr txBox="1"/>
          <p:nvPr/>
        </p:nvSpPr>
        <p:spPr>
          <a:xfrm>
            <a:off x="4263390" y="912089"/>
            <a:ext cx="3819906" cy="400110"/>
          </a:xfrm>
          <a:prstGeom prst="rect">
            <a:avLst/>
          </a:prstGeom>
          <a:noFill/>
        </p:spPr>
        <p:txBody>
          <a:bodyPr wrap="square">
            <a:spAutoFit/>
          </a:bodyPr>
          <a:lstStyle/>
          <a:p>
            <a:r>
              <a:rPr lang="en-US" sz="2000" b="1" u="sng"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RoWG’s</a:t>
            </a:r>
            <a:r>
              <a:rPr lang="en-US" sz="20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Strategic directions ½</a:t>
            </a:r>
            <a:r>
              <a:rPr lang="en-US"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a:t>
            </a:r>
          </a:p>
        </p:txBody>
      </p:sp>
      <p:sp>
        <p:nvSpPr>
          <p:cNvPr id="7" name="Διάγραμμα ροής: Προκαθορισμένη διεργασία 6">
            <a:extLst>
              <a:ext uri="{FF2B5EF4-FFF2-40B4-BE49-F238E27FC236}">
                <a16:creationId xmlns:a16="http://schemas.microsoft.com/office/drawing/2014/main" id="{D1705363-AD14-B471-798C-FB953D3DD90E}"/>
              </a:ext>
            </a:extLst>
          </p:cNvPr>
          <p:cNvSpPr/>
          <p:nvPr/>
        </p:nvSpPr>
        <p:spPr>
          <a:xfrm>
            <a:off x="862932" y="1808239"/>
            <a:ext cx="3098568" cy="1499616"/>
          </a:xfrm>
          <a:prstGeom prst="flowChartPredefinedProcess">
            <a:avLst/>
          </a:prstGeom>
          <a:solidFill>
            <a:srgbClr val="BDF9FF"/>
          </a:solidFill>
          <a:ln>
            <a:solidFill>
              <a:srgbClr val="FFB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31987"/>
                </a:solidFill>
                <a:latin typeface="Calibri" panose="020F0502020204030204" pitchFamily="34" charset="0"/>
                <a:ea typeface="Calibri" panose="020F0502020204030204" pitchFamily="34" charset="0"/>
                <a:cs typeface="Arial" panose="020B0604020202020204" pitchFamily="34" charset="0"/>
              </a:rPr>
              <a:t>1</a:t>
            </a:r>
            <a:r>
              <a:rPr lang="en-US" sz="1800" b="1" i="1" dirty="0">
                <a:solidFill>
                  <a:srgbClr val="031987"/>
                </a:solidFill>
                <a:latin typeface="Calibri" panose="020F0502020204030204" pitchFamily="34" charset="0"/>
                <a:ea typeface="Calibri" panose="020F0502020204030204" pitchFamily="34" charset="0"/>
                <a:cs typeface="Arial" panose="020B0604020202020204" pitchFamily="34" charset="0"/>
              </a:rPr>
              <a:t>. Improvement of basic cultural infrastructure </a:t>
            </a:r>
          </a:p>
          <a:p>
            <a:pPr algn="ctr"/>
            <a:endParaRPr lang="el-GR" dirty="0"/>
          </a:p>
        </p:txBody>
      </p:sp>
      <p:sp>
        <p:nvSpPr>
          <p:cNvPr id="8" name="Διάγραμμα ροής: Προκαθορισμένη διεργασία 7">
            <a:extLst>
              <a:ext uri="{FF2B5EF4-FFF2-40B4-BE49-F238E27FC236}">
                <a16:creationId xmlns:a16="http://schemas.microsoft.com/office/drawing/2014/main" id="{A22B1761-01FE-0C22-3349-8119FEE0F783}"/>
              </a:ext>
            </a:extLst>
          </p:cNvPr>
          <p:cNvSpPr/>
          <p:nvPr/>
        </p:nvSpPr>
        <p:spPr>
          <a:xfrm>
            <a:off x="6298467" y="1820573"/>
            <a:ext cx="2847611" cy="1499616"/>
          </a:xfrm>
          <a:prstGeom prst="flowChartPredefinedProcess">
            <a:avLst/>
          </a:prstGeom>
          <a:solidFill>
            <a:srgbClr val="BDF9FF"/>
          </a:solidFill>
          <a:ln>
            <a:solidFill>
              <a:srgbClr val="FFB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rgbClr val="031987"/>
                </a:solidFill>
                <a:latin typeface="Calibri" panose="020F0502020204030204" pitchFamily="34" charset="0"/>
                <a:ea typeface="Calibri" panose="020F0502020204030204" pitchFamily="34" charset="0"/>
                <a:cs typeface="Arial" panose="020B0604020202020204" pitchFamily="34" charset="0"/>
              </a:rPr>
              <a:t>2. Upgrade &amp; promotion of tourist product</a:t>
            </a:r>
          </a:p>
          <a:p>
            <a:pPr algn="ctr"/>
            <a:endParaRPr lang="el-GR" dirty="0"/>
          </a:p>
        </p:txBody>
      </p:sp>
      <p:sp>
        <p:nvSpPr>
          <p:cNvPr id="11" name="Βέλος: Κάτω 10">
            <a:extLst>
              <a:ext uri="{FF2B5EF4-FFF2-40B4-BE49-F238E27FC236}">
                <a16:creationId xmlns:a16="http://schemas.microsoft.com/office/drawing/2014/main" id="{FA298994-1AD6-8282-A4DC-D0844283B9BF}"/>
              </a:ext>
            </a:extLst>
          </p:cNvPr>
          <p:cNvSpPr/>
          <p:nvPr/>
        </p:nvSpPr>
        <p:spPr>
          <a:xfrm>
            <a:off x="544333" y="3429000"/>
            <a:ext cx="3555768" cy="3010686"/>
          </a:xfrm>
          <a:prstGeom prst="downArrow">
            <a:avLst>
              <a:gd name="adj1" fmla="val 50000"/>
              <a:gd name="adj2" fmla="val 49642"/>
            </a:avLst>
          </a:prstGeom>
          <a:solidFill>
            <a:srgbClr val="BDF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dirty="0">
                <a:solidFill>
                  <a:schemeClr val="tx1"/>
                </a:solidFill>
              </a:rPr>
              <a:t>-Upgrading of additional infrastructure of museums &amp; monuments</a:t>
            </a:r>
          </a:p>
          <a:p>
            <a:pPr algn="ctr"/>
            <a:endParaRPr lang="en-US" sz="1600" dirty="0">
              <a:solidFill>
                <a:schemeClr val="tx1"/>
              </a:solidFill>
            </a:endParaRPr>
          </a:p>
          <a:p>
            <a:pPr algn="ctr"/>
            <a:r>
              <a:rPr lang="en-US" sz="1600" dirty="0">
                <a:solidFill>
                  <a:schemeClr val="tx1"/>
                </a:solidFill>
              </a:rPr>
              <a:t>-Promotion &amp; highlighting of cultural, historical &amp; religious stock</a:t>
            </a:r>
          </a:p>
        </p:txBody>
      </p:sp>
      <p:sp>
        <p:nvSpPr>
          <p:cNvPr id="12" name="Βέλος: Κάτω 11">
            <a:extLst>
              <a:ext uri="{FF2B5EF4-FFF2-40B4-BE49-F238E27FC236}">
                <a16:creationId xmlns:a16="http://schemas.microsoft.com/office/drawing/2014/main" id="{8057CE28-4F08-450D-0F7E-FD8C17B8E0AF}"/>
              </a:ext>
            </a:extLst>
          </p:cNvPr>
          <p:cNvSpPr/>
          <p:nvPr/>
        </p:nvSpPr>
        <p:spPr>
          <a:xfrm>
            <a:off x="5537078" y="3375442"/>
            <a:ext cx="4352544" cy="3010686"/>
          </a:xfrm>
          <a:prstGeom prst="downArrow">
            <a:avLst>
              <a:gd name="adj1" fmla="val 50000"/>
              <a:gd name="adj2" fmla="val 49642"/>
            </a:avLst>
          </a:prstGeom>
          <a:solidFill>
            <a:srgbClr val="BDF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-Design and build high-level experiences and activities</a:t>
            </a:r>
          </a:p>
          <a:p>
            <a:pPr algn="ctr"/>
            <a:endParaRPr lang="en-US" sz="1600" dirty="0">
              <a:solidFill>
                <a:schemeClr val="tx1"/>
              </a:solidFill>
            </a:endParaRPr>
          </a:p>
          <a:p>
            <a:pPr algn="ctr"/>
            <a:r>
              <a:rPr lang="en-US" sz="1600" dirty="0">
                <a:solidFill>
                  <a:schemeClr val="tx1"/>
                </a:solidFill>
              </a:rPr>
              <a:t>-Strengthening and upgrading the offered experience with other tourist products</a:t>
            </a:r>
          </a:p>
          <a:p>
            <a:pPr algn="ctr"/>
            <a:endParaRPr lang="en-US" sz="1600" dirty="0">
              <a:solidFill>
                <a:schemeClr val="tx1"/>
              </a:solidFill>
            </a:endParaRPr>
          </a:p>
          <a:p>
            <a:pPr algn="ctr"/>
            <a:r>
              <a:rPr lang="en-US" sz="1600" dirty="0">
                <a:solidFill>
                  <a:schemeClr val="tx1"/>
                </a:solidFill>
              </a:rPr>
              <a:t>-Digital upgrade &amp; transformation</a:t>
            </a:r>
          </a:p>
          <a:p>
            <a:pPr algn="ctr"/>
            <a:endParaRPr lang="en-US" sz="1600" dirty="0">
              <a:solidFill>
                <a:schemeClr val="tx1"/>
              </a:solidFill>
            </a:endParaRPr>
          </a:p>
        </p:txBody>
      </p:sp>
      <p:sp>
        <p:nvSpPr>
          <p:cNvPr id="13" name="Επεξήγηση: Αριστερό βέλος 12">
            <a:extLst>
              <a:ext uri="{FF2B5EF4-FFF2-40B4-BE49-F238E27FC236}">
                <a16:creationId xmlns:a16="http://schemas.microsoft.com/office/drawing/2014/main" id="{F6E8A7B7-B0BE-2634-A1A2-580928B48E5C}"/>
              </a:ext>
            </a:extLst>
          </p:cNvPr>
          <p:cNvSpPr/>
          <p:nvPr/>
        </p:nvSpPr>
        <p:spPr>
          <a:xfrm>
            <a:off x="3484798" y="2513487"/>
            <a:ext cx="1980267" cy="3458144"/>
          </a:xfrm>
          <a:prstGeom prst="leftArrowCallout">
            <a:avLst/>
          </a:prstGeom>
          <a:solidFill>
            <a:srgbClr val="FFBF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l">
              <a:spcBef>
                <a:spcPts val="1000"/>
              </a:spcBef>
              <a:spcAft>
                <a:spcPts val="800"/>
              </a:spcAft>
            </a:pPr>
            <a:r>
              <a:rPr lang="en-US" sz="1400" b="1" u="sng" dirty="0">
                <a:solidFill>
                  <a:srgbClr val="031987"/>
                </a:solidFill>
                <a:latin typeface="Calibri" panose="020F0502020204030204" pitchFamily="34" charset="0"/>
                <a:cs typeface="Arial" panose="020B0604020202020204" pitchFamily="34" charset="0"/>
              </a:rPr>
              <a:t>Indicator</a:t>
            </a:r>
            <a:r>
              <a:rPr lang="en-US" sz="1400" b="1" u="sng" dirty="0">
                <a:solidFill>
                  <a:schemeClr val="accent6">
                    <a:lumMod val="50000"/>
                  </a:schemeClr>
                </a:solidFill>
                <a:latin typeface="Calibri" panose="020F0502020204030204" pitchFamily="34" charset="0"/>
                <a:cs typeface="Arial" panose="020B0604020202020204" pitchFamily="34" charset="0"/>
              </a:rPr>
              <a:t>: </a:t>
            </a:r>
            <a:r>
              <a:rPr lang="en-US" sz="1400" b="1" dirty="0">
                <a:solidFill>
                  <a:srgbClr val="031987"/>
                </a:solidFill>
                <a:latin typeface="Calibri" panose="020F0502020204030204" pitchFamily="34" charset="0"/>
                <a:cs typeface="Arial" panose="020B0604020202020204" pitchFamily="34" charset="0"/>
              </a:rPr>
              <a:t>Cultural establishment of the destination </a:t>
            </a:r>
          </a:p>
        </p:txBody>
      </p:sp>
      <p:sp>
        <p:nvSpPr>
          <p:cNvPr id="15" name="Επεξήγηση: Αριστερό βέλος 14">
            <a:extLst>
              <a:ext uri="{FF2B5EF4-FFF2-40B4-BE49-F238E27FC236}">
                <a16:creationId xmlns:a16="http://schemas.microsoft.com/office/drawing/2014/main" id="{52104746-0163-CF81-29A5-26FEB6D6D543}"/>
              </a:ext>
            </a:extLst>
          </p:cNvPr>
          <p:cNvSpPr/>
          <p:nvPr/>
        </p:nvSpPr>
        <p:spPr>
          <a:xfrm>
            <a:off x="9364178" y="2453839"/>
            <a:ext cx="1980267" cy="3458144"/>
          </a:xfrm>
          <a:prstGeom prst="leftArrowCallout">
            <a:avLst/>
          </a:prstGeom>
          <a:solidFill>
            <a:srgbClr val="FFBF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l">
              <a:spcBef>
                <a:spcPts val="1000"/>
              </a:spcBef>
              <a:spcAft>
                <a:spcPts val="800"/>
              </a:spcAft>
            </a:pPr>
            <a:r>
              <a:rPr lang="en-US" sz="1400" b="1" u="sng" dirty="0">
                <a:solidFill>
                  <a:srgbClr val="031987"/>
                </a:solidFill>
                <a:latin typeface="Calibri" panose="020F0502020204030204" pitchFamily="34" charset="0"/>
                <a:cs typeface="Arial" panose="020B0604020202020204" pitchFamily="34" charset="0"/>
              </a:rPr>
              <a:t>Indicator: </a:t>
            </a:r>
          </a:p>
          <a:p>
            <a:pPr marL="0" lvl="2" algn="l">
              <a:spcBef>
                <a:spcPts val="1000"/>
              </a:spcBef>
              <a:spcAft>
                <a:spcPts val="800"/>
              </a:spcAft>
            </a:pPr>
            <a:r>
              <a:rPr lang="en-US" sz="1400" b="1" dirty="0">
                <a:solidFill>
                  <a:srgbClr val="031987"/>
                </a:solidFill>
                <a:latin typeface="Calibri" panose="020F0502020204030204" pitchFamily="34" charset="0"/>
                <a:cs typeface="Arial" panose="020B0604020202020204" pitchFamily="34" charset="0"/>
              </a:rPr>
              <a:t>Volume of tourism demand</a:t>
            </a:r>
          </a:p>
        </p:txBody>
      </p:sp>
      <p:sp>
        <p:nvSpPr>
          <p:cNvPr id="17" name="TextBox 16">
            <a:extLst>
              <a:ext uri="{FF2B5EF4-FFF2-40B4-BE49-F238E27FC236}">
                <a16:creationId xmlns:a16="http://schemas.microsoft.com/office/drawing/2014/main" id="{89A4E62E-C9E8-4AA1-3142-B73E842352D6}"/>
              </a:ext>
            </a:extLst>
          </p:cNvPr>
          <p:cNvSpPr txBox="1"/>
          <p:nvPr/>
        </p:nvSpPr>
        <p:spPr>
          <a:xfrm>
            <a:off x="3484798" y="1286821"/>
            <a:ext cx="6094476" cy="369332"/>
          </a:xfrm>
          <a:prstGeom prst="rect">
            <a:avLst/>
          </a:prstGeom>
          <a:noFill/>
        </p:spPr>
        <p:txBody>
          <a:bodyPr wrap="square">
            <a:spAutoFit/>
          </a:bodyPr>
          <a:lstStyle/>
          <a:p>
            <a:pPr algn="l"/>
            <a:r>
              <a:rPr lang="en-US" b="1" u="sng" dirty="0">
                <a:latin typeface="Calibri" panose="020F0502020204030204" pitchFamily="34" charset="0"/>
                <a:ea typeface="Calibri" panose="020F0502020204030204" pitchFamily="34" charset="0"/>
                <a:cs typeface="Arial" panose="020B0604020202020204" pitchFamily="34" charset="0"/>
              </a:rPr>
              <a:t>Main aspects &amp; Sustainability indicators </a:t>
            </a:r>
          </a:p>
        </p:txBody>
      </p:sp>
    </p:spTree>
    <p:extLst>
      <p:ext uri="{BB962C8B-B14F-4D97-AF65-F5344CB8AC3E}">
        <p14:creationId xmlns:p14="http://schemas.microsoft.com/office/powerpoint/2010/main" val="308341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3"/>
          <a:stretch>
            <a:fillRect/>
          </a:stretch>
        </p:blipFill>
        <p:spPr>
          <a:xfrm>
            <a:off x="11220443" y="5895968"/>
            <a:ext cx="971557" cy="962032"/>
          </a:xfrm>
          <a:prstGeom prst="rect">
            <a:avLst/>
          </a:prstGeom>
        </p:spPr>
      </p:pic>
      <p:sp>
        <p:nvSpPr>
          <p:cNvPr id="3" name="CasellaDiTesto 10">
            <a:extLst>
              <a:ext uri="{FF2B5EF4-FFF2-40B4-BE49-F238E27FC236}">
                <a16:creationId xmlns:a16="http://schemas.microsoft.com/office/drawing/2014/main" id="{E0A3A525-5B60-98FD-1B7F-DD877374F94F}"/>
              </a:ext>
            </a:extLst>
          </p:cNvPr>
          <p:cNvSpPr txBox="1"/>
          <p:nvPr/>
        </p:nvSpPr>
        <p:spPr>
          <a:xfrm>
            <a:off x="835436" y="188814"/>
            <a:ext cx="8770680" cy="923330"/>
          </a:xfrm>
          <a:prstGeom prst="rect">
            <a:avLst/>
          </a:prstGeom>
          <a:noFill/>
        </p:spPr>
        <p:txBody>
          <a:bodyPr wrap="square" rtlCol="0">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p>
          <a:p>
            <a:r>
              <a:rPr lang="en-US" i="1" dirty="0"/>
              <a:t>The Region of Western Greece</a:t>
            </a:r>
            <a:endParaRPr lang="el-GR" i="1" dirty="0"/>
          </a:p>
          <a:p>
            <a:endParaRPr lang="el-GR" b="1" dirty="0"/>
          </a:p>
        </p:txBody>
      </p:sp>
      <p:sp>
        <p:nvSpPr>
          <p:cNvPr id="5" name="TextBox 4">
            <a:extLst>
              <a:ext uri="{FF2B5EF4-FFF2-40B4-BE49-F238E27FC236}">
                <a16:creationId xmlns:a16="http://schemas.microsoft.com/office/drawing/2014/main" id="{37CCF7D5-9FC7-827D-0DAF-45CBF2C3559F}"/>
              </a:ext>
            </a:extLst>
          </p:cNvPr>
          <p:cNvSpPr txBox="1"/>
          <p:nvPr/>
        </p:nvSpPr>
        <p:spPr>
          <a:xfrm>
            <a:off x="4263390" y="912089"/>
            <a:ext cx="3819906" cy="400110"/>
          </a:xfrm>
          <a:prstGeom prst="rect">
            <a:avLst/>
          </a:prstGeom>
          <a:noFill/>
        </p:spPr>
        <p:txBody>
          <a:bodyPr wrap="square">
            <a:spAutoFit/>
          </a:bodyPr>
          <a:lstStyle/>
          <a:p>
            <a:r>
              <a:rPr lang="en-US" sz="2000" b="1" u="sng"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RoWG’s</a:t>
            </a:r>
            <a:r>
              <a:rPr lang="en-US" sz="20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Strategic directions </a:t>
            </a:r>
            <a:r>
              <a:rPr lang="en-US" sz="1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2/2</a:t>
            </a:r>
            <a:r>
              <a:rPr lang="en-US" sz="20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en-US"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a:t>
            </a:r>
          </a:p>
        </p:txBody>
      </p:sp>
      <p:sp>
        <p:nvSpPr>
          <p:cNvPr id="7" name="Διάγραμμα ροής: Προκαθορισμένη διεργασία 6">
            <a:extLst>
              <a:ext uri="{FF2B5EF4-FFF2-40B4-BE49-F238E27FC236}">
                <a16:creationId xmlns:a16="http://schemas.microsoft.com/office/drawing/2014/main" id="{D1705363-AD14-B471-798C-FB953D3DD90E}"/>
              </a:ext>
            </a:extLst>
          </p:cNvPr>
          <p:cNvSpPr/>
          <p:nvPr/>
        </p:nvSpPr>
        <p:spPr>
          <a:xfrm>
            <a:off x="1018346" y="1763080"/>
            <a:ext cx="3098568" cy="1499616"/>
          </a:xfrm>
          <a:prstGeom prst="flowChartPredefinedProcess">
            <a:avLst/>
          </a:prstGeom>
          <a:solidFill>
            <a:srgbClr val="BDF9FF"/>
          </a:solidFill>
          <a:ln>
            <a:solidFill>
              <a:srgbClr val="FFB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31987"/>
                </a:solidFill>
                <a:latin typeface="Calibri" panose="020F0502020204030204" pitchFamily="34" charset="0"/>
                <a:ea typeface="Calibri" panose="020F0502020204030204" pitchFamily="34" charset="0"/>
                <a:cs typeface="Arial" panose="020B0604020202020204" pitchFamily="34" charset="0"/>
              </a:rPr>
              <a:t>3. Skills enhancement &amp; entrepreneurship development</a:t>
            </a:r>
          </a:p>
          <a:p>
            <a:pPr algn="ctr"/>
            <a:endParaRPr lang="el-GR" dirty="0"/>
          </a:p>
        </p:txBody>
      </p:sp>
      <p:sp>
        <p:nvSpPr>
          <p:cNvPr id="8" name="Διάγραμμα ροής: Προκαθορισμένη διεργασία 7">
            <a:extLst>
              <a:ext uri="{FF2B5EF4-FFF2-40B4-BE49-F238E27FC236}">
                <a16:creationId xmlns:a16="http://schemas.microsoft.com/office/drawing/2014/main" id="{A22B1761-01FE-0C22-3349-8119FEE0F783}"/>
              </a:ext>
            </a:extLst>
          </p:cNvPr>
          <p:cNvSpPr/>
          <p:nvPr/>
        </p:nvSpPr>
        <p:spPr>
          <a:xfrm>
            <a:off x="6646000" y="1707659"/>
            <a:ext cx="2653448" cy="1499616"/>
          </a:xfrm>
          <a:prstGeom prst="flowChartPredefinedProcess">
            <a:avLst/>
          </a:prstGeom>
          <a:solidFill>
            <a:srgbClr val="BDF9FF"/>
          </a:solidFill>
          <a:ln>
            <a:solidFill>
              <a:srgbClr val="FFB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rgbClr val="031987"/>
                </a:solidFill>
                <a:latin typeface="Calibri" panose="020F0502020204030204" pitchFamily="34" charset="0"/>
                <a:ea typeface="Calibri" panose="020F0502020204030204" pitchFamily="34" charset="0"/>
                <a:cs typeface="Arial" panose="020B0604020202020204" pitchFamily="34" charset="0"/>
              </a:rPr>
              <a:t>4. Environmental protection &amp; sustainability </a:t>
            </a:r>
            <a:endParaRPr lang="el-GR" dirty="0"/>
          </a:p>
        </p:txBody>
      </p:sp>
      <p:sp>
        <p:nvSpPr>
          <p:cNvPr id="11" name="Βέλος: Κάτω 10">
            <a:extLst>
              <a:ext uri="{FF2B5EF4-FFF2-40B4-BE49-F238E27FC236}">
                <a16:creationId xmlns:a16="http://schemas.microsoft.com/office/drawing/2014/main" id="{FA298994-1AD6-8282-A4DC-D0844283B9BF}"/>
              </a:ext>
            </a:extLst>
          </p:cNvPr>
          <p:cNvSpPr/>
          <p:nvPr/>
        </p:nvSpPr>
        <p:spPr>
          <a:xfrm>
            <a:off x="525751" y="3403866"/>
            <a:ext cx="3731842" cy="2907800"/>
          </a:xfrm>
          <a:prstGeom prst="downArrow">
            <a:avLst>
              <a:gd name="adj1" fmla="val 50000"/>
              <a:gd name="adj2" fmla="val 51271"/>
            </a:avLst>
          </a:prstGeom>
          <a:solidFill>
            <a:srgbClr val="BDF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r>
              <a:rPr lang="en-US" sz="1400" b="1" dirty="0">
                <a:solidFill>
                  <a:schemeClr val="tx1"/>
                </a:solidFill>
              </a:rPr>
              <a:t>-</a:t>
            </a:r>
            <a:r>
              <a:rPr lang="en-US" sz="1400" dirty="0">
                <a:solidFill>
                  <a:schemeClr val="tx1"/>
                </a:solidFill>
              </a:rPr>
              <a:t>Providing incentives to Cultural &amp; Religious Tourism businesses</a:t>
            </a:r>
          </a:p>
          <a:p>
            <a:pPr algn="ctr"/>
            <a:endParaRPr lang="en-US" sz="1400" b="1" dirty="0">
              <a:solidFill>
                <a:schemeClr val="tx1"/>
              </a:solidFill>
            </a:endParaRPr>
          </a:p>
          <a:p>
            <a:pPr algn="ctr"/>
            <a:r>
              <a:rPr lang="en-US" sz="1400" b="1" dirty="0">
                <a:solidFill>
                  <a:schemeClr val="tx1"/>
                </a:solidFill>
              </a:rPr>
              <a:t>-</a:t>
            </a:r>
            <a:r>
              <a:rPr lang="en-US" sz="1400" dirty="0">
                <a:solidFill>
                  <a:schemeClr val="tx1"/>
                </a:solidFill>
              </a:rPr>
              <a:t>Promotion of cooperation between the public &amp; private sectors with the aim of exploiting cultural resources</a:t>
            </a:r>
          </a:p>
          <a:p>
            <a:pPr algn="ctr"/>
            <a:endParaRPr lang="en-US" sz="1400" b="1" dirty="0">
              <a:solidFill>
                <a:schemeClr val="tx1"/>
              </a:solidFill>
            </a:endParaRPr>
          </a:p>
          <a:p>
            <a:pPr algn="ctr"/>
            <a:r>
              <a:rPr lang="en-US" sz="1400" b="1" dirty="0">
                <a:solidFill>
                  <a:schemeClr val="tx1"/>
                </a:solidFill>
              </a:rPr>
              <a:t>-</a:t>
            </a:r>
            <a:r>
              <a:rPr lang="en-US" sz="1400" dirty="0">
                <a:solidFill>
                  <a:schemeClr val="tx1"/>
                </a:solidFill>
              </a:rPr>
              <a:t>Strengthening + upgrading the skills of industry professionals</a:t>
            </a:r>
          </a:p>
        </p:txBody>
      </p:sp>
      <p:sp>
        <p:nvSpPr>
          <p:cNvPr id="12" name="Βέλος: Κάτω 11">
            <a:extLst>
              <a:ext uri="{FF2B5EF4-FFF2-40B4-BE49-F238E27FC236}">
                <a16:creationId xmlns:a16="http://schemas.microsoft.com/office/drawing/2014/main" id="{8057CE28-4F08-450D-0F7E-FD8C17B8E0AF}"/>
              </a:ext>
            </a:extLst>
          </p:cNvPr>
          <p:cNvSpPr/>
          <p:nvPr/>
        </p:nvSpPr>
        <p:spPr>
          <a:xfrm>
            <a:off x="5918454" y="3300980"/>
            <a:ext cx="3819906" cy="3010686"/>
          </a:xfrm>
          <a:prstGeom prst="downArrow">
            <a:avLst>
              <a:gd name="adj1" fmla="val 50000"/>
              <a:gd name="adj2" fmla="val 49642"/>
            </a:avLst>
          </a:prstGeom>
          <a:solidFill>
            <a:srgbClr val="BDF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endParaRPr lang="en-US" sz="1200"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a:t>
            </a:r>
            <a:r>
              <a:rPr lang="en-US" sz="1400" dirty="0">
                <a:solidFill>
                  <a:schemeClr val="tx1"/>
                </a:solidFill>
              </a:rPr>
              <a:t>Sustainable management, protection and promotion of cultural heritage</a:t>
            </a:r>
          </a:p>
          <a:p>
            <a:pPr algn="ctr"/>
            <a:endParaRPr lang="en-US" sz="1400" dirty="0">
              <a:solidFill>
                <a:schemeClr val="tx1"/>
              </a:solidFill>
            </a:endParaRPr>
          </a:p>
          <a:p>
            <a:pPr algn="ctr"/>
            <a:r>
              <a:rPr lang="en-US" sz="1400" b="1" dirty="0">
                <a:solidFill>
                  <a:schemeClr val="tx1"/>
                </a:solidFill>
              </a:rPr>
              <a:t>-</a:t>
            </a:r>
            <a:r>
              <a:rPr lang="en-US" sz="1400" dirty="0">
                <a:solidFill>
                  <a:schemeClr val="tx1"/>
                </a:solidFill>
              </a:rPr>
              <a:t>Protection and exploitation of the building stock / settlements of cultural interest</a:t>
            </a: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a:p>
            <a:pPr algn="ctr"/>
            <a:endParaRPr lang="en-US" sz="1400" dirty="0">
              <a:solidFill>
                <a:schemeClr val="tx1"/>
              </a:solidFill>
            </a:endParaRPr>
          </a:p>
        </p:txBody>
      </p:sp>
      <p:sp>
        <p:nvSpPr>
          <p:cNvPr id="13" name="Επεξήγηση: Αριστερό βέλος 12">
            <a:extLst>
              <a:ext uri="{FF2B5EF4-FFF2-40B4-BE49-F238E27FC236}">
                <a16:creationId xmlns:a16="http://schemas.microsoft.com/office/drawing/2014/main" id="{F6E8A7B7-B0BE-2634-A1A2-580928B48E5C}"/>
              </a:ext>
            </a:extLst>
          </p:cNvPr>
          <p:cNvSpPr/>
          <p:nvPr/>
        </p:nvSpPr>
        <p:spPr>
          <a:xfrm>
            <a:off x="3530944" y="2457467"/>
            <a:ext cx="2306574" cy="3458144"/>
          </a:xfrm>
          <a:prstGeom prst="leftArrowCallout">
            <a:avLst/>
          </a:prstGeom>
          <a:solidFill>
            <a:srgbClr val="FFBF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l">
              <a:spcBef>
                <a:spcPts val="1000"/>
              </a:spcBef>
              <a:spcAft>
                <a:spcPts val="800"/>
              </a:spcAft>
            </a:pPr>
            <a:r>
              <a:rPr lang="en-US" sz="1400" b="1" u="sng" dirty="0">
                <a:solidFill>
                  <a:srgbClr val="031987"/>
                </a:solidFill>
                <a:latin typeface="Calibri" panose="020F0502020204030204" pitchFamily="34" charset="0"/>
                <a:cs typeface="Arial" panose="020B0604020202020204" pitchFamily="34" charset="0"/>
              </a:rPr>
              <a:t>Indicator</a:t>
            </a:r>
            <a:r>
              <a:rPr lang="en-US" sz="1400" b="1" u="sng" dirty="0">
                <a:solidFill>
                  <a:schemeClr val="accent6">
                    <a:lumMod val="50000"/>
                  </a:schemeClr>
                </a:solidFill>
                <a:latin typeface="Calibri" panose="020F0502020204030204" pitchFamily="34" charset="0"/>
                <a:cs typeface="Arial" panose="020B0604020202020204" pitchFamily="34" charset="0"/>
              </a:rPr>
              <a:t>: </a:t>
            </a:r>
          </a:p>
          <a:p>
            <a:pPr marL="342900" lvl="2" indent="-342900" algn="l">
              <a:spcBef>
                <a:spcPts val="1000"/>
              </a:spcBef>
              <a:spcAft>
                <a:spcPts val="800"/>
              </a:spcAft>
              <a:buAutoNum type="alphaLcParenR"/>
            </a:pPr>
            <a:r>
              <a:rPr lang="en-US" sz="1400" b="1" dirty="0">
                <a:solidFill>
                  <a:srgbClr val="031987"/>
                </a:solidFill>
                <a:latin typeface="Calibri" panose="020F0502020204030204" pitchFamily="34" charset="0"/>
                <a:cs typeface="Arial" panose="020B0604020202020204" pitchFamily="34" charset="0"/>
              </a:rPr>
              <a:t>Volume of tourism demand</a:t>
            </a:r>
          </a:p>
          <a:p>
            <a:pPr marL="342900" lvl="2" indent="-342900" algn="l">
              <a:spcBef>
                <a:spcPts val="1000"/>
              </a:spcBef>
              <a:spcAft>
                <a:spcPts val="800"/>
              </a:spcAft>
              <a:buAutoNum type="alphaLcParenR"/>
            </a:pPr>
            <a:r>
              <a:rPr lang="en-US" sz="1400" b="1" dirty="0">
                <a:solidFill>
                  <a:srgbClr val="031987"/>
                </a:solidFill>
                <a:latin typeface="Calibri" panose="020F0502020204030204" pitchFamily="34" charset="0"/>
                <a:cs typeface="Arial" panose="020B0604020202020204" pitchFamily="34" charset="0"/>
              </a:rPr>
              <a:t> Employment generated by the service sector</a:t>
            </a:r>
          </a:p>
          <a:p>
            <a:pPr marL="0" lvl="2" algn="l">
              <a:spcBef>
                <a:spcPts val="1000"/>
              </a:spcBef>
              <a:spcAft>
                <a:spcPts val="800"/>
              </a:spcAft>
            </a:pPr>
            <a:endParaRPr lang="en-US" sz="1400" b="1" dirty="0">
              <a:solidFill>
                <a:srgbClr val="031987"/>
              </a:solidFill>
              <a:latin typeface="Calibri" panose="020F0502020204030204" pitchFamily="34" charset="0"/>
              <a:cs typeface="Arial" panose="020B0604020202020204" pitchFamily="34" charset="0"/>
            </a:endParaRPr>
          </a:p>
        </p:txBody>
      </p:sp>
      <p:sp>
        <p:nvSpPr>
          <p:cNvPr id="15" name="Επεξήγηση: Αριστερό βέλος 14">
            <a:extLst>
              <a:ext uri="{FF2B5EF4-FFF2-40B4-BE49-F238E27FC236}">
                <a16:creationId xmlns:a16="http://schemas.microsoft.com/office/drawing/2014/main" id="{52104746-0163-CF81-29A5-26FEB6D6D543}"/>
              </a:ext>
            </a:extLst>
          </p:cNvPr>
          <p:cNvSpPr/>
          <p:nvPr/>
        </p:nvSpPr>
        <p:spPr>
          <a:xfrm>
            <a:off x="9159240" y="2439736"/>
            <a:ext cx="1980267" cy="3458144"/>
          </a:xfrm>
          <a:prstGeom prst="leftArrowCallout">
            <a:avLst/>
          </a:prstGeom>
          <a:solidFill>
            <a:srgbClr val="FFBF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l">
              <a:spcBef>
                <a:spcPts val="1000"/>
              </a:spcBef>
              <a:spcAft>
                <a:spcPts val="800"/>
              </a:spcAft>
            </a:pPr>
            <a:r>
              <a:rPr lang="en-US" sz="1400" b="1" u="sng" dirty="0">
                <a:solidFill>
                  <a:srgbClr val="031987"/>
                </a:solidFill>
                <a:latin typeface="Calibri" panose="020F0502020204030204" pitchFamily="34" charset="0"/>
                <a:cs typeface="Arial" panose="020B0604020202020204" pitchFamily="34" charset="0"/>
              </a:rPr>
              <a:t>Indicator: </a:t>
            </a:r>
          </a:p>
          <a:p>
            <a:pPr marL="0" lvl="2" algn="l">
              <a:spcBef>
                <a:spcPts val="1000"/>
              </a:spcBef>
            </a:pPr>
            <a:r>
              <a:rPr lang="en-US" sz="1400" b="1" dirty="0">
                <a:solidFill>
                  <a:srgbClr val="031987"/>
                </a:solidFill>
                <a:latin typeface="Calibri" panose="020F0502020204030204" pitchFamily="34" charset="0"/>
                <a:cs typeface="Arial" panose="020B0604020202020204" pitchFamily="34" charset="0"/>
              </a:rPr>
              <a:t>a) Protection of valuable natural assets </a:t>
            </a:r>
          </a:p>
        </p:txBody>
      </p:sp>
      <p:sp>
        <p:nvSpPr>
          <p:cNvPr id="17" name="TextBox 16">
            <a:extLst>
              <a:ext uri="{FF2B5EF4-FFF2-40B4-BE49-F238E27FC236}">
                <a16:creationId xmlns:a16="http://schemas.microsoft.com/office/drawing/2014/main" id="{89A4E62E-C9E8-4AA1-3142-B73E842352D6}"/>
              </a:ext>
            </a:extLst>
          </p:cNvPr>
          <p:cNvSpPr txBox="1"/>
          <p:nvPr/>
        </p:nvSpPr>
        <p:spPr>
          <a:xfrm>
            <a:off x="3511640" y="1423635"/>
            <a:ext cx="6094476" cy="369332"/>
          </a:xfrm>
          <a:prstGeom prst="rect">
            <a:avLst/>
          </a:prstGeom>
          <a:noFill/>
        </p:spPr>
        <p:txBody>
          <a:bodyPr wrap="square">
            <a:spAutoFit/>
          </a:bodyPr>
          <a:lstStyle/>
          <a:p>
            <a:pPr algn="l"/>
            <a:r>
              <a:rPr lang="en-US" b="1" u="sng" dirty="0">
                <a:latin typeface="Calibri" panose="020F0502020204030204" pitchFamily="34" charset="0"/>
                <a:ea typeface="Calibri" panose="020F0502020204030204" pitchFamily="34" charset="0"/>
                <a:cs typeface="Arial" panose="020B0604020202020204" pitchFamily="34" charset="0"/>
              </a:rPr>
              <a:t>Main aspects &amp; Sustainability indicators </a:t>
            </a:r>
          </a:p>
        </p:txBody>
      </p:sp>
    </p:spTree>
    <p:extLst>
      <p:ext uri="{BB962C8B-B14F-4D97-AF65-F5344CB8AC3E}">
        <p14:creationId xmlns:p14="http://schemas.microsoft.com/office/powerpoint/2010/main" val="217356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sp>
        <p:nvSpPr>
          <p:cNvPr id="3" name="Θέση περιεχομένου 2">
            <a:extLst>
              <a:ext uri="{FF2B5EF4-FFF2-40B4-BE49-F238E27FC236}">
                <a16:creationId xmlns:a16="http://schemas.microsoft.com/office/drawing/2014/main" id="{4D12496C-EFAA-7065-35E5-1343956CF78A}"/>
              </a:ext>
            </a:extLst>
          </p:cNvPr>
          <p:cNvSpPr txBox="1">
            <a:spLocks/>
          </p:cNvSpPr>
          <p:nvPr/>
        </p:nvSpPr>
        <p:spPr>
          <a:xfrm>
            <a:off x="707922" y="1038306"/>
            <a:ext cx="10514898" cy="56545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a:ea typeface="Calibri" panose="020F0502020204030204" pitchFamily="34" charset="0"/>
                <a:cs typeface="Arial" panose="020B0604020202020204" pitchFamily="34" charset="0"/>
              </a:rPr>
              <a:t>Indicative key socio-economic impacts of Creative Tourism</a:t>
            </a:r>
          </a:p>
          <a:p>
            <a:pPr algn="l"/>
            <a:endParaRPr lang="en-US" b="1" dirty="0">
              <a:ea typeface="Calibri" panose="020F0502020204030204" pitchFamily="34" charset="0"/>
              <a:cs typeface="Arial" panose="020B0604020202020204" pitchFamily="34" charset="0"/>
            </a:endParaRPr>
          </a:p>
          <a:p>
            <a:pPr marL="800100" lvl="1" indent="-342900" algn="l">
              <a:buFont typeface="Arial" panose="020B0604020202020204" pitchFamily="34" charset="0"/>
              <a:buChar char="•"/>
            </a:pPr>
            <a:r>
              <a:rPr lang="en-US" b="1" dirty="0">
                <a:solidFill>
                  <a:srgbClr val="031987"/>
                </a:solidFill>
              </a:rPr>
              <a:t>Tourist product &amp; tourist activity</a:t>
            </a:r>
          </a:p>
          <a:p>
            <a:pPr marL="1257300" lvl="2" indent="-342900" algn="l">
              <a:buFont typeface="Arial" panose="020B0604020202020204" pitchFamily="34" charset="0"/>
              <a:buChar char="•"/>
            </a:pPr>
            <a:r>
              <a:rPr lang="en-US" sz="2000" dirty="0"/>
              <a:t>Quality upgrade, development of an integrated tourist product and distinct tourist identity to highlight the three poles of the Region / destination</a:t>
            </a:r>
          </a:p>
          <a:p>
            <a:pPr marL="1257300" lvl="2" indent="-342900" algn="l">
              <a:buFont typeface="Arial" panose="020B0604020202020204" pitchFamily="34" charset="0"/>
              <a:buChar char="•"/>
            </a:pPr>
            <a:r>
              <a:rPr lang="en-US" sz="2000" dirty="0"/>
              <a:t>Strengthening the competitiveness of the destination at the national level</a:t>
            </a:r>
          </a:p>
          <a:p>
            <a:pPr marL="800100" lvl="1" indent="-342900" algn="l">
              <a:buFont typeface="Arial" panose="020B0604020202020204" pitchFamily="34" charset="0"/>
              <a:buChar char="•"/>
            </a:pPr>
            <a:endParaRPr lang="pt-PT" b="1" dirty="0">
              <a:solidFill>
                <a:srgbClr val="031987"/>
              </a:solidFill>
            </a:endParaRPr>
          </a:p>
          <a:p>
            <a:pPr marL="800100" lvl="1" indent="-342900" algn="l">
              <a:buFont typeface="Arial" panose="020B0604020202020204" pitchFamily="34" charset="0"/>
              <a:buChar char="•"/>
            </a:pPr>
            <a:r>
              <a:rPr lang="pt-PT" b="1" dirty="0" err="1">
                <a:solidFill>
                  <a:srgbClr val="031987"/>
                </a:solidFill>
              </a:rPr>
              <a:t>Direct</a:t>
            </a:r>
            <a:r>
              <a:rPr lang="pt-PT" b="1" dirty="0">
                <a:solidFill>
                  <a:srgbClr val="031987"/>
                </a:solidFill>
              </a:rPr>
              <a:t> </a:t>
            </a:r>
            <a:r>
              <a:rPr lang="pt-PT" b="1" dirty="0" err="1">
                <a:solidFill>
                  <a:srgbClr val="031987"/>
                </a:solidFill>
              </a:rPr>
              <a:t>economic</a:t>
            </a:r>
            <a:r>
              <a:rPr lang="pt-PT" b="1" dirty="0">
                <a:solidFill>
                  <a:srgbClr val="031987"/>
                </a:solidFill>
              </a:rPr>
              <a:t> </a:t>
            </a:r>
            <a:r>
              <a:rPr lang="pt-PT" b="1" dirty="0" err="1">
                <a:solidFill>
                  <a:srgbClr val="031987"/>
                </a:solidFill>
              </a:rPr>
              <a:t>impact</a:t>
            </a:r>
            <a:endParaRPr lang="pt-PT" b="1" dirty="0">
              <a:solidFill>
                <a:srgbClr val="031987"/>
              </a:solidFill>
            </a:endParaRPr>
          </a:p>
          <a:p>
            <a:pPr marL="1257300" lvl="2" indent="-342900" algn="l">
              <a:buFont typeface="Arial" panose="020B0604020202020204" pitchFamily="34" charset="0"/>
              <a:buChar char="•"/>
            </a:pPr>
            <a:r>
              <a:rPr lang="en-US" sz="2000" dirty="0"/>
              <a:t>Increase in tourist revenue of inbound tourism</a:t>
            </a:r>
          </a:p>
          <a:p>
            <a:pPr marL="800100" lvl="1" indent="-342900" algn="l">
              <a:buFont typeface="Arial" panose="020B0604020202020204" pitchFamily="34" charset="0"/>
              <a:buChar char="•"/>
            </a:pPr>
            <a:endParaRPr lang="en-US" b="1" dirty="0">
              <a:solidFill>
                <a:srgbClr val="031987"/>
              </a:solidFill>
            </a:endParaRPr>
          </a:p>
          <a:p>
            <a:pPr marL="800100" lvl="1" indent="-342900" algn="l">
              <a:buFont typeface="Arial" panose="020B0604020202020204" pitchFamily="34" charset="0"/>
              <a:buChar char="•"/>
            </a:pPr>
            <a:r>
              <a:rPr lang="en-US" b="1" dirty="0">
                <a:solidFill>
                  <a:srgbClr val="031987"/>
                </a:solidFill>
              </a:rPr>
              <a:t>Employment and training in the tourism and hospitality industry</a:t>
            </a:r>
          </a:p>
          <a:p>
            <a:pPr marL="1257300" lvl="2" indent="-342900" algn="l">
              <a:buFont typeface="Arial" panose="020B0604020202020204" pitchFamily="34" charset="0"/>
              <a:buChar char="•"/>
            </a:pPr>
            <a:r>
              <a:rPr lang="en-US" sz="2000" dirty="0"/>
              <a:t>New jobs creation  in the tourism sector</a:t>
            </a:r>
          </a:p>
          <a:p>
            <a:pPr marL="1257300" lvl="2" indent="-342900" algn="l">
              <a:buFont typeface="Arial" panose="020B0604020202020204" pitchFamily="34" charset="0"/>
              <a:buChar char="•"/>
            </a:pPr>
            <a:r>
              <a:rPr lang="en-US" sz="2000" dirty="0"/>
              <a:t>Increasing the number of employed people and contributing to the reduction of unemployment</a:t>
            </a:r>
          </a:p>
          <a:p>
            <a:pPr marL="1257300" lvl="2" indent="-342900" algn="l">
              <a:buFont typeface="Arial" panose="020B0604020202020204" pitchFamily="34" charset="0"/>
              <a:buChar char="•"/>
            </a:pPr>
            <a:r>
              <a:rPr lang="en-US" sz="2000" dirty="0"/>
              <a:t>Improving the quality of jobs</a:t>
            </a:r>
          </a:p>
          <a:p>
            <a:pPr marL="1257300" lvl="2" indent="-342900" algn="l">
              <a:buFont typeface="Arial" panose="020B0604020202020204" pitchFamily="34" charset="0"/>
              <a:buChar char="•"/>
            </a:pPr>
            <a:r>
              <a:rPr lang="en-US" sz="2000" dirty="0"/>
              <a:t>Strengthening the skills and training of those employed in the tourism sector</a:t>
            </a:r>
          </a:p>
        </p:txBody>
      </p:sp>
      <p:sp>
        <p:nvSpPr>
          <p:cNvPr id="5" name="TextBox 4">
            <a:extLst>
              <a:ext uri="{FF2B5EF4-FFF2-40B4-BE49-F238E27FC236}">
                <a16:creationId xmlns:a16="http://schemas.microsoft.com/office/drawing/2014/main" id="{5375012C-74FE-AA78-0147-2139D9FAA8B9}"/>
              </a:ext>
            </a:extLst>
          </p:cNvPr>
          <p:cNvSpPr txBox="1"/>
          <p:nvPr/>
        </p:nvSpPr>
        <p:spPr>
          <a:xfrm>
            <a:off x="707922" y="165143"/>
            <a:ext cx="7885471" cy="923330"/>
          </a:xfrm>
          <a:prstGeom prst="rect">
            <a:avLst/>
          </a:prstGeom>
          <a:noFill/>
        </p:spPr>
        <p:txBody>
          <a:bodyPr wrap="square">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p>
          <a:p>
            <a:r>
              <a:rPr lang="en-US" i="1" dirty="0"/>
              <a:t>The Region of Western Greece</a:t>
            </a:r>
            <a:endParaRPr lang="el-GR" i="1" dirty="0"/>
          </a:p>
          <a:p>
            <a:endParaRPr lang="el-GR" dirty="0"/>
          </a:p>
        </p:txBody>
      </p:sp>
    </p:spTree>
    <p:extLst>
      <p:ext uri="{BB962C8B-B14F-4D97-AF65-F5344CB8AC3E}">
        <p14:creationId xmlns:p14="http://schemas.microsoft.com/office/powerpoint/2010/main" val="241136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sp>
        <p:nvSpPr>
          <p:cNvPr id="3" name="Θέση περιεχομένου 2">
            <a:extLst>
              <a:ext uri="{FF2B5EF4-FFF2-40B4-BE49-F238E27FC236}">
                <a16:creationId xmlns:a16="http://schemas.microsoft.com/office/drawing/2014/main" id="{4D12496C-EFAA-7065-35E5-1343956CF78A}"/>
              </a:ext>
            </a:extLst>
          </p:cNvPr>
          <p:cNvSpPr txBox="1">
            <a:spLocks/>
          </p:cNvSpPr>
          <p:nvPr/>
        </p:nvSpPr>
        <p:spPr>
          <a:xfrm>
            <a:off x="731520" y="987889"/>
            <a:ext cx="11103562" cy="60806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rgbClr val="031987"/>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What’s next?</a:t>
            </a:r>
          </a:p>
          <a:p>
            <a:pPr marL="800100" lvl="1" indent="-342900" algn="l">
              <a:buFont typeface="Arial" panose="020B0604020202020204" pitchFamily="34" charset="0"/>
              <a:buChar char="•"/>
            </a:pPr>
            <a:endParaRPr lang="en-US" dirty="0"/>
          </a:p>
          <a:p>
            <a:pPr marL="800100" lvl="1" indent="-342900" algn="just">
              <a:buFont typeface="Arial" panose="020B0604020202020204" pitchFamily="34" charset="0"/>
              <a:buChar char="•"/>
            </a:pPr>
            <a:r>
              <a:rPr lang="en-US" sz="2400" dirty="0"/>
              <a:t>It is observed that </a:t>
            </a:r>
            <a:r>
              <a:rPr lang="en-US" sz="2400" b="1" dirty="0"/>
              <a:t>Creative tourism practices, make a shift towards </a:t>
            </a:r>
            <a:r>
              <a:rPr lang="en-US" sz="2400" dirty="0"/>
              <a:t>new ideas and quality searches</a:t>
            </a:r>
          </a:p>
          <a:p>
            <a:pPr marL="800100" lvl="1" indent="-342900" algn="just">
              <a:buFont typeface="Arial" panose="020B0604020202020204" pitchFamily="34" charset="0"/>
              <a:buChar char="•"/>
            </a:pPr>
            <a:r>
              <a:rPr lang="en-US" sz="2400" b="1" dirty="0"/>
              <a:t>Tourism combined with culture &amp; creativity </a:t>
            </a:r>
            <a:r>
              <a:rPr lang="en-US" sz="2400" dirty="0"/>
              <a:t>can be-with the right ones</a:t>
            </a:r>
            <a:r>
              <a:rPr lang="el-GR" sz="2400" dirty="0"/>
              <a:t> </a:t>
            </a:r>
            <a:r>
              <a:rPr lang="en-US" sz="2400" dirty="0"/>
              <a:t>adjustments- </a:t>
            </a:r>
            <a:r>
              <a:rPr lang="en-US" sz="2400" b="1" dirty="0"/>
              <a:t>a driving force of the economy of Western Greece</a:t>
            </a:r>
            <a:r>
              <a:rPr lang="en-US" sz="2400" dirty="0"/>
              <a:t>.</a:t>
            </a:r>
            <a:endParaRPr lang="el-GR" sz="2400" dirty="0"/>
          </a:p>
          <a:p>
            <a:pPr marL="800100" lvl="1" indent="-342900" algn="just">
              <a:buFont typeface="Arial" panose="020B0604020202020204" pitchFamily="34" charset="0"/>
              <a:buChar char="•"/>
            </a:pPr>
            <a:r>
              <a:rPr lang="en-US" sz="2400" b="1" dirty="0"/>
              <a:t>It incentivizes creative industries</a:t>
            </a:r>
            <a:r>
              <a:rPr lang="en-US" sz="2400" dirty="0"/>
              <a:t> which are expected to improve their production spaces by making them friendlier in communicating with the public and transferring knowledge</a:t>
            </a:r>
          </a:p>
          <a:p>
            <a:pPr marL="800100" lvl="1" indent="-342900" algn="just">
              <a:buFont typeface="Arial" panose="020B0604020202020204" pitchFamily="34" charset="0"/>
              <a:buChar char="•"/>
            </a:pPr>
            <a:r>
              <a:rPr lang="en-US" sz="2400" b="1" dirty="0"/>
              <a:t>Promotion of research on the interconnection of tourism with culture</a:t>
            </a:r>
            <a:r>
              <a:rPr lang="en-US" sz="2400" dirty="0"/>
              <a:t>, including synergies with creative industry (</a:t>
            </a:r>
            <a:r>
              <a:rPr lang="en-US" sz="2400" dirty="0" err="1"/>
              <a:t>eg</a:t>
            </a:r>
            <a:r>
              <a:rPr lang="en-US" sz="2400" dirty="0"/>
              <a:t> ICT applications in museums and archaeological sites, spinoffs –startups, partnerships in living labs in destinations high traffic etc.)</a:t>
            </a:r>
          </a:p>
          <a:p>
            <a:pPr marL="800100" lvl="1" indent="-342900" algn="just">
              <a:buFont typeface="Arial" panose="020B0604020202020204" pitchFamily="34" charset="0"/>
              <a:buChar char="•"/>
            </a:pPr>
            <a:r>
              <a:rPr lang="en-US" sz="2400" dirty="0"/>
              <a:t>Further promotion and Development of </a:t>
            </a:r>
            <a:r>
              <a:rPr lang="en-US" sz="2400" b="1" dirty="0"/>
              <a:t>Tourism product </a:t>
            </a:r>
            <a:r>
              <a:rPr lang="en-US" sz="2400" i="1" dirty="0"/>
              <a:t>"AGRO, ECO, GASTRO, CARNIVAL, CULTURE, PERFORMING ARTS,  LIFESTYLE, LUXURY, ACTIVITIES”</a:t>
            </a:r>
          </a:p>
          <a:p>
            <a:pPr lvl="1" algn="l"/>
            <a:endParaRPr lang="el-GR" dirty="0"/>
          </a:p>
        </p:txBody>
      </p:sp>
      <p:sp>
        <p:nvSpPr>
          <p:cNvPr id="5" name="TextBox 4">
            <a:extLst>
              <a:ext uri="{FF2B5EF4-FFF2-40B4-BE49-F238E27FC236}">
                <a16:creationId xmlns:a16="http://schemas.microsoft.com/office/drawing/2014/main" id="{5375012C-74FE-AA78-0147-2139D9FAA8B9}"/>
              </a:ext>
            </a:extLst>
          </p:cNvPr>
          <p:cNvSpPr txBox="1"/>
          <p:nvPr/>
        </p:nvSpPr>
        <p:spPr>
          <a:xfrm>
            <a:off x="616482" y="64559"/>
            <a:ext cx="7885471" cy="923330"/>
          </a:xfrm>
          <a:prstGeom prst="rect">
            <a:avLst/>
          </a:prstGeom>
          <a:noFill/>
        </p:spPr>
        <p:txBody>
          <a:bodyPr wrap="square">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p>
          <a:p>
            <a:r>
              <a:rPr lang="en-US" i="1" dirty="0"/>
              <a:t>The Region of Western Greece</a:t>
            </a:r>
            <a:endParaRPr lang="el-GR" i="1" dirty="0"/>
          </a:p>
          <a:p>
            <a:endParaRPr lang="en-US" dirty="0"/>
          </a:p>
        </p:txBody>
      </p:sp>
      <p:sp>
        <p:nvSpPr>
          <p:cNvPr id="2" name="Βέλος: Δεξιό 1">
            <a:extLst>
              <a:ext uri="{FF2B5EF4-FFF2-40B4-BE49-F238E27FC236}">
                <a16:creationId xmlns:a16="http://schemas.microsoft.com/office/drawing/2014/main" id="{CF73CF26-8D0A-242F-D435-023214AAF360}"/>
              </a:ext>
            </a:extLst>
          </p:cNvPr>
          <p:cNvSpPr/>
          <p:nvPr/>
        </p:nvSpPr>
        <p:spPr>
          <a:xfrm>
            <a:off x="2660904" y="1006177"/>
            <a:ext cx="2404872" cy="320040"/>
          </a:xfrm>
          <a:prstGeom prst="rightArrow">
            <a:avLst/>
          </a:prstGeom>
          <a:solidFill>
            <a:srgbClr val="BDF9FF"/>
          </a:solidFill>
          <a:ln w="28575">
            <a:solidFill>
              <a:srgbClr val="FFB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0293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sp>
        <p:nvSpPr>
          <p:cNvPr id="3" name="Θέση περιεχομένου 2">
            <a:extLst>
              <a:ext uri="{FF2B5EF4-FFF2-40B4-BE49-F238E27FC236}">
                <a16:creationId xmlns:a16="http://schemas.microsoft.com/office/drawing/2014/main" id="{4D12496C-EFAA-7065-35E5-1343956CF78A}"/>
              </a:ext>
            </a:extLst>
          </p:cNvPr>
          <p:cNvSpPr txBox="1">
            <a:spLocks/>
          </p:cNvSpPr>
          <p:nvPr/>
        </p:nvSpPr>
        <p:spPr>
          <a:xfrm>
            <a:off x="288692" y="914400"/>
            <a:ext cx="4701228" cy="502920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50000"/>
              </a:lnSpc>
            </a:pPr>
            <a:r>
              <a:rPr lang="en-US" b="1" i="1" dirty="0">
                <a:solidFill>
                  <a:srgbClr val="031987"/>
                </a:solidFill>
              </a:rPr>
              <a:t>“PARIS LALIOTIS &amp; G86”: </a:t>
            </a:r>
            <a:r>
              <a:rPr lang="en-US" b="1" i="1" dirty="0"/>
              <a:t>Musician, Stage Designer, Visual Artist, Founder of  Patras Carnival Group G86</a:t>
            </a:r>
          </a:p>
          <a:p>
            <a:pPr lvl="1" algn="l">
              <a:lnSpc>
                <a:spcPct val="150000"/>
              </a:lnSpc>
            </a:pPr>
            <a:r>
              <a:rPr lang="en-US" dirty="0"/>
              <a:t>Created in 2011 to give new aesthetics to the carnival tradition, based on new forms, dramatic displays of acrobatics and kinesiology towards the creation of a theater stage.</a:t>
            </a:r>
          </a:p>
          <a:p>
            <a:pPr lvl="1" algn="l">
              <a:lnSpc>
                <a:spcPct val="150000"/>
              </a:lnSpc>
            </a:pPr>
            <a:r>
              <a:rPr lang="en-US" dirty="0"/>
              <a:t> Offering a 4-day package, anyone would like to j</a:t>
            </a:r>
            <a:r>
              <a:rPr lang="en-US" b="0" i="0" dirty="0">
                <a:solidFill>
                  <a:srgbClr val="000000"/>
                </a:solidFill>
                <a:effectLst/>
                <a:latin typeface="Rajdhani"/>
              </a:rPr>
              <a:t>oin the g86 street theater performance, wil</a:t>
            </a:r>
            <a:r>
              <a:rPr lang="en-US" dirty="0">
                <a:solidFill>
                  <a:srgbClr val="000000"/>
                </a:solidFill>
                <a:latin typeface="Rajdhani"/>
              </a:rPr>
              <a:t>l live </a:t>
            </a:r>
            <a:r>
              <a:rPr lang="en-US" b="0" i="0" dirty="0">
                <a:solidFill>
                  <a:srgbClr val="000000"/>
                </a:solidFill>
                <a:effectLst/>
                <a:latin typeface="Rajdhani"/>
              </a:rPr>
              <a:t> the ultimate street theater experience. Become part of this unforgettable performance in the largest carnival parade of Greece and the Balkans.</a:t>
            </a:r>
          </a:p>
          <a:p>
            <a:pPr lvl="1" algn="l">
              <a:lnSpc>
                <a:spcPct val="150000"/>
              </a:lnSpc>
            </a:pPr>
            <a:endParaRPr lang="en-US" dirty="0">
              <a:solidFill>
                <a:srgbClr val="000000"/>
              </a:solidFill>
              <a:latin typeface="Rajdhani"/>
            </a:endParaRPr>
          </a:p>
          <a:p>
            <a:pPr marL="800100" lvl="1" indent="-342900" algn="l">
              <a:buFont typeface="Arial" panose="020B0604020202020204" pitchFamily="34" charset="0"/>
              <a:buChar char="•"/>
            </a:pPr>
            <a:endParaRPr lang="en-US" dirty="0"/>
          </a:p>
          <a:p>
            <a:pPr lvl="1" algn="l"/>
            <a:endParaRPr lang="el-GR" dirty="0"/>
          </a:p>
        </p:txBody>
      </p:sp>
      <p:sp>
        <p:nvSpPr>
          <p:cNvPr id="5" name="TextBox 4">
            <a:extLst>
              <a:ext uri="{FF2B5EF4-FFF2-40B4-BE49-F238E27FC236}">
                <a16:creationId xmlns:a16="http://schemas.microsoft.com/office/drawing/2014/main" id="{5375012C-74FE-AA78-0147-2139D9FAA8B9}"/>
              </a:ext>
            </a:extLst>
          </p:cNvPr>
          <p:cNvSpPr txBox="1"/>
          <p:nvPr/>
        </p:nvSpPr>
        <p:spPr>
          <a:xfrm>
            <a:off x="707922" y="165143"/>
            <a:ext cx="7885471" cy="369332"/>
          </a:xfrm>
          <a:prstGeom prst="rect">
            <a:avLst/>
          </a:prstGeom>
          <a:noFill/>
        </p:spPr>
        <p:txBody>
          <a:bodyPr wrap="square">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endParaRPr lang="el-GR" dirty="0"/>
          </a:p>
        </p:txBody>
      </p:sp>
      <p:pic>
        <p:nvPicPr>
          <p:cNvPr id="6" name="Εικόνα 5">
            <a:extLst>
              <a:ext uri="{FF2B5EF4-FFF2-40B4-BE49-F238E27FC236}">
                <a16:creationId xmlns:a16="http://schemas.microsoft.com/office/drawing/2014/main" id="{B8146C51-F461-BC64-DA71-B2514B1D41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124" y="677073"/>
            <a:ext cx="1835926" cy="1306930"/>
          </a:xfrm>
          <a:prstGeom prst="rect">
            <a:avLst/>
          </a:prstGeom>
        </p:spPr>
      </p:pic>
      <p:pic>
        <p:nvPicPr>
          <p:cNvPr id="10" name="Εικόνα 9" descr="Εικόνα που περιέχει υπαίθριος, καλώδιο&#10;&#10;Περιγραφή που δημιουργήθηκε αυτόματα">
            <a:extLst>
              <a:ext uri="{FF2B5EF4-FFF2-40B4-BE49-F238E27FC236}">
                <a16:creationId xmlns:a16="http://schemas.microsoft.com/office/drawing/2014/main" id="{835F5D7B-783C-3112-A883-96495361E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712" y="2528854"/>
            <a:ext cx="3516931" cy="3516931"/>
          </a:xfrm>
          <a:prstGeom prst="rect">
            <a:avLst/>
          </a:prstGeom>
        </p:spPr>
      </p:pic>
      <p:pic>
        <p:nvPicPr>
          <p:cNvPr id="12" name="Εικόνα 11">
            <a:extLst>
              <a:ext uri="{FF2B5EF4-FFF2-40B4-BE49-F238E27FC236}">
                <a16:creationId xmlns:a16="http://schemas.microsoft.com/office/drawing/2014/main" id="{6DF8B182-52AF-BD02-339F-8EE2615BF6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2643" y="3838154"/>
            <a:ext cx="3928768" cy="3152836"/>
          </a:xfrm>
          <a:prstGeom prst="rect">
            <a:avLst/>
          </a:prstGeom>
        </p:spPr>
      </p:pic>
      <p:pic>
        <p:nvPicPr>
          <p:cNvPr id="15" name="Εικόνα 14" descr="Εικόνα που περιέχει ουρανός&#10;&#10;Περιγραφή που δημιουργήθηκε αυτόματα">
            <a:extLst>
              <a:ext uri="{FF2B5EF4-FFF2-40B4-BE49-F238E27FC236}">
                <a16:creationId xmlns:a16="http://schemas.microsoft.com/office/drawing/2014/main" id="{AB44BBF0-25B7-4C13-8C67-9D534BCCE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21" y="349809"/>
            <a:ext cx="4114779" cy="2743186"/>
          </a:xfrm>
          <a:prstGeom prst="rect">
            <a:avLst/>
          </a:prstGeom>
        </p:spPr>
      </p:pic>
      <p:sp>
        <p:nvSpPr>
          <p:cNvPr id="17" name="TextBox 16">
            <a:extLst>
              <a:ext uri="{FF2B5EF4-FFF2-40B4-BE49-F238E27FC236}">
                <a16:creationId xmlns:a16="http://schemas.microsoft.com/office/drawing/2014/main" id="{B402D1B3-C85F-2F25-1FEE-B23E5923F8B0}"/>
              </a:ext>
            </a:extLst>
          </p:cNvPr>
          <p:cNvSpPr txBox="1"/>
          <p:nvPr/>
        </p:nvSpPr>
        <p:spPr>
          <a:xfrm>
            <a:off x="254873" y="582876"/>
            <a:ext cx="6848166" cy="369332"/>
          </a:xfrm>
          <a:prstGeom prst="rect">
            <a:avLst/>
          </a:prstGeom>
          <a:noFill/>
        </p:spPr>
        <p:txBody>
          <a:bodyPr wrap="square">
            <a:spAutoFit/>
          </a:bodyPr>
          <a:lstStyle/>
          <a:p>
            <a:pPr algn="l"/>
            <a:r>
              <a:rPr lang="en-US" b="1" i="1" dirty="0">
                <a:solidFill>
                  <a:schemeClr val="accent6">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Some good examples</a:t>
            </a:r>
          </a:p>
        </p:txBody>
      </p:sp>
    </p:spTree>
    <p:extLst>
      <p:ext uri="{BB962C8B-B14F-4D97-AF65-F5344CB8AC3E}">
        <p14:creationId xmlns:p14="http://schemas.microsoft.com/office/powerpoint/2010/main" val="295203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sp>
        <p:nvSpPr>
          <p:cNvPr id="3" name="Θέση περιεχομένου 2">
            <a:extLst>
              <a:ext uri="{FF2B5EF4-FFF2-40B4-BE49-F238E27FC236}">
                <a16:creationId xmlns:a16="http://schemas.microsoft.com/office/drawing/2014/main" id="{4D12496C-EFAA-7065-35E5-1343956CF78A}"/>
              </a:ext>
            </a:extLst>
          </p:cNvPr>
          <p:cNvSpPr txBox="1">
            <a:spLocks/>
          </p:cNvSpPr>
          <p:nvPr/>
        </p:nvSpPr>
        <p:spPr>
          <a:xfrm>
            <a:off x="1175657" y="933062"/>
            <a:ext cx="10552923" cy="5029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chemeClr val="accent6">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Some good examples</a:t>
            </a:r>
          </a:p>
          <a:p>
            <a:pPr algn="l"/>
            <a:endParaRPr lang="el-GR" sz="1600" dirty="0">
              <a:ea typeface="Calibri" panose="020F0502020204030204" pitchFamily="34" charset="0"/>
              <a:cs typeface="Arial" panose="020B0604020202020204" pitchFamily="34" charset="0"/>
            </a:endParaRPr>
          </a:p>
          <a:p>
            <a:pPr marL="800100" lvl="1" indent="-342900" algn="l">
              <a:lnSpc>
                <a:spcPct val="150000"/>
              </a:lnSpc>
              <a:buFont typeface="Arial" panose="020B0604020202020204" pitchFamily="34" charset="0"/>
              <a:buChar char="•"/>
            </a:pPr>
            <a:r>
              <a:rPr lang="en-US" b="1" i="1" dirty="0">
                <a:solidFill>
                  <a:srgbClr val="031987"/>
                </a:solidFill>
              </a:rPr>
              <a:t>“On the Spot”: </a:t>
            </a:r>
            <a:r>
              <a:rPr lang="en-US" dirty="0"/>
              <a:t>a startup created by the need of Achaia Prefecture to attract cultural tourists, visiting our Region not only in the Patras Carnival Period but to search and find travel packets containing theatre performances, art exhibitions, gastronomy, carnival and religion tourism. </a:t>
            </a:r>
            <a:endParaRPr lang="el-GR" dirty="0"/>
          </a:p>
          <a:p>
            <a:pPr marL="800100" lvl="1" indent="-342900" algn="l">
              <a:buFont typeface="Arial" panose="020B0604020202020204" pitchFamily="34" charset="0"/>
              <a:buChar char="•"/>
            </a:pPr>
            <a:endParaRPr lang="en-US" dirty="0"/>
          </a:p>
          <a:p>
            <a:pPr lvl="1" algn="l"/>
            <a:endParaRPr lang="el-GR" dirty="0"/>
          </a:p>
        </p:txBody>
      </p:sp>
      <p:sp>
        <p:nvSpPr>
          <p:cNvPr id="5" name="TextBox 4">
            <a:extLst>
              <a:ext uri="{FF2B5EF4-FFF2-40B4-BE49-F238E27FC236}">
                <a16:creationId xmlns:a16="http://schemas.microsoft.com/office/drawing/2014/main" id="{5375012C-74FE-AA78-0147-2139D9FAA8B9}"/>
              </a:ext>
            </a:extLst>
          </p:cNvPr>
          <p:cNvSpPr txBox="1"/>
          <p:nvPr/>
        </p:nvSpPr>
        <p:spPr>
          <a:xfrm>
            <a:off x="707922" y="165143"/>
            <a:ext cx="7885471" cy="369332"/>
          </a:xfrm>
          <a:prstGeom prst="rect">
            <a:avLst/>
          </a:prstGeom>
          <a:noFill/>
        </p:spPr>
        <p:txBody>
          <a:bodyPr wrap="square">
            <a:spAutoFit/>
          </a:bodyPr>
          <a:lstStyle/>
          <a:p>
            <a:r>
              <a:rPr lang="en-US" sz="1800" b="1" i="0" dirty="0">
                <a:solidFill>
                  <a:srgbClr val="222222"/>
                </a:solidFill>
                <a:effectLst/>
                <a:latin typeface="DecimaWE Rg"/>
              </a:rPr>
              <a:t>“</a:t>
            </a:r>
            <a:r>
              <a:rPr lang="en-US" sz="1800" b="1" i="1" dirty="0">
                <a:solidFill>
                  <a:srgbClr val="222222"/>
                </a:solidFill>
                <a:effectLst/>
                <a:latin typeface="DecimaWE Rg"/>
              </a:rPr>
              <a:t>Sustainable Creative Tourism - Perspectives from different territories</a:t>
            </a:r>
            <a:r>
              <a:rPr lang="en-US" sz="1800" b="1" i="0" dirty="0">
                <a:solidFill>
                  <a:srgbClr val="222222"/>
                </a:solidFill>
                <a:effectLst/>
                <a:latin typeface="DecimaWE Rg"/>
              </a:rPr>
              <a:t>”</a:t>
            </a:r>
            <a:endParaRPr lang="el-GR" dirty="0"/>
          </a:p>
        </p:txBody>
      </p:sp>
    </p:spTree>
    <p:extLst>
      <p:ext uri="{BB962C8B-B14F-4D97-AF65-F5344CB8AC3E}">
        <p14:creationId xmlns:p14="http://schemas.microsoft.com/office/powerpoint/2010/main" val="2591684454"/>
      </p:ext>
    </p:extLst>
  </p:cSld>
  <p:clrMapOvr>
    <a:masterClrMapping/>
  </p:clrMapOvr>
</p:sld>
</file>

<file path=ppt/theme/theme1.xml><?xml version="1.0" encoding="utf-8"?>
<a:theme xmlns:a="http://schemas.openxmlformats.org/drawingml/2006/main" name="Office Theme">
  <a:themeElements>
    <a:clrScheme name="Personalizzato 1">
      <a:dk1>
        <a:sysClr val="windowText" lastClr="000000"/>
      </a:dk1>
      <a:lt1>
        <a:sysClr val="window" lastClr="FFFFFF"/>
      </a:lt1>
      <a:dk2>
        <a:srgbClr val="44546A"/>
      </a:dk2>
      <a:lt2>
        <a:srgbClr val="E7E6E6"/>
      </a:lt2>
      <a:accent1>
        <a:srgbClr val="8BCA4B"/>
      </a:accent1>
      <a:accent2>
        <a:srgbClr val="8BCA4B"/>
      </a:accent2>
      <a:accent3>
        <a:srgbClr val="8BCA4B"/>
      </a:accent3>
      <a:accent4>
        <a:srgbClr val="8BCA4B"/>
      </a:accent4>
      <a:accent5>
        <a:srgbClr val="8BCA4B"/>
      </a:accent5>
      <a:accent6>
        <a:srgbClr val="8BCA4B"/>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1165</Words>
  <Application>Microsoft Office PowerPoint</Application>
  <PresentationFormat>Ευρεία οθόνη</PresentationFormat>
  <Paragraphs>139</Paragraphs>
  <Slides>12</Slides>
  <Notes>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Calibri</vt:lpstr>
      <vt:lpstr>Calibri Light</vt:lpstr>
      <vt:lpstr>DecimaWE Rg</vt:lpstr>
      <vt:lpstr>Rajdhani</vt:lpstr>
      <vt:lpstr>Office Theme</vt:lpstr>
      <vt:lpstr>“Sustainable Creative Tourism - Perspectives from different territories”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Nucera</dc:creator>
  <cp:lastModifiedBy>Danai - Maria Katsanta</cp:lastModifiedBy>
  <cp:revision>49</cp:revision>
  <dcterms:created xsi:type="dcterms:W3CDTF">2020-04-14T07:56:11Z</dcterms:created>
  <dcterms:modified xsi:type="dcterms:W3CDTF">2022-10-18T17:42:37Z</dcterms:modified>
</cp:coreProperties>
</file>