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4" r:id="rId1"/>
  </p:sldMasterIdLst>
  <p:notesMasterIdLst>
    <p:notesMasterId r:id="rId5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</p:sldIdLst>
  <p:sldSz cx="9144000" cy="6858000" type="screen4x3"/>
  <p:notesSz cx="6858000" cy="9144000"/>
  <p:embeddedFontLst>
    <p:embeddedFont>
      <p:font typeface="Alfa Slab One" panose="020B0604020202020204" charset="0"/>
      <p:regular r:id="rId54"/>
    </p:embeddedFont>
    <p:embeddedFont>
      <p:font typeface="Arial Black" panose="020B0A04020102020204" pitchFamily="34" charset="0"/>
      <p:regular r:id="rId55"/>
      <p:bold r:id="rId56"/>
    </p:embeddedFont>
    <p:embeddedFont>
      <p:font typeface="Century Gothic" panose="020B0502020202020204" pitchFamily="34" charset="0"/>
      <p:regular r:id="rId57"/>
      <p:bold r:id="rId58"/>
      <p:italic r:id="rId59"/>
      <p:boldItalic r:id="rId60"/>
    </p:embeddedFont>
    <p:embeddedFont>
      <p:font typeface="Constantia" panose="02030602050306030303" pitchFamily="18" charset="0"/>
      <p:regular r:id="rId61"/>
      <p:bold r:id="rId62"/>
      <p:italic r:id="rId63"/>
      <p:boldItalic r:id="rId64"/>
    </p:embeddedFont>
    <p:embeddedFont>
      <p:font typeface="Economica" panose="020B0604020202020204" charset="0"/>
      <p:regular r:id="rId65"/>
      <p:bold r:id="rId66"/>
      <p:italic r:id="rId67"/>
      <p:boldItalic r:id="rId68"/>
    </p:embeddedFont>
    <p:embeddedFont>
      <p:font typeface="Impact" panose="020B0806030902050204" pitchFamily="34" charset="0"/>
      <p:regular r:id="rId69"/>
    </p:embeddedFont>
    <p:embeddedFont>
      <p:font typeface="Lobster" panose="020B0604020202020204" pitchFamily="2" charset="0"/>
      <p:regular r:id="rId70"/>
    </p:embeddedFont>
    <p:embeddedFont>
      <p:font typeface="Raleway" pitchFamily="2" charset="0"/>
      <p:regular r:id="rId71"/>
      <p:bold r:id="rId72"/>
      <p:italic r:id="rId73"/>
      <p:boldItalic r:id="rId74"/>
    </p:embeddedFont>
    <p:embeddedFont>
      <p:font typeface="Raleway Light" panose="020B0604020202020204" pitchFamily="2" charset="0"/>
      <p:regular r:id="rId75"/>
      <p:bold r:id="rId76"/>
      <p:italic r:id="rId77"/>
      <p:boldItalic r:id="rId78"/>
    </p:embeddedFont>
    <p:embeddedFont>
      <p:font typeface="Raleway Thin" panose="020B0604020202020204" pitchFamily="2" charset="0"/>
      <p:regular r:id="rId79"/>
      <p:bold r:id="rId80"/>
      <p:italic r:id="rId81"/>
      <p:boldItalic r:id="rId82"/>
    </p:embeddedFont>
    <p:embeddedFont>
      <p:font typeface="Roboto" panose="02000000000000000000" pitchFamily="2" charset="0"/>
      <p:regular r:id="rId8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1339" y="2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0.fntdata"/><Relationship Id="rId68" Type="http://schemas.openxmlformats.org/officeDocument/2006/relationships/font" Target="fonts/font15.fntdata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74" Type="http://schemas.openxmlformats.org/officeDocument/2006/relationships/font" Target="fonts/font21.fntdata"/><Relationship Id="rId79" Type="http://schemas.openxmlformats.org/officeDocument/2006/relationships/font" Target="fonts/font26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3.fntdata"/><Relationship Id="rId64" Type="http://schemas.openxmlformats.org/officeDocument/2006/relationships/font" Target="fonts/font11.fntdata"/><Relationship Id="rId69" Type="http://schemas.openxmlformats.org/officeDocument/2006/relationships/font" Target="fonts/font16.fntdata"/><Relationship Id="rId77" Type="http://schemas.openxmlformats.org/officeDocument/2006/relationships/font" Target="fonts/font24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9.fntdata"/><Relationship Id="rId80" Type="http://schemas.openxmlformats.org/officeDocument/2006/relationships/font" Target="fonts/font27.fntdata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6.fntdata"/><Relationship Id="rId67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70" Type="http://schemas.openxmlformats.org/officeDocument/2006/relationships/font" Target="fonts/font17.fntdata"/><Relationship Id="rId75" Type="http://schemas.openxmlformats.org/officeDocument/2006/relationships/font" Target="fonts/font22.fntdata"/><Relationship Id="rId83" Type="http://schemas.openxmlformats.org/officeDocument/2006/relationships/font" Target="fonts/font3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7.fntdata"/><Relationship Id="rId65" Type="http://schemas.openxmlformats.org/officeDocument/2006/relationships/font" Target="fonts/font12.fntdata"/><Relationship Id="rId73" Type="http://schemas.openxmlformats.org/officeDocument/2006/relationships/font" Target="fonts/font20.fntdata"/><Relationship Id="rId78" Type="http://schemas.openxmlformats.org/officeDocument/2006/relationships/font" Target="fonts/font25.fntdata"/><Relationship Id="rId81" Type="http://schemas.openxmlformats.org/officeDocument/2006/relationships/font" Target="fonts/font28.fntdata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2.fntdata"/><Relationship Id="rId76" Type="http://schemas.openxmlformats.org/officeDocument/2006/relationships/font" Target="fonts/font23.fntdata"/><Relationship Id="rId7" Type="http://schemas.openxmlformats.org/officeDocument/2006/relationships/slide" Target="slides/slide6.xml"/><Relationship Id="rId71" Type="http://schemas.openxmlformats.org/officeDocument/2006/relationships/font" Target="fonts/font18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13.fntdata"/><Relationship Id="rId87" Type="http://schemas.openxmlformats.org/officeDocument/2006/relationships/tableStyles" Target="tableStyles.xml"/><Relationship Id="rId61" Type="http://schemas.openxmlformats.org/officeDocument/2006/relationships/font" Target="fonts/font8.fntdata"/><Relationship Id="rId82" Type="http://schemas.openxmlformats.org/officeDocument/2006/relationships/font" Target="fonts/font2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3ac2fc0a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13ac2fc0a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f1a5a146bd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f1a5a146bd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3ac2fc0ae0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g13ac2fc0ae0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7013c073d0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g17013c073d0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7013c073d0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g17013c073d0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7013c073d0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g17013c073d0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c44e1e105c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gc44e1e105c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7013c073d0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g17013c073d0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7013c073d0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g17013c073d0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7013c073d0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g17013c073d0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7013c073d0_0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g17013c073d0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17013c073d0_0_243:notes"/>
          <p:cNvSpPr txBox="1">
            <a:spLocks noGrp="1"/>
          </p:cNvSpPr>
          <p:nvPr>
            <p:ph type="sldNum" idx="12"/>
          </p:nvPr>
        </p:nvSpPr>
        <p:spPr>
          <a:xfrm>
            <a:off x="3881208" y="8686471"/>
            <a:ext cx="2972400" cy="4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it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8" name="Google Shape;78;g17013c073d0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050" y="695135"/>
            <a:ext cx="4848600" cy="3428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9" name="Google Shape;79;g17013c073d0_0_243:notes"/>
          <p:cNvSpPr txBox="1">
            <a:spLocks noGrp="1"/>
          </p:cNvSpPr>
          <p:nvPr>
            <p:ph type="body" idx="1"/>
          </p:nvPr>
        </p:nvSpPr>
        <p:spPr>
          <a:xfrm>
            <a:off x="685512" y="4343236"/>
            <a:ext cx="54870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7013c073d0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g17013c073d0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17013c073d0_0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g17013c073d0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17013c073d0_0_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g17013c073d0_0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7013c073d0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g17013c073d0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17013c073d0_0_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g17013c073d0_0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7013c073d0_0_2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g17013c073d0_0_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17013c073d0_0_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g17013c073d0_0_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13ac2fc0ae0_1_205:notes"/>
          <p:cNvSpPr txBox="1">
            <a:spLocks noGrp="1"/>
          </p:cNvSpPr>
          <p:nvPr>
            <p:ph type="sldNum" idx="12"/>
          </p:nvPr>
        </p:nvSpPr>
        <p:spPr>
          <a:xfrm>
            <a:off x="3881208" y="8686471"/>
            <a:ext cx="2972400" cy="4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it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27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9" name="Google Shape;269;g13ac2fc0ae0_1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050" y="695135"/>
            <a:ext cx="4848600" cy="3428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70" name="Google Shape;270;g13ac2fc0ae0_1_205:notes"/>
          <p:cNvSpPr txBox="1">
            <a:spLocks noGrp="1"/>
          </p:cNvSpPr>
          <p:nvPr>
            <p:ph type="body" idx="1"/>
          </p:nvPr>
        </p:nvSpPr>
        <p:spPr>
          <a:xfrm>
            <a:off x="685512" y="4343236"/>
            <a:ext cx="54870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3ac2fc0ae0_1_215:notes"/>
          <p:cNvSpPr txBox="1">
            <a:spLocks noGrp="1"/>
          </p:cNvSpPr>
          <p:nvPr>
            <p:ph type="sldNum" idx="12"/>
          </p:nvPr>
        </p:nvSpPr>
        <p:spPr>
          <a:xfrm>
            <a:off x="3881208" y="8686471"/>
            <a:ext cx="2972400" cy="4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it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28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7" name="Google Shape;277;g13ac2fc0ae0_1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050" y="695135"/>
            <a:ext cx="4848600" cy="3428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78" name="Google Shape;278;g13ac2fc0ae0_1_215:notes"/>
          <p:cNvSpPr txBox="1">
            <a:spLocks noGrp="1"/>
          </p:cNvSpPr>
          <p:nvPr>
            <p:ph type="body" idx="1"/>
          </p:nvPr>
        </p:nvSpPr>
        <p:spPr>
          <a:xfrm>
            <a:off x="685512" y="4343236"/>
            <a:ext cx="54870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13ac2fc0ae0_1_224:notes"/>
          <p:cNvSpPr txBox="1">
            <a:spLocks noGrp="1"/>
          </p:cNvSpPr>
          <p:nvPr>
            <p:ph type="sldNum" idx="12"/>
          </p:nvPr>
        </p:nvSpPr>
        <p:spPr>
          <a:xfrm>
            <a:off x="3881208" y="8686471"/>
            <a:ext cx="2972400" cy="4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it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29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5" name="Google Shape;285;g13ac2fc0ae0_1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050" y="695135"/>
            <a:ext cx="4848600" cy="3428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86" name="Google Shape;286;g13ac2fc0ae0_1_224:notes"/>
          <p:cNvSpPr txBox="1">
            <a:spLocks noGrp="1"/>
          </p:cNvSpPr>
          <p:nvPr>
            <p:ph type="body" idx="1"/>
          </p:nvPr>
        </p:nvSpPr>
        <p:spPr>
          <a:xfrm>
            <a:off x="685512" y="4343236"/>
            <a:ext cx="54870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7013c073d0_0_257:notes"/>
          <p:cNvSpPr txBox="1">
            <a:spLocks noGrp="1"/>
          </p:cNvSpPr>
          <p:nvPr>
            <p:ph type="sldNum" idx="12"/>
          </p:nvPr>
        </p:nvSpPr>
        <p:spPr>
          <a:xfrm>
            <a:off x="3881208" y="8686471"/>
            <a:ext cx="2972400" cy="4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it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6" name="Google Shape;86;g17013c073d0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050" y="695135"/>
            <a:ext cx="4848600" cy="3428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7" name="Google Shape;87;g17013c073d0_0_257:notes"/>
          <p:cNvSpPr txBox="1">
            <a:spLocks noGrp="1"/>
          </p:cNvSpPr>
          <p:nvPr>
            <p:ph type="body" idx="1"/>
          </p:nvPr>
        </p:nvSpPr>
        <p:spPr>
          <a:xfrm>
            <a:off x="685512" y="4343236"/>
            <a:ext cx="54870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13ac2fc0ae0_2_7:notes"/>
          <p:cNvSpPr txBox="1">
            <a:spLocks noGrp="1"/>
          </p:cNvSpPr>
          <p:nvPr>
            <p:ph type="sldNum" idx="12"/>
          </p:nvPr>
        </p:nvSpPr>
        <p:spPr>
          <a:xfrm>
            <a:off x="3881208" y="8686471"/>
            <a:ext cx="2972400" cy="4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it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30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3" name="Google Shape;293;g13ac2fc0ae0_2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050" y="695135"/>
            <a:ext cx="4848600" cy="3428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94" name="Google Shape;294;g13ac2fc0ae0_2_7:notes"/>
          <p:cNvSpPr txBox="1">
            <a:spLocks noGrp="1"/>
          </p:cNvSpPr>
          <p:nvPr>
            <p:ph type="body" idx="1"/>
          </p:nvPr>
        </p:nvSpPr>
        <p:spPr>
          <a:xfrm>
            <a:off x="685512" y="4343236"/>
            <a:ext cx="54870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13ac2fc0ae0_2_18:notes"/>
          <p:cNvSpPr txBox="1">
            <a:spLocks noGrp="1"/>
          </p:cNvSpPr>
          <p:nvPr>
            <p:ph type="sldNum" idx="12"/>
          </p:nvPr>
        </p:nvSpPr>
        <p:spPr>
          <a:xfrm>
            <a:off x="3881208" y="8686471"/>
            <a:ext cx="2972400" cy="4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it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31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1" name="Google Shape;301;g13ac2fc0ae0_2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050" y="695135"/>
            <a:ext cx="4848600" cy="3428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02" name="Google Shape;302;g13ac2fc0ae0_2_18:notes"/>
          <p:cNvSpPr txBox="1">
            <a:spLocks noGrp="1"/>
          </p:cNvSpPr>
          <p:nvPr>
            <p:ph type="body" idx="1"/>
          </p:nvPr>
        </p:nvSpPr>
        <p:spPr>
          <a:xfrm>
            <a:off x="685512" y="4343236"/>
            <a:ext cx="54870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13ac2fc0ae0_2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13ac2fc0ae0_2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3ac2fc0ae0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13ac2fc0ae0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3ac2fc0ae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13ac2fc0ae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13ac2fc0ae0_2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13ac2fc0ae0_2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13ac2fc0ae0_2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13ac2fc0ae0_2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13ac2fc0ae0_2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13ac2fc0ae0_2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13ac2fc0ae0_2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13ac2fc0ae0_2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13ac2fc0ae0_2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13ac2fc0ae0_2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9bd82094fe_0_10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g9bd82094fe_0_10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13ac2fc0ae0_2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13ac2fc0ae0_2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13ac2fc0ae0_2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13ac2fc0ae0_2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13ac2fc0ae0_2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13ac2fc0ae0_2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13ac2fc0ae0_1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13ac2fc0ae0_1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17013c073d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17013c073d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17013c073d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17013c073d0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13ac2fc0ae0_1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13ac2fc0ae0_1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13ac2fc0ae0_1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13ac2fc0ae0_1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170a8f9852d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170a8f9852d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170a8f9852d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170a8f9852d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7013c073d0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g17013c073d0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170a8f9852d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170a8f9852d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13ac2fc0ae0_2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13ac2fc0ae0_2_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1d2ca7cfd2_0_5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g11d2ca7cfd2_0_5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7013c073d0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g17013c073d0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7013c073d0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g17013c073d0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7013c073d0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g17013c073d0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rpo 1">
  <p:cSld name="TITLE_AND_BODY_1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2"/>
          <p:cNvSpPr txBox="1">
            <a:spLocks noGrp="1"/>
          </p:cNvSpPr>
          <p:nvPr>
            <p:ph type="title"/>
          </p:nvPr>
        </p:nvSpPr>
        <p:spPr>
          <a:xfrm>
            <a:off x="311700" y="85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Economica"/>
              <a:buNone/>
              <a:defRPr b="1">
                <a:latin typeface="Economica"/>
                <a:ea typeface="Economica"/>
                <a:cs typeface="Economica"/>
                <a:sym typeface="Economic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>
  <p:cSld name="Diapositiva titolo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ftr" idx="11"/>
          </p:nvPr>
        </p:nvSpPr>
        <p:spPr>
          <a:xfrm>
            <a:off x="3127545" y="6316803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 sz="1000">
              <a:solidFill>
                <a:schemeClr val="dk2"/>
              </a:solidFill>
            </a:endParaRPr>
          </a:p>
        </p:txBody>
      </p:sp>
      <p:sp>
        <p:nvSpPr>
          <p:cNvPr id="53" name="Google Shape;53;p13"/>
          <p:cNvSpPr/>
          <p:nvPr/>
        </p:nvSpPr>
        <p:spPr>
          <a:xfrm>
            <a:off x="2281894" y="6363343"/>
            <a:ext cx="45801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chemeClr val="dk1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>
  <p:cSld name="Titolo e contenuto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body" idx="1"/>
          </p:nvPr>
        </p:nvSpPr>
        <p:spPr>
          <a:xfrm>
            <a:off x="539007" y="118914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marL="914400" marR="0" lvl="1" indent="-3429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marL="1371600" marR="0" lvl="2" indent="-3429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marL="1828800" marR="0" lvl="3" indent="-3429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marL="2286000" marR="0" lvl="4" indent="-3429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marL="2743200" marR="0" lvl="5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35560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title"/>
          </p:nvPr>
        </p:nvSpPr>
        <p:spPr>
          <a:xfrm>
            <a:off x="311700" y="593375"/>
            <a:ext cx="65949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 b="1">
                <a:latin typeface="Economica"/>
                <a:ea typeface="Economica"/>
                <a:cs typeface="Economica"/>
                <a:sym typeface="Economic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57" name="Google Shape;57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6388250"/>
            <a:ext cx="2150975" cy="46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contenuto">
  <p:cSld name="1_Titolo e contenuto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body" idx="1"/>
          </p:nvPr>
        </p:nvSpPr>
        <p:spPr>
          <a:xfrm>
            <a:off x="629280" y="1"/>
            <a:ext cx="78852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228600" algn="l" rtl="0">
              <a:lnSpc>
                <a:spcPct val="119000"/>
              </a:lnSpc>
              <a:spcBef>
                <a:spcPts val="1413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lnSpc>
                <a:spcPct val="119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lnSpc>
                <a:spcPct val="119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lnSpc>
                <a:spcPct val="119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6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0593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7"/>
          <p:cNvSpPr txBox="1">
            <a:spLocks noGrp="1"/>
          </p:cNvSpPr>
          <p:nvPr>
            <p:ph type="title"/>
          </p:nvPr>
        </p:nvSpPr>
        <p:spPr>
          <a:xfrm>
            <a:off x="2960630" y="567992"/>
            <a:ext cx="3222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 b="0" i="0" u="sng">
                <a:solidFill>
                  <a:srgbClr val="F2F2F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ftr" idx="11"/>
          </p:nvPr>
        </p:nvSpPr>
        <p:spPr>
          <a:xfrm>
            <a:off x="3108960" y="6377940"/>
            <a:ext cx="29262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dt" idx="10"/>
          </p:nvPr>
        </p:nvSpPr>
        <p:spPr>
          <a:xfrm>
            <a:off x="457200" y="6377940"/>
            <a:ext cx="2103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sldNum" idx="12"/>
          </p:nvPr>
        </p:nvSpPr>
        <p:spPr>
          <a:xfrm>
            <a:off x="6583680" y="6377940"/>
            <a:ext cx="2103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311700" y="593375"/>
            <a:ext cx="65949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75"/>
            <a:ext cx="65949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593375"/>
            <a:ext cx="65949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75"/>
            <a:ext cx="65949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388250"/>
            <a:ext cx="2150975" cy="46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5477750" cy="500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29016" y="3014400"/>
            <a:ext cx="4414983" cy="2480975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7"/>
          <p:cNvSpPr txBox="1"/>
          <p:nvPr/>
        </p:nvSpPr>
        <p:spPr>
          <a:xfrm>
            <a:off x="0" y="5495367"/>
            <a:ext cx="9144000" cy="1362900"/>
          </a:xfrm>
          <a:prstGeom prst="rect">
            <a:avLst/>
          </a:prstGeom>
          <a:solidFill>
            <a:srgbClr val="FF0080">
              <a:alpha val="4118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7100" i="1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NATURE</a:t>
            </a:r>
            <a:r>
              <a:rPr lang="it" sz="7100" i="1">
                <a:solidFill>
                  <a:srgbClr val="F2A6CC"/>
                </a:solidFill>
                <a:latin typeface="Impact"/>
                <a:ea typeface="Impact"/>
                <a:cs typeface="Impact"/>
                <a:sym typeface="Impact"/>
              </a:rPr>
              <a:t>.</a:t>
            </a:r>
            <a:r>
              <a:rPr lang="it" sz="7100" i="1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endParaRPr sz="7100" i="1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143" name="Google Shape;143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37200" y="472050"/>
            <a:ext cx="3369750" cy="227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0965" y="6077446"/>
            <a:ext cx="8305683" cy="47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495374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8"/>
          <p:cNvSpPr txBox="1"/>
          <p:nvPr/>
        </p:nvSpPr>
        <p:spPr>
          <a:xfrm>
            <a:off x="0" y="5495367"/>
            <a:ext cx="9144000" cy="1362900"/>
          </a:xfrm>
          <a:prstGeom prst="rect">
            <a:avLst/>
          </a:prstGeom>
          <a:solidFill>
            <a:srgbClr val="FF0080">
              <a:alpha val="4118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7100" i="1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SPORT</a:t>
            </a:r>
            <a:r>
              <a:rPr lang="it" sz="7100" i="1">
                <a:solidFill>
                  <a:srgbClr val="F2A6CC"/>
                </a:solidFill>
                <a:latin typeface="Impact"/>
                <a:ea typeface="Impact"/>
                <a:cs typeface="Impact"/>
                <a:sym typeface="Impact"/>
              </a:rPr>
              <a:t>.</a:t>
            </a:r>
            <a:r>
              <a:rPr lang="it" sz="7100" i="1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endParaRPr sz="7100" i="1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75" y="0"/>
            <a:ext cx="9143999" cy="549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0965" y="6077446"/>
            <a:ext cx="8305683" cy="47643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9"/>
          <p:cNvSpPr txBox="1"/>
          <p:nvPr/>
        </p:nvSpPr>
        <p:spPr>
          <a:xfrm>
            <a:off x="0" y="5495367"/>
            <a:ext cx="9144000" cy="1362900"/>
          </a:xfrm>
          <a:prstGeom prst="rect">
            <a:avLst/>
          </a:prstGeom>
          <a:solidFill>
            <a:srgbClr val="FF0080">
              <a:alpha val="4118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7100" i="1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SPORT</a:t>
            </a:r>
            <a:r>
              <a:rPr lang="it" sz="7100" i="1">
                <a:solidFill>
                  <a:srgbClr val="F2A6CC"/>
                </a:solidFill>
                <a:latin typeface="Impact"/>
                <a:ea typeface="Impact"/>
                <a:cs typeface="Impact"/>
                <a:sym typeface="Impact"/>
              </a:rPr>
              <a:t>.</a:t>
            </a:r>
            <a:r>
              <a:rPr lang="it" sz="7100" i="1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endParaRPr sz="7100" i="1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0965" y="6077446"/>
            <a:ext cx="8305683" cy="47643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30"/>
          <p:cNvSpPr txBox="1"/>
          <p:nvPr/>
        </p:nvSpPr>
        <p:spPr>
          <a:xfrm>
            <a:off x="0" y="5495367"/>
            <a:ext cx="9144000" cy="1362900"/>
          </a:xfrm>
          <a:prstGeom prst="rect">
            <a:avLst/>
          </a:prstGeom>
          <a:solidFill>
            <a:srgbClr val="FF0080">
              <a:alpha val="4118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7100" i="1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EVENTS</a:t>
            </a:r>
            <a:r>
              <a:rPr lang="it" sz="7100" i="1">
                <a:solidFill>
                  <a:srgbClr val="F2A6CC"/>
                </a:solidFill>
                <a:latin typeface="Impact"/>
                <a:ea typeface="Impact"/>
                <a:cs typeface="Impact"/>
                <a:sym typeface="Impact"/>
              </a:rPr>
              <a:t>.</a:t>
            </a:r>
            <a:r>
              <a:rPr lang="it" sz="7100" i="1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endParaRPr sz="7100" i="1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164" name="Google Shape;164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9624"/>
            <a:ext cx="9144001" cy="55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30"/>
          <p:cNvPicPr preferRelativeResize="0"/>
          <p:nvPr/>
        </p:nvPicPr>
        <p:blipFill rotWithShape="1">
          <a:blip r:embed="rId5">
            <a:alphaModFix/>
          </a:blip>
          <a:srcRect r="17850" b="85048"/>
          <a:stretch/>
        </p:blipFill>
        <p:spPr>
          <a:xfrm>
            <a:off x="745463" y="4274625"/>
            <a:ext cx="7511902" cy="102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0965" y="6077446"/>
            <a:ext cx="8305683" cy="47643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31"/>
          <p:cNvSpPr txBox="1"/>
          <p:nvPr/>
        </p:nvSpPr>
        <p:spPr>
          <a:xfrm>
            <a:off x="0" y="5495367"/>
            <a:ext cx="9144000" cy="1362900"/>
          </a:xfrm>
          <a:prstGeom prst="rect">
            <a:avLst/>
          </a:prstGeom>
          <a:solidFill>
            <a:srgbClr val="FF0080">
              <a:alpha val="4118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7100" i="1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GAMES</a:t>
            </a:r>
            <a:r>
              <a:rPr lang="it" sz="7100" i="1">
                <a:solidFill>
                  <a:srgbClr val="F2A6CC"/>
                </a:solidFill>
                <a:latin typeface="Impact"/>
                <a:ea typeface="Impact"/>
                <a:cs typeface="Impact"/>
                <a:sym typeface="Impact"/>
              </a:rPr>
              <a:t>.</a:t>
            </a:r>
            <a:r>
              <a:rPr lang="it" sz="7100" i="1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endParaRPr sz="7100" i="1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172" name="Google Shape;172;p31"/>
          <p:cNvPicPr preferRelativeResize="0"/>
          <p:nvPr/>
        </p:nvPicPr>
        <p:blipFill rotWithShape="1">
          <a:blip r:embed="rId4">
            <a:alphaModFix/>
          </a:blip>
          <a:srcRect t="4699" b="6467"/>
          <a:stretch/>
        </p:blipFill>
        <p:spPr>
          <a:xfrm>
            <a:off x="-76200" y="37025"/>
            <a:ext cx="5631742" cy="259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59775" y="24900"/>
            <a:ext cx="4384224" cy="3471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8725" y="2709113"/>
            <a:ext cx="3881901" cy="277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0965" y="6077446"/>
            <a:ext cx="8305683" cy="47643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32"/>
          <p:cNvSpPr txBox="1"/>
          <p:nvPr/>
        </p:nvSpPr>
        <p:spPr>
          <a:xfrm>
            <a:off x="0" y="5495367"/>
            <a:ext cx="9144000" cy="1362900"/>
          </a:xfrm>
          <a:prstGeom prst="rect">
            <a:avLst/>
          </a:prstGeom>
          <a:solidFill>
            <a:srgbClr val="FF0080">
              <a:alpha val="4118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7100" i="1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REINVENTING</a:t>
            </a:r>
            <a:r>
              <a:rPr lang="it" sz="7100" i="1">
                <a:solidFill>
                  <a:srgbClr val="F2A6CC"/>
                </a:solidFill>
                <a:latin typeface="Impact"/>
                <a:ea typeface="Impact"/>
                <a:cs typeface="Impact"/>
                <a:sym typeface="Impact"/>
              </a:rPr>
              <a:t>.</a:t>
            </a:r>
            <a:r>
              <a:rPr lang="it" sz="7100" i="1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endParaRPr sz="7100" i="1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181" name="Google Shape;18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31975"/>
            <a:ext cx="9144000" cy="5527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0965" y="6077446"/>
            <a:ext cx="8305683" cy="47643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33"/>
          <p:cNvSpPr txBox="1"/>
          <p:nvPr/>
        </p:nvSpPr>
        <p:spPr>
          <a:xfrm>
            <a:off x="0" y="5495367"/>
            <a:ext cx="9144000" cy="1362900"/>
          </a:xfrm>
          <a:prstGeom prst="rect">
            <a:avLst/>
          </a:prstGeom>
          <a:solidFill>
            <a:srgbClr val="FF0080">
              <a:alpha val="4118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7100" i="1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EXPERIENCES</a:t>
            </a:r>
            <a:r>
              <a:rPr lang="it" sz="7100" i="1">
                <a:solidFill>
                  <a:srgbClr val="F2A6CC"/>
                </a:solidFill>
                <a:latin typeface="Impact"/>
                <a:ea typeface="Impact"/>
                <a:cs typeface="Impact"/>
                <a:sym typeface="Impact"/>
              </a:rPr>
              <a:t>.</a:t>
            </a:r>
            <a:r>
              <a:rPr lang="it" sz="7100" i="1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endParaRPr sz="7100" i="1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188" name="Google Shape;188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495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0965" y="6077446"/>
            <a:ext cx="8305683" cy="47643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34"/>
          <p:cNvSpPr txBox="1"/>
          <p:nvPr/>
        </p:nvSpPr>
        <p:spPr>
          <a:xfrm>
            <a:off x="0" y="5495367"/>
            <a:ext cx="9144000" cy="1362900"/>
          </a:xfrm>
          <a:prstGeom prst="rect">
            <a:avLst/>
          </a:prstGeom>
          <a:solidFill>
            <a:srgbClr val="FF0080">
              <a:alpha val="4118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7100" i="1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EXPERIENCES</a:t>
            </a:r>
            <a:r>
              <a:rPr lang="it" sz="7100" i="1">
                <a:solidFill>
                  <a:srgbClr val="F2A6CC"/>
                </a:solidFill>
                <a:latin typeface="Impact"/>
                <a:ea typeface="Impact"/>
                <a:cs typeface="Impact"/>
                <a:sym typeface="Impact"/>
              </a:rPr>
              <a:t>.</a:t>
            </a:r>
            <a:r>
              <a:rPr lang="it" sz="7100" i="1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endParaRPr sz="7100" i="1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195" name="Google Shape;195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1" cy="5495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0965" y="6077446"/>
            <a:ext cx="8305683" cy="47643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5"/>
          <p:cNvSpPr txBox="1"/>
          <p:nvPr/>
        </p:nvSpPr>
        <p:spPr>
          <a:xfrm>
            <a:off x="0" y="5495367"/>
            <a:ext cx="9144000" cy="1362900"/>
          </a:xfrm>
          <a:prstGeom prst="rect">
            <a:avLst/>
          </a:prstGeom>
          <a:solidFill>
            <a:srgbClr val="FF0080">
              <a:alpha val="4118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7100" i="1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EXPERIENCES</a:t>
            </a:r>
            <a:r>
              <a:rPr lang="it" sz="7100" i="1">
                <a:solidFill>
                  <a:srgbClr val="F2A6CC"/>
                </a:solidFill>
                <a:latin typeface="Impact"/>
                <a:ea typeface="Impact"/>
                <a:cs typeface="Impact"/>
                <a:sym typeface="Impact"/>
              </a:rPr>
              <a:t>.</a:t>
            </a:r>
            <a:r>
              <a:rPr lang="it" sz="7100" i="1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endParaRPr sz="7100" i="1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202" name="Google Shape;202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44175"/>
            <a:ext cx="9144002" cy="4593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0965" y="6077446"/>
            <a:ext cx="8305683" cy="47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36750"/>
            <a:ext cx="9144000" cy="5532126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6"/>
          <p:cNvSpPr txBox="1"/>
          <p:nvPr/>
        </p:nvSpPr>
        <p:spPr>
          <a:xfrm>
            <a:off x="0" y="5495367"/>
            <a:ext cx="9144000" cy="1362900"/>
          </a:xfrm>
          <a:prstGeom prst="rect">
            <a:avLst/>
          </a:prstGeom>
          <a:solidFill>
            <a:srgbClr val="FF0080">
              <a:alpha val="4118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7100" i="1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METAVERSE</a:t>
            </a:r>
            <a:r>
              <a:rPr lang="it" sz="7100" i="1">
                <a:solidFill>
                  <a:srgbClr val="F2A6CC"/>
                </a:solidFill>
                <a:latin typeface="Impact"/>
                <a:ea typeface="Impact"/>
                <a:cs typeface="Impact"/>
                <a:sym typeface="Impact"/>
              </a:rPr>
              <a:t>.</a:t>
            </a:r>
            <a:r>
              <a:rPr lang="it" sz="7100" i="1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endParaRPr sz="7100" i="1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9"/>
          <p:cNvPicPr preferRelativeResize="0"/>
          <p:nvPr/>
        </p:nvPicPr>
        <p:blipFill rotWithShape="1">
          <a:blip r:embed="rId3">
            <a:alphaModFix/>
          </a:blip>
          <a:srcRect t="2496"/>
          <a:stretch/>
        </p:blipFill>
        <p:spPr>
          <a:xfrm>
            <a:off x="8975" y="562700"/>
            <a:ext cx="5617275" cy="5025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6750" y="-4425"/>
            <a:ext cx="4331725" cy="14439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9"/>
          <p:cNvSpPr txBox="1"/>
          <p:nvPr/>
        </p:nvSpPr>
        <p:spPr>
          <a:xfrm>
            <a:off x="0" y="5495367"/>
            <a:ext cx="9144000" cy="1362900"/>
          </a:xfrm>
          <a:prstGeom prst="rect">
            <a:avLst/>
          </a:prstGeom>
          <a:solidFill>
            <a:srgbClr val="FF0080">
              <a:alpha val="4118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7100" i="1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SMART TOURISM</a:t>
            </a:r>
            <a:r>
              <a:rPr lang="it" sz="7100" i="1">
                <a:solidFill>
                  <a:srgbClr val="F2A6CC"/>
                </a:solidFill>
                <a:latin typeface="Impact"/>
                <a:ea typeface="Impact"/>
                <a:cs typeface="Impact"/>
                <a:sym typeface="Impact"/>
              </a:rPr>
              <a:t>.</a:t>
            </a:r>
            <a:endParaRPr sz="7100" i="1">
              <a:solidFill>
                <a:srgbClr val="F2A6CC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0965" y="6077446"/>
            <a:ext cx="8305683" cy="47643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7"/>
          <p:cNvSpPr txBox="1"/>
          <p:nvPr/>
        </p:nvSpPr>
        <p:spPr>
          <a:xfrm>
            <a:off x="0" y="5495367"/>
            <a:ext cx="9144000" cy="1362900"/>
          </a:xfrm>
          <a:prstGeom prst="rect">
            <a:avLst/>
          </a:prstGeom>
          <a:solidFill>
            <a:srgbClr val="FF0080">
              <a:alpha val="4118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7100" i="1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METAVERSE</a:t>
            </a:r>
            <a:r>
              <a:rPr lang="it" sz="7100" i="1">
                <a:solidFill>
                  <a:srgbClr val="F2A6CC"/>
                </a:solidFill>
                <a:latin typeface="Impact"/>
                <a:ea typeface="Impact"/>
                <a:cs typeface="Impact"/>
                <a:sym typeface="Impact"/>
              </a:rPr>
              <a:t>.</a:t>
            </a:r>
            <a:r>
              <a:rPr lang="it" sz="7100" i="1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endParaRPr sz="7100" i="1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216" name="Google Shape;216;p37"/>
          <p:cNvPicPr preferRelativeResize="0"/>
          <p:nvPr/>
        </p:nvPicPr>
        <p:blipFill rotWithShape="1">
          <a:blip r:embed="rId4">
            <a:alphaModFix/>
          </a:blip>
          <a:srcRect t="5456" b="4801"/>
          <a:stretch/>
        </p:blipFill>
        <p:spPr>
          <a:xfrm>
            <a:off x="0" y="30175"/>
            <a:ext cx="9144000" cy="546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0965" y="6077446"/>
            <a:ext cx="8305683" cy="47643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38"/>
          <p:cNvSpPr txBox="1"/>
          <p:nvPr/>
        </p:nvSpPr>
        <p:spPr>
          <a:xfrm>
            <a:off x="0" y="5495367"/>
            <a:ext cx="9144000" cy="1362900"/>
          </a:xfrm>
          <a:prstGeom prst="rect">
            <a:avLst/>
          </a:prstGeom>
          <a:solidFill>
            <a:srgbClr val="FF0080">
              <a:alpha val="4118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7100" i="1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METAVERSE</a:t>
            </a:r>
            <a:r>
              <a:rPr lang="it" sz="7100" i="1">
                <a:solidFill>
                  <a:srgbClr val="F2A6CC"/>
                </a:solidFill>
                <a:latin typeface="Impact"/>
                <a:ea typeface="Impact"/>
                <a:cs typeface="Impact"/>
                <a:sym typeface="Impact"/>
              </a:rPr>
              <a:t>.</a:t>
            </a:r>
            <a:r>
              <a:rPr lang="it" sz="7100" i="1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endParaRPr sz="7100" i="1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223" name="Google Shape;223;p38"/>
          <p:cNvPicPr preferRelativeResize="0"/>
          <p:nvPr/>
        </p:nvPicPr>
        <p:blipFill rotWithShape="1">
          <a:blip r:embed="rId4">
            <a:alphaModFix/>
          </a:blip>
          <a:srcRect t="5517" b="5339"/>
          <a:stretch/>
        </p:blipFill>
        <p:spPr>
          <a:xfrm>
            <a:off x="0" y="-15025"/>
            <a:ext cx="9144000" cy="551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0965" y="6077446"/>
            <a:ext cx="8305683" cy="47643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40"/>
          <p:cNvSpPr txBox="1"/>
          <p:nvPr/>
        </p:nvSpPr>
        <p:spPr>
          <a:xfrm>
            <a:off x="0" y="5495367"/>
            <a:ext cx="9144000" cy="1362900"/>
          </a:xfrm>
          <a:prstGeom prst="rect">
            <a:avLst/>
          </a:prstGeom>
          <a:solidFill>
            <a:srgbClr val="FF0080">
              <a:alpha val="4118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7100" i="1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DIGITAL NOMADS</a:t>
            </a:r>
            <a:r>
              <a:rPr lang="it" sz="7100" i="1">
                <a:solidFill>
                  <a:srgbClr val="F2A6CC"/>
                </a:solidFill>
                <a:latin typeface="Impact"/>
                <a:ea typeface="Impact"/>
                <a:cs typeface="Impact"/>
                <a:sym typeface="Impact"/>
              </a:rPr>
              <a:t>.</a:t>
            </a:r>
            <a:r>
              <a:rPr lang="it" sz="7100" i="1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endParaRPr sz="7100" i="1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238" name="Google Shape;238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4750"/>
            <a:ext cx="9143999" cy="550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0965" y="6077446"/>
            <a:ext cx="8305683" cy="47643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41"/>
          <p:cNvSpPr txBox="1"/>
          <p:nvPr/>
        </p:nvSpPr>
        <p:spPr>
          <a:xfrm>
            <a:off x="0" y="5495367"/>
            <a:ext cx="9144000" cy="1362900"/>
          </a:xfrm>
          <a:prstGeom prst="rect">
            <a:avLst/>
          </a:prstGeom>
          <a:solidFill>
            <a:srgbClr val="FF0080">
              <a:alpha val="4118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7100" i="1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COLIVING</a:t>
            </a:r>
            <a:r>
              <a:rPr lang="it" sz="7100" i="1">
                <a:solidFill>
                  <a:srgbClr val="F2A6CC"/>
                </a:solidFill>
                <a:latin typeface="Impact"/>
                <a:ea typeface="Impact"/>
                <a:cs typeface="Impact"/>
                <a:sym typeface="Impact"/>
              </a:rPr>
              <a:t>.</a:t>
            </a:r>
            <a:r>
              <a:rPr lang="it" sz="7100" i="1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endParaRPr sz="7100" i="1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245" name="Google Shape;245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64150"/>
            <a:ext cx="9144002" cy="5431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0965" y="6077446"/>
            <a:ext cx="8305683" cy="47643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42"/>
          <p:cNvSpPr txBox="1"/>
          <p:nvPr/>
        </p:nvSpPr>
        <p:spPr>
          <a:xfrm>
            <a:off x="0" y="5495367"/>
            <a:ext cx="9144000" cy="1362900"/>
          </a:xfrm>
          <a:prstGeom prst="rect">
            <a:avLst/>
          </a:prstGeom>
          <a:solidFill>
            <a:srgbClr val="FF0080">
              <a:alpha val="4118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7100" i="1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COLIVING</a:t>
            </a:r>
            <a:r>
              <a:rPr lang="it" sz="7100" i="1">
                <a:solidFill>
                  <a:srgbClr val="F2A6CC"/>
                </a:solidFill>
                <a:latin typeface="Impact"/>
                <a:ea typeface="Impact"/>
                <a:cs typeface="Impact"/>
                <a:sym typeface="Impact"/>
              </a:rPr>
              <a:t>.</a:t>
            </a:r>
            <a:r>
              <a:rPr lang="it" sz="7100" i="1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endParaRPr sz="7100" i="1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252" name="Google Shape;252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87700"/>
            <a:ext cx="9072774" cy="5407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0965" y="6077446"/>
            <a:ext cx="8305683" cy="47643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43"/>
          <p:cNvSpPr txBox="1"/>
          <p:nvPr/>
        </p:nvSpPr>
        <p:spPr>
          <a:xfrm>
            <a:off x="0" y="5495367"/>
            <a:ext cx="9144000" cy="1362900"/>
          </a:xfrm>
          <a:prstGeom prst="rect">
            <a:avLst/>
          </a:prstGeom>
          <a:solidFill>
            <a:srgbClr val="FF0080">
              <a:alpha val="4118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7100" i="1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WORKATION</a:t>
            </a:r>
            <a:r>
              <a:rPr lang="it" sz="7100" i="1">
                <a:solidFill>
                  <a:srgbClr val="F2A6CC"/>
                </a:solidFill>
                <a:latin typeface="Impact"/>
                <a:ea typeface="Impact"/>
                <a:cs typeface="Impact"/>
                <a:sym typeface="Impact"/>
              </a:rPr>
              <a:t>.</a:t>
            </a:r>
            <a:r>
              <a:rPr lang="it" sz="7100" i="1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endParaRPr sz="7100" i="1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259" name="Google Shape;259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495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0965" y="6077446"/>
            <a:ext cx="8305683" cy="47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4460" y="0"/>
            <a:ext cx="7573662" cy="6615949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44"/>
          <p:cNvSpPr txBox="1"/>
          <p:nvPr/>
        </p:nvSpPr>
        <p:spPr>
          <a:xfrm>
            <a:off x="0" y="5495367"/>
            <a:ext cx="9144000" cy="1362900"/>
          </a:xfrm>
          <a:prstGeom prst="rect">
            <a:avLst/>
          </a:prstGeom>
          <a:solidFill>
            <a:srgbClr val="FF0080">
              <a:alpha val="4118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7100" i="1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SDGS</a:t>
            </a:r>
            <a:r>
              <a:rPr lang="it" sz="7100" i="1">
                <a:solidFill>
                  <a:srgbClr val="F2A6CC"/>
                </a:solidFill>
                <a:latin typeface="Impact"/>
                <a:ea typeface="Impact"/>
                <a:cs typeface="Impact"/>
                <a:sym typeface="Impact"/>
              </a:rPr>
              <a:t>.</a:t>
            </a:r>
            <a:r>
              <a:rPr lang="it" sz="7100" i="1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endParaRPr sz="7100" i="1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521301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45"/>
          <p:cNvSpPr txBox="1"/>
          <p:nvPr/>
        </p:nvSpPr>
        <p:spPr>
          <a:xfrm>
            <a:off x="6042975" y="697775"/>
            <a:ext cx="3000000" cy="3952800"/>
          </a:xfrm>
          <a:prstGeom prst="rect">
            <a:avLst/>
          </a:prstGeom>
          <a:solidFill>
            <a:srgbClr val="00AAFF">
              <a:alpha val="4118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Char char="-"/>
            </a:pPr>
            <a:r>
              <a:rPr lang="it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Preserve and enhance the environment while maintaining balanced economic and socio-cultural development</a:t>
            </a:r>
            <a:endParaRPr sz="24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4" name="Google Shape;274;p45"/>
          <p:cNvSpPr/>
          <p:nvPr/>
        </p:nvSpPr>
        <p:spPr>
          <a:xfrm>
            <a:off x="-7200" y="5653155"/>
            <a:ext cx="9151500" cy="12522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7600" i="1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SOSTENIBILITY</a:t>
            </a:r>
            <a:endParaRPr sz="7600" i="1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6"/>
          <p:cNvSpPr/>
          <p:nvPr/>
        </p:nvSpPr>
        <p:spPr>
          <a:xfrm>
            <a:off x="-7200" y="5653155"/>
            <a:ext cx="9151500" cy="12522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7600" i="1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SOSTENIBILITY</a:t>
            </a:r>
            <a:endParaRPr sz="7600" i="1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281" name="Google Shape;281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200" y="62476"/>
            <a:ext cx="9151500" cy="5703475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46"/>
          <p:cNvSpPr txBox="1"/>
          <p:nvPr/>
        </p:nvSpPr>
        <p:spPr>
          <a:xfrm>
            <a:off x="6042975" y="697775"/>
            <a:ext cx="3000000" cy="4377600"/>
          </a:xfrm>
          <a:prstGeom prst="rect">
            <a:avLst/>
          </a:prstGeom>
          <a:solidFill>
            <a:srgbClr val="04D64A">
              <a:alpha val="5294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Char char="-"/>
            </a:pPr>
            <a:r>
              <a:rPr lang="it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Managing natural resources better and developing innovative environmentally friendly measures</a:t>
            </a:r>
            <a:endParaRPr sz="24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7"/>
          <p:cNvSpPr/>
          <p:nvPr/>
        </p:nvSpPr>
        <p:spPr>
          <a:xfrm>
            <a:off x="-7200" y="5653155"/>
            <a:ext cx="9151500" cy="12522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7600" i="1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SOSTENIBILITY</a:t>
            </a:r>
            <a:endParaRPr sz="7600" i="1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289" name="Google Shape;28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65315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47"/>
          <p:cNvSpPr txBox="1"/>
          <p:nvPr/>
        </p:nvSpPr>
        <p:spPr>
          <a:xfrm>
            <a:off x="5890575" y="697775"/>
            <a:ext cx="3000000" cy="3952800"/>
          </a:xfrm>
          <a:prstGeom prst="rect">
            <a:avLst/>
          </a:prstGeom>
          <a:solidFill>
            <a:srgbClr val="00AAFF">
              <a:alpha val="4118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Char char="-"/>
            </a:pPr>
            <a:r>
              <a:rPr lang="it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implement resource efficiency measures and actions to combat or adapt to climate change. </a:t>
            </a:r>
            <a:endParaRPr sz="24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/>
          <p:nvPr/>
        </p:nvSpPr>
        <p:spPr>
          <a:xfrm>
            <a:off x="0" y="5495367"/>
            <a:ext cx="9144000" cy="1362900"/>
          </a:xfrm>
          <a:prstGeom prst="rect">
            <a:avLst/>
          </a:prstGeom>
          <a:solidFill>
            <a:srgbClr val="FF0080">
              <a:alpha val="4118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7100" i="1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INTELLIGENT CITY</a:t>
            </a:r>
            <a:r>
              <a:rPr lang="it" sz="7100" i="1">
                <a:solidFill>
                  <a:srgbClr val="F2A6CC"/>
                </a:solidFill>
                <a:latin typeface="Impact"/>
                <a:ea typeface="Impact"/>
                <a:cs typeface="Impact"/>
                <a:sym typeface="Impact"/>
              </a:rPr>
              <a:t>.</a:t>
            </a:r>
            <a:endParaRPr sz="7100" i="1">
              <a:solidFill>
                <a:srgbClr val="F2A6CC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90" name="Google Shape;9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923738" cy="53483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8"/>
          <p:cNvSpPr/>
          <p:nvPr/>
        </p:nvSpPr>
        <p:spPr>
          <a:xfrm>
            <a:off x="-7200" y="5653155"/>
            <a:ext cx="9151500" cy="12522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7600" i="1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SOSTENIBILITY</a:t>
            </a:r>
            <a:endParaRPr sz="7600" i="1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297" name="Google Shape;297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1150"/>
            <a:ext cx="9144000" cy="560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48"/>
          <p:cNvSpPr txBox="1"/>
          <p:nvPr/>
        </p:nvSpPr>
        <p:spPr>
          <a:xfrm>
            <a:off x="6136300" y="1775975"/>
            <a:ext cx="3000000" cy="1403700"/>
          </a:xfrm>
          <a:prstGeom prst="rect">
            <a:avLst/>
          </a:prstGeom>
          <a:solidFill>
            <a:srgbClr val="0080FF">
              <a:alpha val="7255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3810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-"/>
            </a:pPr>
            <a:r>
              <a:rPr lang="it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Reducing seasonality in tourism</a:t>
            </a:r>
            <a:endParaRPr sz="29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200" y="46000"/>
            <a:ext cx="9151501" cy="6101011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49"/>
          <p:cNvSpPr/>
          <p:nvPr/>
        </p:nvSpPr>
        <p:spPr>
          <a:xfrm>
            <a:off x="-7200" y="5653155"/>
            <a:ext cx="9151500" cy="12522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7600" i="1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SOSTENIBILITÀ</a:t>
            </a:r>
            <a:endParaRPr sz="7600" i="1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06" name="Google Shape;306;p49"/>
          <p:cNvSpPr txBox="1"/>
          <p:nvPr/>
        </p:nvSpPr>
        <p:spPr>
          <a:xfrm>
            <a:off x="6144300" y="984350"/>
            <a:ext cx="3000000" cy="4224300"/>
          </a:xfrm>
          <a:prstGeom prst="rect">
            <a:avLst/>
          </a:prstGeom>
          <a:solidFill>
            <a:srgbClr val="0080FF">
              <a:alpha val="7255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9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Sharing revenues with local communities and returning them to local development and businesses</a:t>
            </a:r>
            <a:endParaRPr sz="29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50"/>
          <p:cNvSpPr txBox="1">
            <a:spLocks noGrp="1"/>
          </p:cNvSpPr>
          <p:nvPr>
            <p:ph type="title"/>
          </p:nvPr>
        </p:nvSpPr>
        <p:spPr>
          <a:xfrm>
            <a:off x="311700" y="593375"/>
            <a:ext cx="65949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50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13" name="Google Shape;313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888" y="542925"/>
            <a:ext cx="8658225" cy="577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51"/>
          <p:cNvPicPr preferRelativeResize="0"/>
          <p:nvPr/>
        </p:nvPicPr>
        <p:blipFill rotWithShape="1">
          <a:blip r:embed="rId3">
            <a:alphaModFix/>
          </a:blip>
          <a:srcRect b="3688"/>
          <a:stretch/>
        </p:blipFill>
        <p:spPr>
          <a:xfrm>
            <a:off x="0" y="132675"/>
            <a:ext cx="9144001" cy="59610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8" cy="5457880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52"/>
          <p:cNvSpPr txBox="1"/>
          <p:nvPr/>
        </p:nvSpPr>
        <p:spPr>
          <a:xfrm>
            <a:off x="0" y="5495367"/>
            <a:ext cx="9144000" cy="1362900"/>
          </a:xfrm>
          <a:prstGeom prst="rect">
            <a:avLst/>
          </a:prstGeom>
          <a:solidFill>
            <a:srgbClr val="00AAFF">
              <a:alpha val="4118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7100" i="1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BOOKING</a:t>
            </a:r>
            <a:endParaRPr sz="7100" i="1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091"/>
            <a:ext cx="9144000" cy="5475559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53"/>
          <p:cNvSpPr txBox="1"/>
          <p:nvPr/>
        </p:nvSpPr>
        <p:spPr>
          <a:xfrm>
            <a:off x="0" y="5495367"/>
            <a:ext cx="9144000" cy="1362900"/>
          </a:xfrm>
          <a:prstGeom prst="rect">
            <a:avLst/>
          </a:prstGeom>
          <a:solidFill>
            <a:srgbClr val="00AAFF">
              <a:alpha val="4118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7100" i="1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BOOKING</a:t>
            </a:r>
            <a:endParaRPr sz="7100" i="1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3" cy="5608408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54"/>
          <p:cNvSpPr txBox="1"/>
          <p:nvPr/>
        </p:nvSpPr>
        <p:spPr>
          <a:xfrm>
            <a:off x="0" y="5495367"/>
            <a:ext cx="9144000" cy="1362900"/>
          </a:xfrm>
          <a:prstGeom prst="rect">
            <a:avLst/>
          </a:prstGeom>
          <a:solidFill>
            <a:srgbClr val="00AAFF">
              <a:alpha val="4118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7100" i="1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BOOKING</a:t>
            </a:r>
            <a:endParaRPr sz="7100" i="1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9625" y="0"/>
            <a:ext cx="7535749" cy="6030525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55"/>
          <p:cNvSpPr txBox="1"/>
          <p:nvPr/>
        </p:nvSpPr>
        <p:spPr>
          <a:xfrm>
            <a:off x="0" y="5495367"/>
            <a:ext cx="9144000" cy="1362900"/>
          </a:xfrm>
          <a:prstGeom prst="rect">
            <a:avLst/>
          </a:prstGeom>
          <a:solidFill>
            <a:srgbClr val="FF0080">
              <a:alpha val="4118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7100" i="1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AIRBNB</a:t>
            </a:r>
            <a:endParaRPr sz="7100" i="1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3750" y="-37550"/>
            <a:ext cx="9247749" cy="6519476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56"/>
          <p:cNvSpPr txBox="1"/>
          <p:nvPr/>
        </p:nvSpPr>
        <p:spPr>
          <a:xfrm>
            <a:off x="0" y="5495367"/>
            <a:ext cx="9144000" cy="1362900"/>
          </a:xfrm>
          <a:prstGeom prst="rect">
            <a:avLst/>
          </a:prstGeom>
          <a:solidFill>
            <a:srgbClr val="FF0080">
              <a:alpha val="4118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7100" i="1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AIRBNB</a:t>
            </a:r>
            <a:endParaRPr sz="7100" i="1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5025"/>
            <a:ext cx="9143998" cy="4642857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57"/>
          <p:cNvSpPr txBox="1"/>
          <p:nvPr/>
        </p:nvSpPr>
        <p:spPr>
          <a:xfrm>
            <a:off x="0" y="5495367"/>
            <a:ext cx="9144000" cy="1362900"/>
          </a:xfrm>
          <a:prstGeom prst="rect">
            <a:avLst/>
          </a:prstGeom>
          <a:solidFill>
            <a:srgbClr val="04D64A">
              <a:alpha val="4118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7100" i="1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BOOK DIFFERENT</a:t>
            </a:r>
            <a:endParaRPr sz="7100" i="1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0965" y="6077446"/>
            <a:ext cx="8305683" cy="47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1"/>
          <p:cNvPicPr preferRelativeResize="0"/>
          <p:nvPr/>
        </p:nvPicPr>
        <p:blipFill rotWithShape="1">
          <a:blip r:embed="rId4">
            <a:alphaModFix/>
          </a:blip>
          <a:srcRect l="12099" t="8803" r="12746" b="8531"/>
          <a:stretch/>
        </p:blipFill>
        <p:spPr>
          <a:xfrm>
            <a:off x="0" y="0"/>
            <a:ext cx="6630925" cy="5495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79175" y="0"/>
            <a:ext cx="4364825" cy="5495375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21"/>
          <p:cNvSpPr txBox="1"/>
          <p:nvPr/>
        </p:nvSpPr>
        <p:spPr>
          <a:xfrm>
            <a:off x="500975" y="999175"/>
            <a:ext cx="3000000" cy="29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31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3200"/>
              <a:buFont typeface="Raleway"/>
              <a:buAutoNum type="arabicPeriod"/>
            </a:pPr>
            <a:r>
              <a:rPr lang="it" sz="3200">
                <a:solidFill>
                  <a:srgbClr val="505050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Mass adoption of technology and the new normal</a:t>
            </a:r>
            <a:endParaRPr>
              <a:highlight>
                <a:srgbClr val="FFFFFF"/>
              </a:highlight>
            </a:endParaRPr>
          </a:p>
        </p:txBody>
      </p:sp>
      <p:sp>
        <p:nvSpPr>
          <p:cNvPr id="99" name="Google Shape;99;p21"/>
          <p:cNvSpPr txBox="1"/>
          <p:nvPr/>
        </p:nvSpPr>
        <p:spPr>
          <a:xfrm>
            <a:off x="0" y="5495367"/>
            <a:ext cx="9144000" cy="1362900"/>
          </a:xfrm>
          <a:prstGeom prst="rect">
            <a:avLst/>
          </a:prstGeom>
          <a:solidFill>
            <a:srgbClr val="FF0080">
              <a:alpha val="4118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7100" i="1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NEW NORMAL</a:t>
            </a:r>
            <a:r>
              <a:rPr lang="it" sz="7100" i="1">
                <a:solidFill>
                  <a:srgbClr val="F2A6CC"/>
                </a:solidFill>
                <a:latin typeface="Impact"/>
                <a:ea typeface="Impact"/>
                <a:cs typeface="Impact"/>
                <a:sym typeface="Impact"/>
              </a:rPr>
              <a:t>.</a:t>
            </a:r>
            <a:endParaRPr sz="7100" i="1">
              <a:solidFill>
                <a:srgbClr val="F2A6CC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5075"/>
            <a:ext cx="9144002" cy="4639195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58"/>
          <p:cNvSpPr txBox="1"/>
          <p:nvPr/>
        </p:nvSpPr>
        <p:spPr>
          <a:xfrm>
            <a:off x="0" y="5495367"/>
            <a:ext cx="9144000" cy="1362900"/>
          </a:xfrm>
          <a:prstGeom prst="rect">
            <a:avLst/>
          </a:prstGeom>
          <a:solidFill>
            <a:srgbClr val="04D64A">
              <a:alpha val="4118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7100" i="1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POSITIVE TRAVEL</a:t>
            </a:r>
            <a:endParaRPr sz="7100" i="1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oogle Shape;365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3" cy="5395074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59"/>
          <p:cNvSpPr txBox="1"/>
          <p:nvPr/>
        </p:nvSpPr>
        <p:spPr>
          <a:xfrm>
            <a:off x="0" y="5495367"/>
            <a:ext cx="9144000" cy="1362900"/>
          </a:xfrm>
          <a:prstGeom prst="rect">
            <a:avLst/>
          </a:prstGeom>
          <a:solidFill>
            <a:srgbClr val="04D64A">
              <a:alpha val="4118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7100" i="1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HOLIABLE</a:t>
            </a:r>
            <a:endParaRPr sz="7100" i="1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425" y="3128975"/>
            <a:ext cx="8420099" cy="3706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1950" y="-12"/>
            <a:ext cx="8420100" cy="309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94850"/>
            <a:ext cx="6915150" cy="348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59370" y="0"/>
            <a:ext cx="284660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61"/>
          <p:cNvSpPr/>
          <p:nvPr/>
        </p:nvSpPr>
        <p:spPr>
          <a:xfrm>
            <a:off x="5709825" y="6440175"/>
            <a:ext cx="645900" cy="281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D85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62"/>
          <p:cNvSpPr txBox="1">
            <a:spLocks noGrp="1"/>
          </p:cNvSpPr>
          <p:nvPr>
            <p:ph type="title"/>
          </p:nvPr>
        </p:nvSpPr>
        <p:spPr>
          <a:xfrm>
            <a:off x="311700" y="593375"/>
            <a:ext cx="65949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3050">
                <a:solidFill>
                  <a:srgbClr val="38761D"/>
                </a:solidFill>
                <a:latin typeface="Impact"/>
                <a:ea typeface="Impact"/>
                <a:cs typeface="Impact"/>
                <a:sym typeface="Impact"/>
              </a:rPr>
              <a:t>Pillar #1: Environmental Sustainability</a:t>
            </a:r>
            <a:endParaRPr sz="4700">
              <a:solidFill>
                <a:srgbClr val="38761D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85" name="Google Shape;385;p62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21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Climate change</a:t>
            </a:r>
            <a:endParaRPr sz="21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venir"/>
              <a:buChar char="●"/>
            </a:pPr>
            <a:r>
              <a:rPr lang="it" sz="21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Pollution and carbon emissions</a:t>
            </a:r>
            <a:endParaRPr sz="21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venir"/>
              <a:buChar char="●"/>
            </a:pPr>
            <a:r>
              <a:rPr lang="it" sz="21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Policy measures taken to protect and maintain biodiversity and natural habitats</a:t>
            </a:r>
            <a:endParaRPr sz="21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venir"/>
              <a:buChar char="●"/>
            </a:pPr>
            <a:r>
              <a:rPr lang="it" sz="21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Use of natural resources</a:t>
            </a:r>
            <a:endParaRPr sz="21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venir"/>
              <a:buChar char="●"/>
            </a:pPr>
            <a:r>
              <a:rPr lang="it" sz="21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Dependency on fossil fuels </a:t>
            </a:r>
            <a:endParaRPr sz="21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venir"/>
              <a:buChar char="●"/>
            </a:pPr>
            <a:r>
              <a:rPr lang="it" sz="21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Adoption of renewable energy.</a:t>
            </a:r>
            <a:endParaRPr sz="21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5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2700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386" name="Google Shape;386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7475" y="4313200"/>
            <a:ext cx="7105650" cy="245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63"/>
          <p:cNvSpPr txBox="1">
            <a:spLocks noGrp="1"/>
          </p:cNvSpPr>
          <p:nvPr>
            <p:ph type="title"/>
          </p:nvPr>
        </p:nvSpPr>
        <p:spPr>
          <a:xfrm>
            <a:off x="311700" y="593375"/>
            <a:ext cx="65949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3050">
                <a:solidFill>
                  <a:srgbClr val="38761D"/>
                </a:solidFill>
                <a:latin typeface="Impact"/>
                <a:ea typeface="Impact"/>
                <a:cs typeface="Impact"/>
                <a:sym typeface="Impact"/>
              </a:rPr>
              <a:t>Pillar #2: Social Sustainability</a:t>
            </a:r>
            <a:endParaRPr sz="1150"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50"/>
          </a:p>
        </p:txBody>
      </p:sp>
      <p:sp>
        <p:nvSpPr>
          <p:cNvPr id="392" name="Google Shape;392;p63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venir"/>
              <a:buChar char="●"/>
            </a:pPr>
            <a:r>
              <a:rPr lang="it" sz="21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Quality of life and wellbeing of population</a:t>
            </a:r>
            <a:endParaRPr sz="21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venir"/>
              <a:buChar char="●"/>
            </a:pPr>
            <a:r>
              <a:rPr lang="it" sz="21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Level of human rights</a:t>
            </a:r>
            <a:endParaRPr sz="21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venir"/>
              <a:buChar char="●"/>
            </a:pPr>
            <a:r>
              <a:rPr lang="it" sz="21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Access to basic food and shelter</a:t>
            </a:r>
            <a:endParaRPr sz="21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venir"/>
              <a:buChar char="●"/>
            </a:pPr>
            <a:r>
              <a:rPr lang="it" sz="21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Right to a decent wage</a:t>
            </a:r>
            <a:endParaRPr sz="21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venir"/>
              <a:buChar char="●"/>
            </a:pPr>
            <a:r>
              <a:rPr lang="it" sz="21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Equality and democratic freedoms provided through social policy.</a:t>
            </a:r>
            <a:endParaRPr sz="21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21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393" name="Google Shape;393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3588000"/>
            <a:ext cx="8305800" cy="321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64"/>
          <p:cNvSpPr txBox="1">
            <a:spLocks noGrp="1"/>
          </p:cNvSpPr>
          <p:nvPr>
            <p:ph type="title"/>
          </p:nvPr>
        </p:nvSpPr>
        <p:spPr>
          <a:xfrm>
            <a:off x="311700" y="593375"/>
            <a:ext cx="65949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3050">
                <a:solidFill>
                  <a:srgbClr val="38761D"/>
                </a:solidFill>
                <a:latin typeface="Impact"/>
                <a:ea typeface="Impact"/>
                <a:cs typeface="Impact"/>
                <a:sym typeface="Impact"/>
              </a:rPr>
              <a:t>Pillar #3: economic sustainability</a:t>
            </a:r>
            <a:endParaRPr/>
          </a:p>
        </p:txBody>
      </p:sp>
      <p:sp>
        <p:nvSpPr>
          <p:cNvPr id="399" name="Google Shape;399;p6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venir"/>
              <a:buChar char="●"/>
            </a:pPr>
            <a:r>
              <a:rPr lang="it" sz="26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Economic growth</a:t>
            </a:r>
            <a:endParaRPr sz="26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venir"/>
              <a:buChar char="●"/>
            </a:pPr>
            <a:r>
              <a:rPr lang="it" sz="26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Responsible consumption and production </a:t>
            </a:r>
            <a:endParaRPr sz="26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venir"/>
              <a:buChar char="●"/>
            </a:pPr>
            <a:r>
              <a:rPr lang="it" sz="26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Ensuring decent work and employment</a:t>
            </a:r>
            <a:endParaRPr sz="26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venir"/>
              <a:buChar char="●"/>
            </a:pPr>
            <a:r>
              <a:rPr lang="it" sz="26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Poverty eradication </a:t>
            </a:r>
            <a:endParaRPr sz="26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venir"/>
              <a:buChar char="●"/>
            </a:pPr>
            <a:r>
              <a:rPr lang="it" sz="26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Democratising</a:t>
            </a:r>
            <a:endParaRPr sz="26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6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technology</a:t>
            </a:r>
            <a:endParaRPr sz="26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venir"/>
              <a:buChar char="●"/>
            </a:pPr>
            <a:r>
              <a:rPr lang="it" sz="26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Creating a thriving </a:t>
            </a:r>
            <a:br>
              <a:rPr lang="it" sz="26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it" sz="26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private sector.</a:t>
            </a:r>
            <a:endParaRPr sz="26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26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400" name="Google Shape;400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4528" y="3429000"/>
            <a:ext cx="5229473" cy="339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65"/>
          <p:cNvSpPr txBox="1">
            <a:spLocks noGrp="1"/>
          </p:cNvSpPr>
          <p:nvPr>
            <p:ph type="title"/>
          </p:nvPr>
        </p:nvSpPr>
        <p:spPr>
          <a:xfrm>
            <a:off x="311700" y="593375"/>
            <a:ext cx="65949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3050">
                <a:solidFill>
                  <a:srgbClr val="38761D"/>
                </a:solidFill>
                <a:latin typeface="Impact"/>
                <a:ea typeface="Impact"/>
                <a:cs typeface="Impact"/>
                <a:sym typeface="Impact"/>
              </a:rPr>
              <a:t>Pillar #4: Risk</a:t>
            </a:r>
            <a:endParaRPr/>
          </a:p>
        </p:txBody>
      </p:sp>
      <p:sp>
        <p:nvSpPr>
          <p:cNvPr id="406" name="Google Shape;406;p6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lvl="0" indent="-3524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50"/>
              <a:buFont typeface="Avenir"/>
              <a:buChar char="●"/>
            </a:pPr>
            <a:r>
              <a:rPr lang="it" sz="195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Man-made risks like terrorism </a:t>
            </a:r>
            <a:endParaRPr sz="195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lvl="0" indent="-3524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50"/>
              <a:buFont typeface="Avenir"/>
              <a:buChar char="●"/>
            </a:pPr>
            <a:r>
              <a:rPr lang="it" sz="195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Nature such as natural disasters and climate events, </a:t>
            </a:r>
            <a:endParaRPr sz="195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lvl="0" indent="-3524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50"/>
              <a:buFont typeface="Avenir"/>
              <a:buChar char="●"/>
            </a:pPr>
            <a:r>
              <a:rPr lang="it" sz="195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Ability to care for the sick,</a:t>
            </a:r>
            <a:endParaRPr sz="195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95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level of ageing of the population </a:t>
            </a:r>
            <a:endParaRPr sz="195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lvl="0" indent="-3524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50"/>
              <a:buFont typeface="Avenir"/>
              <a:buChar char="●"/>
            </a:pPr>
            <a:r>
              <a:rPr lang="it" sz="195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Assets that travel and tourism businesses depend on.</a:t>
            </a:r>
            <a:endParaRPr sz="195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245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407" name="Google Shape;407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39975" y="3802925"/>
            <a:ext cx="5404025" cy="306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66"/>
          <p:cNvSpPr txBox="1">
            <a:spLocks noGrp="1"/>
          </p:cNvSpPr>
          <p:nvPr>
            <p:ph type="title"/>
          </p:nvPr>
        </p:nvSpPr>
        <p:spPr>
          <a:xfrm>
            <a:off x="311700" y="593375"/>
            <a:ext cx="65949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3050">
                <a:solidFill>
                  <a:srgbClr val="38761D"/>
                </a:solidFill>
                <a:latin typeface="Impact"/>
                <a:ea typeface="Impact"/>
                <a:cs typeface="Impact"/>
                <a:sym typeface="Impact"/>
              </a:rPr>
              <a:t>Pillar #5: Sustainable Tourism Demand</a:t>
            </a:r>
            <a:endParaRPr/>
          </a:p>
        </p:txBody>
      </p:sp>
      <p:sp>
        <p:nvSpPr>
          <p:cNvPr id="413" name="Google Shape;413;p66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Char char="●"/>
            </a:pPr>
            <a:r>
              <a:rPr lang="it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Ability to provide a balanced and resilient tourism</a:t>
            </a:r>
            <a:endParaRPr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Char char="●"/>
            </a:pPr>
            <a:r>
              <a:rPr lang="it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Creating a strong domestic tourism economy</a:t>
            </a:r>
            <a:endParaRPr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Char char="●"/>
            </a:pPr>
            <a:r>
              <a:rPr lang="it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Avoiding over-dependency over-tourism such as cruise</a:t>
            </a:r>
            <a:endParaRPr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Char char="●"/>
            </a:pPr>
            <a:r>
              <a:rPr lang="it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Striking the right balance between the residents and visitors</a:t>
            </a:r>
            <a:endParaRPr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150">
              <a:solidFill>
                <a:schemeClr val="dk1"/>
              </a:solidFill>
            </a:endParaRPr>
          </a:p>
        </p:txBody>
      </p:sp>
      <p:pic>
        <p:nvPicPr>
          <p:cNvPr id="414" name="Google Shape;414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2219" y="3346579"/>
            <a:ext cx="5541775" cy="343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67"/>
          <p:cNvSpPr txBox="1">
            <a:spLocks noGrp="1"/>
          </p:cNvSpPr>
          <p:nvPr>
            <p:ph type="title"/>
          </p:nvPr>
        </p:nvSpPr>
        <p:spPr>
          <a:xfrm>
            <a:off x="311700" y="593375"/>
            <a:ext cx="65949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3050">
                <a:solidFill>
                  <a:srgbClr val="38761D"/>
                </a:solidFill>
                <a:latin typeface="Impact"/>
                <a:ea typeface="Impact"/>
                <a:cs typeface="Impact"/>
                <a:sym typeface="Impact"/>
              </a:rPr>
              <a:t>Pillar #6: Sustainable Transport</a:t>
            </a:r>
            <a:endParaRPr/>
          </a:p>
        </p:txBody>
      </p:sp>
      <p:sp>
        <p:nvSpPr>
          <p:cNvPr id="420" name="Google Shape;420;p67"/>
          <p:cNvSpPr txBox="1">
            <a:spLocks noGrp="1"/>
          </p:cNvSpPr>
          <p:nvPr>
            <p:ph type="body" idx="1"/>
          </p:nvPr>
        </p:nvSpPr>
        <p:spPr>
          <a:xfrm>
            <a:off x="311700" y="1571735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Char char="●"/>
            </a:pPr>
            <a:r>
              <a:rPr lang="it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Quality and energy efficiency of transport infrastructure</a:t>
            </a:r>
            <a:endParaRPr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Char char="●"/>
            </a:pPr>
            <a:r>
              <a:rPr lang="it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Level of transport emissions</a:t>
            </a:r>
            <a:endParaRPr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Char char="●"/>
            </a:pPr>
            <a:r>
              <a:rPr lang="it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Availability of a diverse range of transport</a:t>
            </a:r>
            <a:endParaRPr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Char char="●"/>
            </a:pPr>
            <a:r>
              <a:rPr lang="it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Mobility options to ensure not an over-dependency on air travel.</a:t>
            </a:r>
            <a:endParaRPr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150">
              <a:solidFill>
                <a:schemeClr val="dk1"/>
              </a:solidFill>
            </a:endParaRPr>
          </a:p>
        </p:txBody>
      </p:sp>
      <p:pic>
        <p:nvPicPr>
          <p:cNvPr id="421" name="Google Shape;421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5963" y="3429000"/>
            <a:ext cx="7058025" cy="281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0965" y="6077446"/>
            <a:ext cx="8305683" cy="47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1" cy="5495375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2"/>
          <p:cNvSpPr txBox="1"/>
          <p:nvPr/>
        </p:nvSpPr>
        <p:spPr>
          <a:xfrm>
            <a:off x="442800" y="522325"/>
            <a:ext cx="4188900" cy="42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4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3200">
                <a:solidFill>
                  <a:srgbClr val="162F27"/>
                </a:solidFill>
                <a:highlight>
                  <a:schemeClr val="lt1"/>
                </a:highlight>
                <a:latin typeface="Raleway"/>
                <a:ea typeface="Raleway"/>
                <a:cs typeface="Raleway"/>
                <a:sym typeface="Raleway"/>
              </a:rPr>
              <a:t>2. Data are no longer reliable for algorithms.</a:t>
            </a:r>
            <a:endParaRPr sz="3200">
              <a:solidFill>
                <a:srgbClr val="162F27"/>
              </a:solidFill>
              <a:highlight>
                <a:schemeClr val="lt1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43750"/>
              </a:lnSpc>
              <a:spcBef>
                <a:spcPts val="1900"/>
              </a:spcBef>
              <a:spcAft>
                <a:spcPts val="0"/>
              </a:spcAft>
              <a:buNone/>
            </a:pPr>
            <a:endParaRPr sz="3200">
              <a:solidFill>
                <a:srgbClr val="162F27"/>
              </a:solidFill>
              <a:highlight>
                <a:schemeClr val="lt1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43750"/>
              </a:lnSpc>
              <a:spcBef>
                <a:spcPts val="1900"/>
              </a:spcBef>
              <a:spcAft>
                <a:spcPts val="1900"/>
              </a:spcAft>
              <a:buNone/>
            </a:pPr>
            <a:endParaRPr sz="3200">
              <a:solidFill>
                <a:srgbClr val="162F27"/>
              </a:solidFill>
              <a:highlight>
                <a:schemeClr val="lt1"/>
              </a:highlight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07" name="Google Shape;107;p22"/>
          <p:cNvSpPr txBox="1"/>
          <p:nvPr/>
        </p:nvSpPr>
        <p:spPr>
          <a:xfrm>
            <a:off x="0" y="5495367"/>
            <a:ext cx="9144000" cy="1362900"/>
          </a:xfrm>
          <a:prstGeom prst="rect">
            <a:avLst/>
          </a:prstGeom>
          <a:solidFill>
            <a:srgbClr val="FF0080">
              <a:alpha val="4118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7100" i="1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DATA</a:t>
            </a:r>
            <a:r>
              <a:rPr lang="it" sz="7100" i="1">
                <a:solidFill>
                  <a:srgbClr val="F2A6CC"/>
                </a:solidFill>
                <a:latin typeface="Impact"/>
                <a:ea typeface="Impact"/>
                <a:cs typeface="Impact"/>
                <a:sym typeface="Impact"/>
              </a:rPr>
              <a:t>.</a:t>
            </a:r>
            <a:r>
              <a:rPr lang="it" sz="7100" i="1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endParaRPr sz="7100" i="1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68"/>
          <p:cNvSpPr txBox="1">
            <a:spLocks noGrp="1"/>
          </p:cNvSpPr>
          <p:nvPr>
            <p:ph type="title"/>
          </p:nvPr>
        </p:nvSpPr>
        <p:spPr>
          <a:xfrm>
            <a:off x="311700" y="593375"/>
            <a:ext cx="65949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3050">
                <a:solidFill>
                  <a:srgbClr val="38761D"/>
                </a:solidFill>
                <a:latin typeface="Impact"/>
                <a:ea typeface="Impact"/>
                <a:cs typeface="Impact"/>
                <a:sym typeface="Impact"/>
              </a:rPr>
              <a:t>Pillar #7: Sustainable Lodging</a:t>
            </a:r>
            <a:endParaRPr/>
          </a:p>
        </p:txBody>
      </p:sp>
      <p:sp>
        <p:nvSpPr>
          <p:cNvPr id="427" name="Google Shape;427;p6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Char char="●"/>
            </a:pPr>
            <a:r>
              <a:rPr lang="it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Resource usage of full-service hotels</a:t>
            </a:r>
            <a:endParaRPr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Char char="●"/>
            </a:pPr>
            <a:r>
              <a:rPr lang="it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The diversity of lodging supply such as short term rentals, camping to ensure that there is not an over-dependency on hotels.</a:t>
            </a:r>
            <a:endParaRPr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150">
              <a:solidFill>
                <a:schemeClr val="dk1"/>
              </a:solidFill>
            </a:endParaRPr>
          </a:p>
        </p:txBody>
      </p:sp>
      <p:pic>
        <p:nvPicPr>
          <p:cNvPr id="428" name="Google Shape;428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7163" y="2751600"/>
            <a:ext cx="3190875" cy="350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69"/>
          <p:cNvSpPr txBox="1">
            <a:spLocks noGrp="1"/>
          </p:cNvSpPr>
          <p:nvPr>
            <p:ph type="title"/>
          </p:nvPr>
        </p:nvSpPr>
        <p:spPr>
          <a:xfrm>
            <a:off x="335930" y="1839113"/>
            <a:ext cx="45897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5800">
                <a:solidFill>
                  <a:srgbClr val="0080FF"/>
                </a:solidFill>
                <a:latin typeface="Lobster"/>
                <a:ea typeface="Lobster"/>
                <a:cs typeface="Lobster"/>
                <a:sym typeface="Lobster"/>
              </a:rPr>
              <a:t>Grazie!</a:t>
            </a:r>
            <a:br>
              <a:rPr lang="it" sz="5800">
                <a:solidFill>
                  <a:srgbClr val="0080FF"/>
                </a:solidFill>
                <a:latin typeface="Lobster"/>
                <a:ea typeface="Lobster"/>
                <a:cs typeface="Lobster"/>
                <a:sym typeface="Lobster"/>
              </a:rPr>
            </a:br>
            <a:br>
              <a:rPr lang="it" sz="5800">
                <a:solidFill>
                  <a:srgbClr val="0080FF"/>
                </a:solidFill>
                <a:latin typeface="Lobster"/>
                <a:ea typeface="Lobster"/>
                <a:cs typeface="Lobster"/>
                <a:sym typeface="Lobster"/>
              </a:rPr>
            </a:br>
            <a:r>
              <a:rPr lang="it" sz="3800">
                <a:solidFill>
                  <a:srgbClr val="4A86E8"/>
                </a:solidFill>
                <a:latin typeface="Alfa Slab One"/>
                <a:ea typeface="Alfa Slab One"/>
                <a:cs typeface="Alfa Slab One"/>
                <a:sym typeface="Alfa Slab One"/>
              </a:rPr>
              <a:t>@edocolombo</a:t>
            </a:r>
            <a:endParaRPr sz="5800">
              <a:solidFill>
                <a:srgbClr val="0080FF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434" name="Google Shape;434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1381" y="587225"/>
            <a:ext cx="3234600" cy="49200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49537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3"/>
          <p:cNvSpPr txBox="1"/>
          <p:nvPr/>
        </p:nvSpPr>
        <p:spPr>
          <a:xfrm>
            <a:off x="576825" y="1690825"/>
            <a:ext cx="6033600" cy="6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it" sz="2800">
                <a:solidFill>
                  <a:srgbClr val="505050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3. Digitalization and security </a:t>
            </a:r>
            <a:endParaRPr sz="1000">
              <a:highlight>
                <a:srgbClr val="FFFFFF"/>
              </a:highlight>
            </a:endParaRPr>
          </a:p>
        </p:txBody>
      </p:sp>
      <p:sp>
        <p:nvSpPr>
          <p:cNvPr id="114" name="Google Shape;114;p23"/>
          <p:cNvSpPr txBox="1"/>
          <p:nvPr/>
        </p:nvSpPr>
        <p:spPr>
          <a:xfrm>
            <a:off x="0" y="5495367"/>
            <a:ext cx="9144000" cy="1362900"/>
          </a:xfrm>
          <a:prstGeom prst="rect">
            <a:avLst/>
          </a:prstGeom>
          <a:solidFill>
            <a:srgbClr val="FF0080">
              <a:alpha val="4118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7100" i="1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NEW NORMAL</a:t>
            </a:r>
            <a:r>
              <a:rPr lang="it" sz="7100" i="1">
                <a:solidFill>
                  <a:srgbClr val="F2A6CC"/>
                </a:solidFill>
                <a:latin typeface="Impact"/>
                <a:ea typeface="Impact"/>
                <a:cs typeface="Impact"/>
                <a:sym typeface="Impact"/>
              </a:rPr>
              <a:t>.</a:t>
            </a:r>
            <a:endParaRPr sz="7100" i="1">
              <a:solidFill>
                <a:srgbClr val="F2A6CC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"/>
            <a:ext cx="9144000" cy="5495375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4"/>
          <p:cNvSpPr txBox="1"/>
          <p:nvPr/>
        </p:nvSpPr>
        <p:spPr>
          <a:xfrm>
            <a:off x="0" y="5495367"/>
            <a:ext cx="9144000" cy="1362900"/>
          </a:xfrm>
          <a:prstGeom prst="rect">
            <a:avLst/>
          </a:prstGeom>
          <a:solidFill>
            <a:srgbClr val="FF0080">
              <a:alpha val="4118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7100" i="1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NEW NORMAL</a:t>
            </a:r>
            <a:r>
              <a:rPr lang="it" sz="7100" i="1">
                <a:solidFill>
                  <a:srgbClr val="F2A6CC"/>
                </a:solidFill>
                <a:latin typeface="Impact"/>
                <a:ea typeface="Impact"/>
                <a:cs typeface="Impact"/>
                <a:sym typeface="Impact"/>
              </a:rPr>
              <a:t>.</a:t>
            </a:r>
            <a:endParaRPr sz="7100" i="1">
              <a:solidFill>
                <a:srgbClr val="F2A6CC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5"/>
          <p:cNvPicPr preferRelativeResize="0"/>
          <p:nvPr/>
        </p:nvPicPr>
        <p:blipFill rotWithShape="1">
          <a:blip r:embed="rId3">
            <a:alphaModFix/>
          </a:blip>
          <a:srcRect l="15734" r="16966"/>
          <a:stretch/>
        </p:blipFill>
        <p:spPr>
          <a:xfrm>
            <a:off x="28325" y="0"/>
            <a:ext cx="9115675" cy="549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0965" y="6077446"/>
            <a:ext cx="8305683" cy="47643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5"/>
          <p:cNvSpPr txBox="1"/>
          <p:nvPr/>
        </p:nvSpPr>
        <p:spPr>
          <a:xfrm>
            <a:off x="0" y="5495367"/>
            <a:ext cx="9144000" cy="1362900"/>
          </a:xfrm>
          <a:prstGeom prst="rect">
            <a:avLst/>
          </a:prstGeom>
          <a:solidFill>
            <a:srgbClr val="FF0080">
              <a:alpha val="4118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7100" i="1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NEW NORMAL</a:t>
            </a:r>
            <a:r>
              <a:rPr lang="it" sz="7100" i="1">
                <a:solidFill>
                  <a:srgbClr val="F2A6CC"/>
                </a:solidFill>
                <a:latin typeface="Impact"/>
                <a:ea typeface="Impact"/>
                <a:cs typeface="Impact"/>
                <a:sym typeface="Impact"/>
              </a:rPr>
              <a:t>.</a:t>
            </a:r>
            <a:r>
              <a:rPr lang="it" sz="7100" i="1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endParaRPr sz="7100" i="1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6"/>
          <p:cNvPicPr preferRelativeResize="0"/>
          <p:nvPr/>
        </p:nvPicPr>
        <p:blipFill rotWithShape="1">
          <a:blip r:embed="rId3">
            <a:alphaModFix/>
          </a:blip>
          <a:srcRect t="8004" b="8786"/>
          <a:stretch/>
        </p:blipFill>
        <p:spPr>
          <a:xfrm>
            <a:off x="0" y="0"/>
            <a:ext cx="9144000" cy="549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0965" y="6077446"/>
            <a:ext cx="8305683" cy="47643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6"/>
          <p:cNvSpPr txBox="1"/>
          <p:nvPr/>
        </p:nvSpPr>
        <p:spPr>
          <a:xfrm>
            <a:off x="0" y="5495367"/>
            <a:ext cx="9144000" cy="1362900"/>
          </a:xfrm>
          <a:prstGeom prst="rect">
            <a:avLst/>
          </a:prstGeom>
          <a:solidFill>
            <a:srgbClr val="FF0080">
              <a:alpha val="4118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7100" i="1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BIOMETRY</a:t>
            </a:r>
            <a:r>
              <a:rPr lang="it" sz="7100" i="1">
                <a:solidFill>
                  <a:srgbClr val="F2A6CC"/>
                </a:solidFill>
                <a:latin typeface="Impact"/>
                <a:ea typeface="Impact"/>
                <a:cs typeface="Impact"/>
                <a:sym typeface="Impact"/>
              </a:rPr>
              <a:t>.</a:t>
            </a:r>
            <a:r>
              <a:rPr lang="it" sz="7100" i="1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endParaRPr sz="7100" i="1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407</Words>
  <Application>Microsoft Office PowerPoint</Application>
  <PresentationFormat>Presentazione su schermo (4:3)</PresentationFormat>
  <Paragraphs>95</Paragraphs>
  <Slides>51</Slides>
  <Notes>51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51</vt:i4>
      </vt:variant>
    </vt:vector>
  </HeadingPairs>
  <TitlesOfParts>
    <vt:vector size="66" baseType="lpstr">
      <vt:lpstr>Times New Roman</vt:lpstr>
      <vt:lpstr>Lobster</vt:lpstr>
      <vt:lpstr>Arial Black</vt:lpstr>
      <vt:lpstr>Raleway</vt:lpstr>
      <vt:lpstr>Economica</vt:lpstr>
      <vt:lpstr>Century Gothic</vt:lpstr>
      <vt:lpstr>Raleway Thin</vt:lpstr>
      <vt:lpstr>Impact</vt:lpstr>
      <vt:lpstr>Arial</vt:lpstr>
      <vt:lpstr>Raleway Light</vt:lpstr>
      <vt:lpstr>Alfa Slab One</vt:lpstr>
      <vt:lpstr>Roboto</vt:lpstr>
      <vt:lpstr>Constantia</vt:lpstr>
      <vt:lpstr>Avenir</vt:lpstr>
      <vt:lpstr>Simple Light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Pillar #1: Environmental Sustainability</vt:lpstr>
      <vt:lpstr>Pillar #2: Social Sustainability </vt:lpstr>
      <vt:lpstr>Pillar #3: economic sustainability</vt:lpstr>
      <vt:lpstr>Pillar #4: Risk</vt:lpstr>
      <vt:lpstr>Pillar #5: Sustainable Tourism Demand</vt:lpstr>
      <vt:lpstr>Pillar #6: Sustainable Transport</vt:lpstr>
      <vt:lpstr>Pillar #7: Sustainable Lodging</vt:lpstr>
      <vt:lpstr>Grazie!  @edocolombo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cp:lastModifiedBy>INTECH AUDIOVISUAL</cp:lastModifiedBy>
  <cp:revision>1</cp:revision>
  <dcterms:modified xsi:type="dcterms:W3CDTF">2022-10-21T10:47:04Z</dcterms:modified>
</cp:coreProperties>
</file>