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6" r:id="rId1"/>
  </p:sldMasterIdLst>
  <p:notesMasterIdLst>
    <p:notesMasterId r:id="rId16"/>
  </p:notesMasterIdLst>
  <p:sldIdLst>
    <p:sldId id="256" r:id="rId2"/>
    <p:sldId id="257" r:id="rId3"/>
    <p:sldId id="258" r:id="rId4"/>
    <p:sldId id="324" r:id="rId5"/>
    <p:sldId id="325" r:id="rId6"/>
    <p:sldId id="259" r:id="rId7"/>
    <p:sldId id="260" r:id="rId8"/>
    <p:sldId id="261" r:id="rId9"/>
    <p:sldId id="262" r:id="rId10"/>
    <p:sldId id="265" r:id="rId11"/>
    <p:sldId id="266" r:id="rId12"/>
    <p:sldId id="267" r:id="rId13"/>
    <p:sldId id="264" r:id="rId14"/>
    <p:sldId id="323" r:id="rId15"/>
  </p:sldIdLst>
  <p:sldSz cx="12192000" cy="6858000"/>
  <p:notesSz cx="6858000" cy="9144000"/>
  <p:defaultTextStyle>
    <a:defPPr>
      <a:defRPr lang="en-H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70"/>
    <p:restoredTop sz="94637"/>
  </p:normalViewPr>
  <p:slideViewPr>
    <p:cSldViewPr snapToGrid="0">
      <p:cViewPr varScale="1">
        <p:scale>
          <a:sx n="84" d="100"/>
          <a:sy n="84" d="100"/>
        </p:scale>
        <p:origin x="200" y="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a Angelina Jelinčić" userId="7d33de420d36eafd" providerId="LiveId" clId="{2ECF388D-3D84-9547-B340-5A104EE4E851}"/>
    <pc:docChg chg="custSel addSld modSld">
      <pc:chgData name="Daniela Angelina Jelinčić" userId="7d33de420d36eafd" providerId="LiveId" clId="{2ECF388D-3D84-9547-B340-5A104EE4E851}" dt="2022-10-13T11:10:10.638" v="25" actId="5793"/>
      <pc:docMkLst>
        <pc:docMk/>
      </pc:docMkLst>
      <pc:sldChg chg="modSp new mod">
        <pc:chgData name="Daniela Angelina Jelinčić" userId="7d33de420d36eafd" providerId="LiveId" clId="{2ECF388D-3D84-9547-B340-5A104EE4E851}" dt="2022-10-13T11:10:10.638" v="25" actId="5793"/>
        <pc:sldMkLst>
          <pc:docMk/>
          <pc:sldMk cId="70151966" sldId="323"/>
        </pc:sldMkLst>
        <pc:spChg chg="mod">
          <ac:chgData name="Daniela Angelina Jelinčić" userId="7d33de420d36eafd" providerId="LiveId" clId="{2ECF388D-3D84-9547-B340-5A104EE4E851}" dt="2022-10-13T11:10:10.638" v="25" actId="5793"/>
          <ac:spMkLst>
            <pc:docMk/>
            <pc:sldMk cId="70151966" sldId="323"/>
            <ac:spMk id="2" creationId="{14D13098-95A6-56E4-5F68-0038CC3C54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H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BCDFA0-4517-CE4E-A8EB-1E25745482BA}" type="datetimeFigureOut">
              <a:rPr lang="en-HR" smtClean="0"/>
              <a:t>20.10.2022.</a:t>
            </a:fld>
            <a:endParaRPr lang="en-H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H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H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C7C37-135F-D746-9C35-A1AC012C96DA}" type="slidenum">
              <a:rPr lang="en-HR" smtClean="0"/>
              <a:t>‹#›</a:t>
            </a:fld>
            <a:endParaRPr lang="en-HR"/>
          </a:p>
        </p:txBody>
      </p:sp>
    </p:spTree>
    <p:extLst>
      <p:ext uri="{BB962C8B-B14F-4D97-AF65-F5344CB8AC3E}">
        <p14:creationId xmlns:p14="http://schemas.microsoft.com/office/powerpoint/2010/main" val="3973157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HR" dirty="0"/>
          </a:p>
        </p:txBody>
      </p:sp>
      <p:sp>
        <p:nvSpPr>
          <p:cNvPr id="4" name="Slide Number Placeholder 3"/>
          <p:cNvSpPr>
            <a:spLocks noGrp="1"/>
          </p:cNvSpPr>
          <p:nvPr>
            <p:ph type="sldNum" sz="quarter" idx="5"/>
          </p:nvPr>
        </p:nvSpPr>
        <p:spPr/>
        <p:txBody>
          <a:bodyPr/>
          <a:lstStyle/>
          <a:p>
            <a:fld id="{DC3C7C37-135F-D746-9C35-A1AC012C96DA}" type="slidenum">
              <a:rPr lang="en-HR" smtClean="0"/>
              <a:t>3</a:t>
            </a:fld>
            <a:endParaRPr lang="en-HR"/>
          </a:p>
        </p:txBody>
      </p:sp>
    </p:spTree>
    <p:extLst>
      <p:ext uri="{BB962C8B-B14F-4D97-AF65-F5344CB8AC3E}">
        <p14:creationId xmlns:p14="http://schemas.microsoft.com/office/powerpoint/2010/main" val="1796509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F98B9-AB52-92DA-8765-3E805CED5A4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HR"/>
          </a:p>
        </p:txBody>
      </p:sp>
      <p:sp>
        <p:nvSpPr>
          <p:cNvPr id="3" name="Subtitle 2">
            <a:extLst>
              <a:ext uri="{FF2B5EF4-FFF2-40B4-BE49-F238E27FC236}">
                <a16:creationId xmlns:a16="http://schemas.microsoft.com/office/drawing/2014/main" id="{4F6D9A63-BAD8-E5B8-4611-F8E89662A5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HR"/>
          </a:p>
        </p:txBody>
      </p:sp>
      <p:sp>
        <p:nvSpPr>
          <p:cNvPr id="4" name="Date Placeholder 3">
            <a:extLst>
              <a:ext uri="{FF2B5EF4-FFF2-40B4-BE49-F238E27FC236}">
                <a16:creationId xmlns:a16="http://schemas.microsoft.com/office/drawing/2014/main" id="{CFA9FB42-6396-CE65-5A7A-045FE4E86EC8}"/>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5" name="Footer Placeholder 4">
            <a:extLst>
              <a:ext uri="{FF2B5EF4-FFF2-40B4-BE49-F238E27FC236}">
                <a16:creationId xmlns:a16="http://schemas.microsoft.com/office/drawing/2014/main" id="{D82DFAFC-EAA1-FCF7-48F5-160DEA6F32E2}"/>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9B44FFA3-FE29-1AEA-240B-BE6754006655}"/>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1335910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63CB2-8D25-29E3-80E5-DC9C84DFF049}"/>
              </a:ext>
            </a:extLst>
          </p:cNvPr>
          <p:cNvSpPr>
            <a:spLocks noGrp="1"/>
          </p:cNvSpPr>
          <p:nvPr>
            <p:ph type="title"/>
          </p:nvPr>
        </p:nvSpPr>
        <p:spPr/>
        <p:txBody>
          <a:bodyPr/>
          <a:lstStyle/>
          <a:p>
            <a:r>
              <a:rPr lang="en-GB"/>
              <a:t>Click to edit Master title style</a:t>
            </a:r>
            <a:endParaRPr lang="en-HR"/>
          </a:p>
        </p:txBody>
      </p:sp>
      <p:sp>
        <p:nvSpPr>
          <p:cNvPr id="3" name="Vertical Text Placeholder 2">
            <a:extLst>
              <a:ext uri="{FF2B5EF4-FFF2-40B4-BE49-F238E27FC236}">
                <a16:creationId xmlns:a16="http://schemas.microsoft.com/office/drawing/2014/main" id="{3C7D52A0-9AD6-2051-179E-8680A11D203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D3B30806-5C14-0B3A-74FD-4D350A80C8FD}"/>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5" name="Footer Placeholder 4">
            <a:extLst>
              <a:ext uri="{FF2B5EF4-FFF2-40B4-BE49-F238E27FC236}">
                <a16:creationId xmlns:a16="http://schemas.microsoft.com/office/drawing/2014/main" id="{CFDAD8D9-5151-DD93-9BD7-26C4669F558A}"/>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88C0C414-2954-ADAA-96AF-D711D8AF97EA}"/>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1506861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9F80727-124E-B9F7-BD6A-AF7389251FD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HR"/>
          </a:p>
        </p:txBody>
      </p:sp>
      <p:sp>
        <p:nvSpPr>
          <p:cNvPr id="3" name="Vertical Text Placeholder 2">
            <a:extLst>
              <a:ext uri="{FF2B5EF4-FFF2-40B4-BE49-F238E27FC236}">
                <a16:creationId xmlns:a16="http://schemas.microsoft.com/office/drawing/2014/main" id="{923F01E8-6405-365F-616A-9561E03AA76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26E5B696-F17F-2B4D-5148-C9476EE259B5}"/>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5" name="Footer Placeholder 4">
            <a:extLst>
              <a:ext uri="{FF2B5EF4-FFF2-40B4-BE49-F238E27FC236}">
                <a16:creationId xmlns:a16="http://schemas.microsoft.com/office/drawing/2014/main" id="{82C45112-1564-1177-D2CC-25B148A3D38C}"/>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9D797C56-4A0E-24B3-F2C3-33BEC9DA611A}"/>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4065984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07CF4-93AC-2A4E-7527-4F517B830B1D}"/>
              </a:ext>
            </a:extLst>
          </p:cNvPr>
          <p:cNvSpPr>
            <a:spLocks noGrp="1"/>
          </p:cNvSpPr>
          <p:nvPr>
            <p:ph type="title"/>
          </p:nvPr>
        </p:nvSpPr>
        <p:spPr/>
        <p:txBody>
          <a:bodyPr/>
          <a:lstStyle/>
          <a:p>
            <a:r>
              <a:rPr lang="en-GB"/>
              <a:t>Click to edit Master title style</a:t>
            </a:r>
            <a:endParaRPr lang="en-HR"/>
          </a:p>
        </p:txBody>
      </p:sp>
      <p:sp>
        <p:nvSpPr>
          <p:cNvPr id="3" name="Content Placeholder 2">
            <a:extLst>
              <a:ext uri="{FF2B5EF4-FFF2-40B4-BE49-F238E27FC236}">
                <a16:creationId xmlns:a16="http://schemas.microsoft.com/office/drawing/2014/main" id="{231B72F7-6C69-D9C9-43CE-2F5EEA601B4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2A29CFA9-F66D-A662-07B9-3A25C1452183}"/>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5" name="Footer Placeholder 4">
            <a:extLst>
              <a:ext uri="{FF2B5EF4-FFF2-40B4-BE49-F238E27FC236}">
                <a16:creationId xmlns:a16="http://schemas.microsoft.com/office/drawing/2014/main" id="{E845D199-C687-F04D-4070-2EEBD9A2221F}"/>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25B1577A-F08D-13F1-5BA0-B6199F75382E}"/>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1039509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CE497-91D9-16DA-EEF8-A38B6D21FDBA}"/>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HR"/>
          </a:p>
        </p:txBody>
      </p:sp>
      <p:sp>
        <p:nvSpPr>
          <p:cNvPr id="3" name="Text Placeholder 2">
            <a:extLst>
              <a:ext uri="{FF2B5EF4-FFF2-40B4-BE49-F238E27FC236}">
                <a16:creationId xmlns:a16="http://schemas.microsoft.com/office/drawing/2014/main" id="{8791DB6F-396C-EB63-297C-86D970110C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8E2CE64-D8FC-CE94-3AEB-AF77067A0387}"/>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5" name="Footer Placeholder 4">
            <a:extLst>
              <a:ext uri="{FF2B5EF4-FFF2-40B4-BE49-F238E27FC236}">
                <a16:creationId xmlns:a16="http://schemas.microsoft.com/office/drawing/2014/main" id="{8FBCD261-C834-E314-84A1-5CE717BB8619}"/>
              </a:ext>
            </a:extLst>
          </p:cNvPr>
          <p:cNvSpPr>
            <a:spLocks noGrp="1"/>
          </p:cNvSpPr>
          <p:nvPr>
            <p:ph type="ftr" sz="quarter" idx="11"/>
          </p:nvPr>
        </p:nvSpPr>
        <p:spPr/>
        <p:txBody>
          <a:bodyPr/>
          <a:lstStyle/>
          <a:p>
            <a:endParaRPr lang="hr-HR"/>
          </a:p>
        </p:txBody>
      </p:sp>
      <p:sp>
        <p:nvSpPr>
          <p:cNvPr id="6" name="Slide Number Placeholder 5">
            <a:extLst>
              <a:ext uri="{FF2B5EF4-FFF2-40B4-BE49-F238E27FC236}">
                <a16:creationId xmlns:a16="http://schemas.microsoft.com/office/drawing/2014/main" id="{313C52D3-2088-CC8E-D26E-148F4D5616F9}"/>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3891859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52FF8-F54A-5F35-3632-94757F9C3A80}"/>
              </a:ext>
            </a:extLst>
          </p:cNvPr>
          <p:cNvSpPr>
            <a:spLocks noGrp="1"/>
          </p:cNvSpPr>
          <p:nvPr>
            <p:ph type="title"/>
          </p:nvPr>
        </p:nvSpPr>
        <p:spPr/>
        <p:txBody>
          <a:bodyPr/>
          <a:lstStyle/>
          <a:p>
            <a:r>
              <a:rPr lang="en-GB"/>
              <a:t>Click to edit Master title style</a:t>
            </a:r>
            <a:endParaRPr lang="en-HR"/>
          </a:p>
        </p:txBody>
      </p:sp>
      <p:sp>
        <p:nvSpPr>
          <p:cNvPr id="3" name="Content Placeholder 2">
            <a:extLst>
              <a:ext uri="{FF2B5EF4-FFF2-40B4-BE49-F238E27FC236}">
                <a16:creationId xmlns:a16="http://schemas.microsoft.com/office/drawing/2014/main" id="{33DB9D81-5F19-12B0-FDF5-1D53A9B720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Content Placeholder 3">
            <a:extLst>
              <a:ext uri="{FF2B5EF4-FFF2-40B4-BE49-F238E27FC236}">
                <a16:creationId xmlns:a16="http://schemas.microsoft.com/office/drawing/2014/main" id="{7065B805-EAA5-E3B4-E64F-24DD953E0ED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5" name="Date Placeholder 4">
            <a:extLst>
              <a:ext uri="{FF2B5EF4-FFF2-40B4-BE49-F238E27FC236}">
                <a16:creationId xmlns:a16="http://schemas.microsoft.com/office/drawing/2014/main" id="{6835568D-E3DC-DB3A-E336-B856838ED149}"/>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6" name="Footer Placeholder 5">
            <a:extLst>
              <a:ext uri="{FF2B5EF4-FFF2-40B4-BE49-F238E27FC236}">
                <a16:creationId xmlns:a16="http://schemas.microsoft.com/office/drawing/2014/main" id="{1ED34897-F5A6-2E1A-0B53-F4D4519414D6}"/>
              </a:ext>
            </a:extLst>
          </p:cNvPr>
          <p:cNvSpPr>
            <a:spLocks noGrp="1"/>
          </p:cNvSpPr>
          <p:nvPr>
            <p:ph type="ftr" sz="quarter" idx="11"/>
          </p:nvPr>
        </p:nvSpPr>
        <p:spPr/>
        <p:txBody>
          <a:bodyPr/>
          <a:lstStyle/>
          <a:p>
            <a:endParaRPr lang="hr-HR"/>
          </a:p>
        </p:txBody>
      </p:sp>
      <p:sp>
        <p:nvSpPr>
          <p:cNvPr id="7" name="Slide Number Placeholder 6">
            <a:extLst>
              <a:ext uri="{FF2B5EF4-FFF2-40B4-BE49-F238E27FC236}">
                <a16:creationId xmlns:a16="http://schemas.microsoft.com/office/drawing/2014/main" id="{CD6D1748-BDFD-72F4-9213-8B4D1212C957}"/>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1582513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9449E-D1A9-3CEC-2C20-75776C745463}"/>
              </a:ext>
            </a:extLst>
          </p:cNvPr>
          <p:cNvSpPr>
            <a:spLocks noGrp="1"/>
          </p:cNvSpPr>
          <p:nvPr>
            <p:ph type="title"/>
          </p:nvPr>
        </p:nvSpPr>
        <p:spPr>
          <a:xfrm>
            <a:off x="839788" y="365125"/>
            <a:ext cx="10515600" cy="1325563"/>
          </a:xfrm>
        </p:spPr>
        <p:txBody>
          <a:bodyPr/>
          <a:lstStyle/>
          <a:p>
            <a:r>
              <a:rPr lang="en-GB"/>
              <a:t>Click to edit Master title style</a:t>
            </a:r>
            <a:endParaRPr lang="en-HR"/>
          </a:p>
        </p:txBody>
      </p:sp>
      <p:sp>
        <p:nvSpPr>
          <p:cNvPr id="3" name="Text Placeholder 2">
            <a:extLst>
              <a:ext uri="{FF2B5EF4-FFF2-40B4-BE49-F238E27FC236}">
                <a16:creationId xmlns:a16="http://schemas.microsoft.com/office/drawing/2014/main" id="{C571D5BB-2EC1-B5EC-7DA1-A3D7BACF99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5AE8C1F-9D4B-3F13-E03D-E738C1604D7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5" name="Text Placeholder 4">
            <a:extLst>
              <a:ext uri="{FF2B5EF4-FFF2-40B4-BE49-F238E27FC236}">
                <a16:creationId xmlns:a16="http://schemas.microsoft.com/office/drawing/2014/main" id="{FE7D039E-B4D5-7D59-DB84-80FFE076AA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D91E720-AF05-B578-A382-C3036E4C763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7" name="Date Placeholder 6">
            <a:extLst>
              <a:ext uri="{FF2B5EF4-FFF2-40B4-BE49-F238E27FC236}">
                <a16:creationId xmlns:a16="http://schemas.microsoft.com/office/drawing/2014/main" id="{8D2A3CEF-59AC-93A8-E6DA-4CB4FB7536FE}"/>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8" name="Footer Placeholder 7">
            <a:extLst>
              <a:ext uri="{FF2B5EF4-FFF2-40B4-BE49-F238E27FC236}">
                <a16:creationId xmlns:a16="http://schemas.microsoft.com/office/drawing/2014/main" id="{541D2DC1-CF60-CB94-2192-4871AD51B25E}"/>
              </a:ext>
            </a:extLst>
          </p:cNvPr>
          <p:cNvSpPr>
            <a:spLocks noGrp="1"/>
          </p:cNvSpPr>
          <p:nvPr>
            <p:ph type="ftr" sz="quarter" idx="11"/>
          </p:nvPr>
        </p:nvSpPr>
        <p:spPr/>
        <p:txBody>
          <a:bodyPr/>
          <a:lstStyle/>
          <a:p>
            <a:endParaRPr lang="hr-HR"/>
          </a:p>
        </p:txBody>
      </p:sp>
      <p:sp>
        <p:nvSpPr>
          <p:cNvPr id="9" name="Slide Number Placeholder 8">
            <a:extLst>
              <a:ext uri="{FF2B5EF4-FFF2-40B4-BE49-F238E27FC236}">
                <a16:creationId xmlns:a16="http://schemas.microsoft.com/office/drawing/2014/main" id="{6B135E0E-3930-45F7-A49E-888655CA0A46}"/>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565868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327B-C272-6FBE-B7C5-EDF8B5F097B6}"/>
              </a:ext>
            </a:extLst>
          </p:cNvPr>
          <p:cNvSpPr>
            <a:spLocks noGrp="1"/>
          </p:cNvSpPr>
          <p:nvPr>
            <p:ph type="title"/>
          </p:nvPr>
        </p:nvSpPr>
        <p:spPr/>
        <p:txBody>
          <a:bodyPr/>
          <a:lstStyle/>
          <a:p>
            <a:r>
              <a:rPr lang="en-GB"/>
              <a:t>Click to edit Master title style</a:t>
            </a:r>
            <a:endParaRPr lang="en-HR"/>
          </a:p>
        </p:txBody>
      </p:sp>
      <p:sp>
        <p:nvSpPr>
          <p:cNvPr id="3" name="Date Placeholder 2">
            <a:extLst>
              <a:ext uri="{FF2B5EF4-FFF2-40B4-BE49-F238E27FC236}">
                <a16:creationId xmlns:a16="http://schemas.microsoft.com/office/drawing/2014/main" id="{2D007680-50D7-F851-B3AE-E195D796DAAB}"/>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4" name="Footer Placeholder 3">
            <a:extLst>
              <a:ext uri="{FF2B5EF4-FFF2-40B4-BE49-F238E27FC236}">
                <a16:creationId xmlns:a16="http://schemas.microsoft.com/office/drawing/2014/main" id="{93461BB0-DAE9-9F39-6666-97ABA9935BE6}"/>
              </a:ext>
            </a:extLst>
          </p:cNvPr>
          <p:cNvSpPr>
            <a:spLocks noGrp="1"/>
          </p:cNvSpPr>
          <p:nvPr>
            <p:ph type="ftr" sz="quarter" idx="11"/>
          </p:nvPr>
        </p:nvSpPr>
        <p:spPr/>
        <p:txBody>
          <a:bodyPr/>
          <a:lstStyle/>
          <a:p>
            <a:endParaRPr lang="hr-HR"/>
          </a:p>
        </p:txBody>
      </p:sp>
      <p:sp>
        <p:nvSpPr>
          <p:cNvPr id="5" name="Slide Number Placeholder 4">
            <a:extLst>
              <a:ext uri="{FF2B5EF4-FFF2-40B4-BE49-F238E27FC236}">
                <a16:creationId xmlns:a16="http://schemas.microsoft.com/office/drawing/2014/main" id="{E56B761B-1559-B1B8-ACE0-0C7E8CC7D3B1}"/>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3278395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CACC6B-DCFB-6FDD-0ABB-DB3D42748CC1}"/>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3" name="Footer Placeholder 2">
            <a:extLst>
              <a:ext uri="{FF2B5EF4-FFF2-40B4-BE49-F238E27FC236}">
                <a16:creationId xmlns:a16="http://schemas.microsoft.com/office/drawing/2014/main" id="{4FFCAB87-6EF1-107F-5BE0-442990153AEE}"/>
              </a:ext>
            </a:extLst>
          </p:cNvPr>
          <p:cNvSpPr>
            <a:spLocks noGrp="1"/>
          </p:cNvSpPr>
          <p:nvPr>
            <p:ph type="ftr" sz="quarter" idx="11"/>
          </p:nvPr>
        </p:nvSpPr>
        <p:spPr/>
        <p:txBody>
          <a:bodyPr/>
          <a:lstStyle/>
          <a:p>
            <a:endParaRPr lang="hr-HR"/>
          </a:p>
        </p:txBody>
      </p:sp>
      <p:sp>
        <p:nvSpPr>
          <p:cNvPr id="4" name="Slide Number Placeholder 3">
            <a:extLst>
              <a:ext uri="{FF2B5EF4-FFF2-40B4-BE49-F238E27FC236}">
                <a16:creationId xmlns:a16="http://schemas.microsoft.com/office/drawing/2014/main" id="{E80D2B7F-062F-E4F7-754F-3209BB9D7CA6}"/>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363750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AA55F-C8F0-CDEB-2D20-1BE3E9B2CF6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HR"/>
          </a:p>
        </p:txBody>
      </p:sp>
      <p:sp>
        <p:nvSpPr>
          <p:cNvPr id="3" name="Content Placeholder 2">
            <a:extLst>
              <a:ext uri="{FF2B5EF4-FFF2-40B4-BE49-F238E27FC236}">
                <a16:creationId xmlns:a16="http://schemas.microsoft.com/office/drawing/2014/main" id="{517453E0-3C9F-72CD-04A0-9A2BF4C873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Text Placeholder 3">
            <a:extLst>
              <a:ext uri="{FF2B5EF4-FFF2-40B4-BE49-F238E27FC236}">
                <a16:creationId xmlns:a16="http://schemas.microsoft.com/office/drawing/2014/main" id="{77852525-9511-1FE6-4182-05CA397D67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8D6C1F2-2FE8-C860-AE78-25F69C422D19}"/>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6" name="Footer Placeholder 5">
            <a:extLst>
              <a:ext uri="{FF2B5EF4-FFF2-40B4-BE49-F238E27FC236}">
                <a16:creationId xmlns:a16="http://schemas.microsoft.com/office/drawing/2014/main" id="{ED5C733D-0311-3E2F-3EDB-D5C03A2D7724}"/>
              </a:ext>
            </a:extLst>
          </p:cNvPr>
          <p:cNvSpPr>
            <a:spLocks noGrp="1"/>
          </p:cNvSpPr>
          <p:nvPr>
            <p:ph type="ftr" sz="quarter" idx="11"/>
          </p:nvPr>
        </p:nvSpPr>
        <p:spPr/>
        <p:txBody>
          <a:bodyPr/>
          <a:lstStyle/>
          <a:p>
            <a:endParaRPr lang="hr-HR"/>
          </a:p>
        </p:txBody>
      </p:sp>
      <p:sp>
        <p:nvSpPr>
          <p:cNvPr id="7" name="Slide Number Placeholder 6">
            <a:extLst>
              <a:ext uri="{FF2B5EF4-FFF2-40B4-BE49-F238E27FC236}">
                <a16:creationId xmlns:a16="http://schemas.microsoft.com/office/drawing/2014/main" id="{5372E523-227B-58FF-C963-D3D9D6232036}"/>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3302311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91473-D3D8-D892-693F-40B93CB966F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HR"/>
          </a:p>
        </p:txBody>
      </p:sp>
      <p:sp>
        <p:nvSpPr>
          <p:cNvPr id="3" name="Picture Placeholder 2">
            <a:extLst>
              <a:ext uri="{FF2B5EF4-FFF2-40B4-BE49-F238E27FC236}">
                <a16:creationId xmlns:a16="http://schemas.microsoft.com/office/drawing/2014/main" id="{6834EC4F-AF5D-B701-BCFA-C1C54F9084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HR"/>
          </a:p>
        </p:txBody>
      </p:sp>
      <p:sp>
        <p:nvSpPr>
          <p:cNvPr id="4" name="Text Placeholder 3">
            <a:extLst>
              <a:ext uri="{FF2B5EF4-FFF2-40B4-BE49-F238E27FC236}">
                <a16:creationId xmlns:a16="http://schemas.microsoft.com/office/drawing/2014/main" id="{79B2B47B-9DD6-77B5-E25E-E1BF66602E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856F948-CAFD-D681-4AE3-96565CCC54DB}"/>
              </a:ext>
            </a:extLst>
          </p:cNvPr>
          <p:cNvSpPr>
            <a:spLocks noGrp="1"/>
          </p:cNvSpPr>
          <p:nvPr>
            <p:ph type="dt" sz="half" idx="10"/>
          </p:nvPr>
        </p:nvSpPr>
        <p:spPr/>
        <p:txBody>
          <a:bodyPr/>
          <a:lstStyle/>
          <a:p>
            <a:fld id="{BA463D0F-551E-7241-BF8D-183AB88FF126}" type="datetimeFigureOut">
              <a:rPr lang="hr-HR" smtClean="0"/>
              <a:t>20.10.2022.</a:t>
            </a:fld>
            <a:endParaRPr lang="hr-HR"/>
          </a:p>
        </p:txBody>
      </p:sp>
      <p:sp>
        <p:nvSpPr>
          <p:cNvPr id="6" name="Footer Placeholder 5">
            <a:extLst>
              <a:ext uri="{FF2B5EF4-FFF2-40B4-BE49-F238E27FC236}">
                <a16:creationId xmlns:a16="http://schemas.microsoft.com/office/drawing/2014/main" id="{1493CA12-D544-A8EF-7C2C-5D146FD45A6A}"/>
              </a:ext>
            </a:extLst>
          </p:cNvPr>
          <p:cNvSpPr>
            <a:spLocks noGrp="1"/>
          </p:cNvSpPr>
          <p:nvPr>
            <p:ph type="ftr" sz="quarter" idx="11"/>
          </p:nvPr>
        </p:nvSpPr>
        <p:spPr/>
        <p:txBody>
          <a:bodyPr/>
          <a:lstStyle/>
          <a:p>
            <a:endParaRPr lang="hr-HR"/>
          </a:p>
        </p:txBody>
      </p:sp>
      <p:sp>
        <p:nvSpPr>
          <p:cNvPr id="7" name="Slide Number Placeholder 6">
            <a:extLst>
              <a:ext uri="{FF2B5EF4-FFF2-40B4-BE49-F238E27FC236}">
                <a16:creationId xmlns:a16="http://schemas.microsoft.com/office/drawing/2014/main" id="{B78FB1E2-BFFF-0316-6408-9D3DC6FF6283}"/>
              </a:ext>
            </a:extLst>
          </p:cNvPr>
          <p:cNvSpPr>
            <a:spLocks noGrp="1"/>
          </p:cNvSpPr>
          <p:nvPr>
            <p:ph type="sldNum" sz="quarter" idx="12"/>
          </p:nvPr>
        </p:nvSpPr>
        <p:spPr/>
        <p:txBody>
          <a:bodyPr/>
          <a:lstStyle/>
          <a:p>
            <a:fld id="{BE7BBDCD-347C-E648-8F12-3B062F1D59F0}" type="slidenum">
              <a:rPr lang="hr-HR" smtClean="0"/>
              <a:t>‹#›</a:t>
            </a:fld>
            <a:endParaRPr lang="hr-HR"/>
          </a:p>
        </p:txBody>
      </p:sp>
    </p:spTree>
    <p:extLst>
      <p:ext uri="{BB962C8B-B14F-4D97-AF65-F5344CB8AC3E}">
        <p14:creationId xmlns:p14="http://schemas.microsoft.com/office/powerpoint/2010/main" val="52836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3C04DF-EF67-23CD-0A8F-62D003B833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HR"/>
          </a:p>
        </p:txBody>
      </p:sp>
      <p:sp>
        <p:nvSpPr>
          <p:cNvPr id="3" name="Text Placeholder 2">
            <a:extLst>
              <a:ext uri="{FF2B5EF4-FFF2-40B4-BE49-F238E27FC236}">
                <a16:creationId xmlns:a16="http://schemas.microsoft.com/office/drawing/2014/main" id="{FE5DB03F-1FE8-3BC9-D014-99FE3A64C9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HR"/>
          </a:p>
        </p:txBody>
      </p:sp>
      <p:sp>
        <p:nvSpPr>
          <p:cNvPr id="4" name="Date Placeholder 3">
            <a:extLst>
              <a:ext uri="{FF2B5EF4-FFF2-40B4-BE49-F238E27FC236}">
                <a16:creationId xmlns:a16="http://schemas.microsoft.com/office/drawing/2014/main" id="{D0173B04-26CB-D9AB-670D-89D584015D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63D0F-551E-7241-BF8D-183AB88FF126}" type="datetimeFigureOut">
              <a:rPr lang="hr-HR" smtClean="0"/>
              <a:t>20.10.2022.</a:t>
            </a:fld>
            <a:endParaRPr lang="hr-HR"/>
          </a:p>
        </p:txBody>
      </p:sp>
      <p:sp>
        <p:nvSpPr>
          <p:cNvPr id="5" name="Footer Placeholder 4">
            <a:extLst>
              <a:ext uri="{FF2B5EF4-FFF2-40B4-BE49-F238E27FC236}">
                <a16:creationId xmlns:a16="http://schemas.microsoft.com/office/drawing/2014/main" id="{ED6BA017-8A65-79CE-6E5D-CAF7B24F12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Slide Number Placeholder 5">
            <a:extLst>
              <a:ext uri="{FF2B5EF4-FFF2-40B4-BE49-F238E27FC236}">
                <a16:creationId xmlns:a16="http://schemas.microsoft.com/office/drawing/2014/main" id="{A00DB866-0EC3-A958-BD92-A862A388D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7BBDCD-347C-E648-8F12-3B062F1D59F0}" type="slidenum">
              <a:rPr lang="hr-HR" smtClean="0"/>
              <a:t>‹#›</a:t>
            </a:fld>
            <a:endParaRPr lang="hr-HR"/>
          </a:p>
        </p:txBody>
      </p:sp>
    </p:spTree>
    <p:extLst>
      <p:ext uri="{BB962C8B-B14F-4D97-AF65-F5344CB8AC3E}">
        <p14:creationId xmlns:p14="http://schemas.microsoft.com/office/powerpoint/2010/main" val="3260596683"/>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H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a:blip r:embed="rId2"/>
          <a:stretch>
            <a:fillRect/>
          </a:stretch>
        </a:blip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0D7B6173-1D58-48E2-83CF-37350F315F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E4CBDBB-4FBD-4B9E-BD01-054A81D43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2" name="Picture 28">
            <a:extLst>
              <a:ext uri="{FF2B5EF4-FFF2-40B4-BE49-F238E27FC236}">
                <a16:creationId xmlns:a16="http://schemas.microsoft.com/office/drawing/2014/main" id="{B01A6F03-171F-40B2-8B2C-A061B89241F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88952" cy="6862380"/>
          </a:xfrm>
          <a:prstGeom prst="rect">
            <a:avLst/>
          </a:prstGeom>
        </p:spPr>
      </p:pic>
      <p:sp>
        <p:nvSpPr>
          <p:cNvPr id="31" name="Rectangle 30">
            <a:extLst>
              <a:ext uri="{FF2B5EF4-FFF2-40B4-BE49-F238E27FC236}">
                <a16:creationId xmlns:a16="http://schemas.microsoft.com/office/drawing/2014/main" id="{72C4834C-B602-4125-8264-BD0D55A588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53172EE5-132F-4DD4-8855-4DBBD9C346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5844" y="1110000"/>
            <a:ext cx="10195740" cy="4629235"/>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 name="Title 1">
            <a:extLst>
              <a:ext uri="{FF2B5EF4-FFF2-40B4-BE49-F238E27FC236}">
                <a16:creationId xmlns:a16="http://schemas.microsoft.com/office/drawing/2014/main" id="{1D9A9DAD-42E1-164D-8A35-22335E30A11C}"/>
              </a:ext>
            </a:extLst>
          </p:cNvPr>
          <p:cNvSpPr>
            <a:spLocks noGrp="1"/>
          </p:cNvSpPr>
          <p:nvPr>
            <p:ph type="ctrTitle"/>
          </p:nvPr>
        </p:nvSpPr>
        <p:spPr>
          <a:xfrm>
            <a:off x="1998875" y="1302871"/>
            <a:ext cx="8188026" cy="2044650"/>
          </a:xfrm>
        </p:spPr>
        <p:txBody>
          <a:bodyPr vert="horz" lIns="91440" tIns="45720" rIns="91440" bIns="45720" rtlCol="0" anchor="b">
            <a:normAutofit/>
          </a:bodyPr>
          <a:lstStyle/>
          <a:p>
            <a:r>
              <a:rPr lang="en-US" sz="4400" b="1" kern="1200" dirty="0">
                <a:solidFill>
                  <a:schemeClr val="tx1"/>
                </a:solidFill>
                <a:latin typeface="+mj-lt"/>
                <a:ea typeface="+mj-ea"/>
                <a:cs typeface="+mj-cs"/>
              </a:rPr>
              <a:t>Achieving Sustainable Creative Tourism through Policies</a:t>
            </a:r>
          </a:p>
        </p:txBody>
      </p:sp>
      <p:sp>
        <p:nvSpPr>
          <p:cNvPr id="3" name="Subtitle 2">
            <a:extLst>
              <a:ext uri="{FF2B5EF4-FFF2-40B4-BE49-F238E27FC236}">
                <a16:creationId xmlns:a16="http://schemas.microsoft.com/office/drawing/2014/main" id="{8CEDEF1B-2FF6-4091-8B49-CD77412435DB}"/>
              </a:ext>
            </a:extLst>
          </p:cNvPr>
          <p:cNvSpPr>
            <a:spLocks noGrp="1"/>
          </p:cNvSpPr>
          <p:nvPr>
            <p:ph type="subTitle" idx="1"/>
          </p:nvPr>
        </p:nvSpPr>
        <p:spPr>
          <a:xfrm>
            <a:off x="1994058" y="3716958"/>
            <a:ext cx="8192843" cy="1652839"/>
          </a:xfrm>
        </p:spPr>
        <p:txBody>
          <a:bodyPr vert="horz" lIns="91440" tIns="45720" rIns="91440" bIns="45720" rtlCol="0" anchor="t">
            <a:normAutofit/>
          </a:bodyPr>
          <a:lstStyle/>
          <a:p>
            <a:r>
              <a:rPr lang="en-US" sz="1800" dirty="0" err="1"/>
              <a:t>mr.</a:t>
            </a:r>
            <a:r>
              <a:rPr lang="en-US" sz="1800" dirty="0"/>
              <a:t> sc. Marta Šveb </a:t>
            </a:r>
            <a:r>
              <a:rPr lang="en-US" sz="1800" dirty="0" err="1"/>
              <a:t>Dragija</a:t>
            </a:r>
            <a:r>
              <a:rPr lang="en-US" sz="1800" dirty="0"/>
              <a:t> </a:t>
            </a:r>
          </a:p>
          <a:p>
            <a:r>
              <a:rPr lang="en-US" sz="1800" dirty="0"/>
              <a:t>Institute for Development and International Relations for Regional Agency DUNEA</a:t>
            </a:r>
          </a:p>
        </p:txBody>
      </p:sp>
    </p:spTree>
    <p:extLst>
      <p:ext uri="{BB962C8B-B14F-4D97-AF65-F5344CB8AC3E}">
        <p14:creationId xmlns:p14="http://schemas.microsoft.com/office/powerpoint/2010/main" val="436921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DE023B-984E-28C5-745F-FCFE6A8B293D}"/>
              </a:ext>
            </a:extLst>
          </p:cNvPr>
          <p:cNvSpPr>
            <a:spLocks noGrp="1"/>
          </p:cNvSpPr>
          <p:nvPr>
            <p:ph type="title"/>
          </p:nvPr>
        </p:nvSpPr>
        <p:spPr>
          <a:xfrm>
            <a:off x="1371599" y="294538"/>
            <a:ext cx="9895951" cy="1033669"/>
          </a:xfrm>
        </p:spPr>
        <p:txBody>
          <a:bodyPr>
            <a:normAutofit/>
          </a:bodyPr>
          <a:lstStyle/>
          <a:p>
            <a:r>
              <a:rPr lang="en-GB" sz="3400">
                <a:solidFill>
                  <a:srgbClr val="FFFFFF"/>
                </a:solidFill>
              </a:rPr>
              <a:t>Indicators for CCI’s impact assessment on XP tourism</a:t>
            </a:r>
            <a:endParaRPr lang="hr-HR" sz="3400">
              <a:solidFill>
                <a:srgbClr val="FFFFFF"/>
              </a:solidFill>
            </a:endParaRPr>
          </a:p>
        </p:txBody>
      </p:sp>
      <p:sp>
        <p:nvSpPr>
          <p:cNvPr id="3" name="Content Placeholder 2">
            <a:extLst>
              <a:ext uri="{FF2B5EF4-FFF2-40B4-BE49-F238E27FC236}">
                <a16:creationId xmlns:a16="http://schemas.microsoft.com/office/drawing/2014/main" id="{7B3BCF50-9107-0E9E-7E63-98ED3774855F}"/>
              </a:ext>
            </a:extLst>
          </p:cNvPr>
          <p:cNvSpPr>
            <a:spLocks noGrp="1"/>
          </p:cNvSpPr>
          <p:nvPr>
            <p:ph idx="1"/>
          </p:nvPr>
        </p:nvSpPr>
        <p:spPr>
          <a:xfrm>
            <a:off x="1371599" y="2318197"/>
            <a:ext cx="9724031" cy="3683358"/>
          </a:xfrm>
        </p:spPr>
        <p:txBody>
          <a:bodyPr anchor="ctr">
            <a:noAutofit/>
          </a:bodyPr>
          <a:lstStyle/>
          <a:p>
            <a:r>
              <a:rPr lang="en-GB" sz="1200" dirty="0"/>
              <a:t>Indicators for CCI’s impact assessment on sustainable experiential tourism on the </a:t>
            </a:r>
            <a:r>
              <a:rPr lang="en-GB" sz="1200" b="1" dirty="0"/>
              <a:t>policy level</a:t>
            </a:r>
            <a:endParaRPr lang="en-HR" sz="1200" b="1" dirty="0"/>
          </a:p>
          <a:p>
            <a:pPr marL="800100" lvl="1" indent="-342900">
              <a:spcAft>
                <a:spcPts val="800"/>
              </a:spcAft>
              <a:buFont typeface="Symbol" pitchFamily="2" charset="2"/>
              <a:buChar char=""/>
            </a:pPr>
            <a:r>
              <a:rPr lang="en-GB" sz="1200" dirty="0"/>
              <a:t>Tourism sustainability;</a:t>
            </a:r>
            <a:endParaRPr lang="en-HR" sz="1200" dirty="0"/>
          </a:p>
          <a:p>
            <a:pPr marL="800100" lvl="1" indent="-342900">
              <a:spcAft>
                <a:spcPts val="800"/>
              </a:spcAft>
              <a:buFont typeface="Symbol" pitchFamily="2" charset="2"/>
              <a:buChar char=""/>
            </a:pPr>
            <a:r>
              <a:rPr lang="en-GB" sz="1200" dirty="0"/>
              <a:t>Tourism experiences.</a:t>
            </a:r>
            <a:endParaRPr lang="en-HR" sz="1200" dirty="0"/>
          </a:p>
          <a:p>
            <a:r>
              <a:rPr lang="en-GB" sz="1200" dirty="0"/>
              <a:t>Indicators for CCI’s impact assessment on sustainable experiential tourism on the </a:t>
            </a:r>
            <a:r>
              <a:rPr lang="en-GB" sz="1200" b="1" dirty="0"/>
              <a:t>project level</a:t>
            </a:r>
            <a:endParaRPr lang="en-HR" sz="1200" b="1" dirty="0"/>
          </a:p>
          <a:p>
            <a:pPr marL="800100" lvl="1" indent="-342900">
              <a:spcAft>
                <a:spcPts val="800"/>
              </a:spcAft>
              <a:buFont typeface="Symbol" pitchFamily="2" charset="2"/>
              <a:buChar char=""/>
            </a:pPr>
            <a:r>
              <a:rPr lang="en-GB" sz="1200" dirty="0"/>
              <a:t>Financial, social, environmental and cultural sustainability of tourism programmes;</a:t>
            </a:r>
            <a:endParaRPr lang="en-HR" sz="1200" dirty="0"/>
          </a:p>
          <a:p>
            <a:pPr marL="800100" lvl="1" indent="-342900">
              <a:spcAft>
                <a:spcPts val="800"/>
              </a:spcAft>
              <a:buFont typeface="Symbol" pitchFamily="2" charset="2"/>
              <a:buChar char=""/>
            </a:pPr>
            <a:r>
              <a:rPr lang="en-GB" sz="1200" dirty="0"/>
              <a:t>Tourism infrastructure improvement;</a:t>
            </a:r>
            <a:endParaRPr lang="en-HR" sz="1200" dirty="0"/>
          </a:p>
          <a:p>
            <a:pPr marL="800100" lvl="1" indent="-342900">
              <a:spcAft>
                <a:spcPts val="800"/>
              </a:spcAft>
              <a:buFont typeface="Symbol" pitchFamily="2" charset="2"/>
              <a:buChar char=""/>
            </a:pPr>
            <a:r>
              <a:rPr lang="en-GB" sz="1200" dirty="0"/>
              <a:t>Tourism products/services enhancement;</a:t>
            </a:r>
            <a:endParaRPr lang="en-HR" sz="1200" dirty="0"/>
          </a:p>
          <a:p>
            <a:pPr marL="800100" lvl="1" indent="-342900">
              <a:spcAft>
                <a:spcPts val="800"/>
              </a:spcAft>
              <a:buFont typeface="Symbol" pitchFamily="2" charset="2"/>
              <a:buChar char=""/>
            </a:pPr>
            <a:r>
              <a:rPr lang="en-GB" sz="1200" dirty="0"/>
              <a:t>Tourism marketing improvement;</a:t>
            </a:r>
            <a:endParaRPr lang="en-HR" sz="1200" dirty="0"/>
          </a:p>
          <a:p>
            <a:pPr marL="800100" lvl="1" indent="-342900">
              <a:spcAft>
                <a:spcPts val="800"/>
              </a:spcAft>
              <a:buFont typeface="Symbol" pitchFamily="2" charset="2"/>
              <a:buChar char=""/>
            </a:pPr>
            <a:r>
              <a:rPr lang="en-GB" sz="1200" dirty="0"/>
              <a:t>Market/visitor development;</a:t>
            </a:r>
            <a:endParaRPr lang="en-HR" sz="1200" dirty="0"/>
          </a:p>
          <a:p>
            <a:pPr marL="800100" lvl="1" indent="-342900">
              <a:spcAft>
                <a:spcPts val="800"/>
              </a:spcAft>
              <a:buFont typeface="Symbol" pitchFamily="2" charset="2"/>
              <a:buChar char=""/>
            </a:pPr>
            <a:r>
              <a:rPr lang="en-GB" sz="1200" dirty="0"/>
              <a:t>Enhanced human resources management;</a:t>
            </a:r>
            <a:endParaRPr lang="en-HR" sz="1200" dirty="0"/>
          </a:p>
          <a:p>
            <a:pPr marL="800100" lvl="1" indent="-342900">
              <a:spcAft>
                <a:spcPts val="800"/>
              </a:spcAft>
              <a:buFont typeface="Symbol" pitchFamily="2" charset="2"/>
              <a:buChar char=""/>
            </a:pPr>
            <a:r>
              <a:rPr lang="en-GB" sz="1200" dirty="0"/>
              <a:t>Tourists management improvement;</a:t>
            </a:r>
            <a:endParaRPr lang="en-HR" sz="1200" dirty="0"/>
          </a:p>
          <a:p>
            <a:pPr lvl="1"/>
            <a:r>
              <a:rPr lang="en-GB" sz="1200" dirty="0"/>
              <a:t>Local community participation and interaction with tourists</a:t>
            </a:r>
            <a:r>
              <a:rPr lang="en-HR" sz="1200" dirty="0"/>
              <a:t> </a:t>
            </a:r>
            <a:endParaRPr lang="hr-HR" sz="1200" dirty="0"/>
          </a:p>
        </p:txBody>
      </p:sp>
    </p:spTree>
    <p:extLst>
      <p:ext uri="{BB962C8B-B14F-4D97-AF65-F5344CB8AC3E}">
        <p14:creationId xmlns:p14="http://schemas.microsoft.com/office/powerpoint/2010/main" val="100998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11583B-43E3-61EA-397F-220AEC6EEAE1}"/>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2500" kern="1200" dirty="0">
                <a:solidFill>
                  <a:srgbClr val="FFFFFF"/>
                </a:solidFill>
                <a:latin typeface="+mj-lt"/>
                <a:ea typeface="+mj-ea"/>
                <a:cs typeface="+mj-cs"/>
              </a:rPr>
              <a:t>Indicators for CCI’s impact assessment on sustainable experiential tourism on the </a:t>
            </a:r>
            <a:r>
              <a:rPr lang="en-US" sz="2500" b="1" i="1" kern="1200" dirty="0">
                <a:solidFill>
                  <a:srgbClr val="FFFFFF"/>
                </a:solidFill>
                <a:latin typeface="+mj-lt"/>
                <a:ea typeface="+mj-ea"/>
                <a:cs typeface="+mj-cs"/>
              </a:rPr>
              <a:t>policy level</a:t>
            </a:r>
          </a:p>
        </p:txBody>
      </p:sp>
      <p:graphicFrame>
        <p:nvGraphicFramePr>
          <p:cNvPr id="3" name="Table 2">
            <a:extLst>
              <a:ext uri="{FF2B5EF4-FFF2-40B4-BE49-F238E27FC236}">
                <a16:creationId xmlns:a16="http://schemas.microsoft.com/office/drawing/2014/main" id="{BA6D923B-9514-48AD-0F8C-9C9EAA2A9697}"/>
              </a:ext>
            </a:extLst>
          </p:cNvPr>
          <p:cNvGraphicFramePr>
            <a:graphicFrameLocks noGrp="1"/>
          </p:cNvGraphicFramePr>
          <p:nvPr>
            <p:extLst>
              <p:ext uri="{D42A27DB-BD31-4B8C-83A1-F6EECF244321}">
                <p14:modId xmlns:p14="http://schemas.microsoft.com/office/powerpoint/2010/main" val="2596648924"/>
              </p:ext>
            </p:extLst>
          </p:nvPr>
        </p:nvGraphicFramePr>
        <p:xfrm>
          <a:off x="432225" y="2302040"/>
          <a:ext cx="11327551" cy="1922204"/>
        </p:xfrm>
        <a:graphic>
          <a:graphicData uri="http://schemas.openxmlformats.org/drawingml/2006/table">
            <a:tbl>
              <a:tblPr firstRow="1" firstCol="1" bandRow="1">
                <a:tableStyleId>{5C22544A-7EE6-4342-B048-85BDC9FD1C3A}</a:tableStyleId>
              </a:tblPr>
              <a:tblGrid>
                <a:gridCol w="2175856">
                  <a:extLst>
                    <a:ext uri="{9D8B030D-6E8A-4147-A177-3AD203B41FA5}">
                      <a16:colId xmlns:a16="http://schemas.microsoft.com/office/drawing/2014/main" val="1634226261"/>
                    </a:ext>
                  </a:extLst>
                </a:gridCol>
                <a:gridCol w="4384084">
                  <a:extLst>
                    <a:ext uri="{9D8B030D-6E8A-4147-A177-3AD203B41FA5}">
                      <a16:colId xmlns:a16="http://schemas.microsoft.com/office/drawing/2014/main" val="4281169859"/>
                    </a:ext>
                  </a:extLst>
                </a:gridCol>
                <a:gridCol w="4767611">
                  <a:extLst>
                    <a:ext uri="{9D8B030D-6E8A-4147-A177-3AD203B41FA5}">
                      <a16:colId xmlns:a16="http://schemas.microsoft.com/office/drawing/2014/main" val="4170192999"/>
                    </a:ext>
                  </a:extLst>
                </a:gridCol>
              </a:tblGrid>
              <a:tr h="209845">
                <a:tc>
                  <a:txBody>
                    <a:bodyPr/>
                    <a:lstStyle/>
                    <a:p>
                      <a:pPr algn="just">
                        <a:lnSpc>
                          <a:spcPct val="107000"/>
                        </a:lnSpc>
                        <a:spcAft>
                          <a:spcPts val="800"/>
                        </a:spcAft>
                      </a:pPr>
                      <a:r>
                        <a:rPr lang="en-GB" sz="1200">
                          <a:effectLst/>
                        </a:rPr>
                        <a:t>Tourism area</a:t>
                      </a:r>
                      <a:endParaRPr lang="en-HR" sz="1200">
                        <a:effectLst/>
                        <a:latin typeface="Times New Roman" panose="02020603050405020304" pitchFamily="18" charset="0"/>
                        <a:ea typeface="Times New Roman" panose="02020603050405020304" pitchFamily="18" charset="0"/>
                      </a:endParaRPr>
                    </a:p>
                  </a:txBody>
                  <a:tcPr marL="65748" marR="65748" marT="0" marB="0"/>
                </a:tc>
                <a:tc>
                  <a:txBody>
                    <a:bodyPr/>
                    <a:lstStyle/>
                    <a:p>
                      <a:pPr algn="just">
                        <a:lnSpc>
                          <a:spcPct val="107000"/>
                        </a:lnSpc>
                        <a:spcAft>
                          <a:spcPts val="800"/>
                        </a:spcAft>
                      </a:pPr>
                      <a:r>
                        <a:rPr lang="en-GB" sz="1200">
                          <a:effectLst/>
                        </a:rPr>
                        <a:t>Tourism theme</a:t>
                      </a:r>
                      <a:endParaRPr lang="en-HR" sz="1200">
                        <a:effectLst/>
                        <a:latin typeface="Times New Roman" panose="02020603050405020304" pitchFamily="18" charset="0"/>
                        <a:ea typeface="Times New Roman" panose="02020603050405020304" pitchFamily="18" charset="0"/>
                      </a:endParaRPr>
                    </a:p>
                  </a:txBody>
                  <a:tcPr marL="65748" marR="65748" marT="0" marB="0"/>
                </a:tc>
                <a:tc>
                  <a:txBody>
                    <a:bodyPr/>
                    <a:lstStyle/>
                    <a:p>
                      <a:pPr algn="just">
                        <a:lnSpc>
                          <a:spcPct val="107000"/>
                        </a:lnSpc>
                        <a:spcAft>
                          <a:spcPts val="800"/>
                        </a:spcAft>
                      </a:pPr>
                      <a:r>
                        <a:rPr lang="en-GB" sz="1200">
                          <a:effectLst/>
                        </a:rPr>
                        <a:t>Indicators</a:t>
                      </a:r>
                      <a:endParaRPr lang="en-HR" sz="1200">
                        <a:effectLst/>
                        <a:latin typeface="Times New Roman" panose="02020603050405020304" pitchFamily="18" charset="0"/>
                        <a:ea typeface="Times New Roman" panose="02020603050405020304" pitchFamily="18" charset="0"/>
                      </a:endParaRPr>
                    </a:p>
                  </a:txBody>
                  <a:tcPr marL="65748" marR="65748" marT="0" marB="0"/>
                </a:tc>
                <a:extLst>
                  <a:ext uri="{0D108BD9-81ED-4DB2-BD59-A6C34878D82A}">
                    <a16:rowId xmlns:a16="http://schemas.microsoft.com/office/drawing/2014/main" val="2389534648"/>
                  </a:ext>
                </a:extLst>
              </a:tr>
              <a:tr h="619488">
                <a:tc rowSpan="3">
                  <a:txBody>
                    <a:bodyPr/>
                    <a:lstStyle/>
                    <a:p>
                      <a:pPr algn="just"/>
                      <a:r>
                        <a:rPr lang="en-GB" sz="1000">
                          <a:effectLst/>
                        </a:rPr>
                        <a:t>Tourism experiences</a:t>
                      </a:r>
                      <a:endParaRPr lang="en-HR" sz="1200">
                        <a:effectLst/>
                        <a:latin typeface="Times New Roman" panose="02020603050405020304" pitchFamily="18" charset="0"/>
                        <a:ea typeface="Times New Roman" panose="02020603050405020304" pitchFamily="18" charset="0"/>
                      </a:endParaRPr>
                    </a:p>
                  </a:txBody>
                  <a:tcPr marL="65748" marR="65748" marT="0" marB="0"/>
                </a:tc>
                <a:tc>
                  <a:txBody>
                    <a:bodyPr/>
                    <a:lstStyle/>
                    <a:p>
                      <a:pPr algn="just"/>
                      <a:r>
                        <a:rPr lang="en-GB" sz="1000">
                          <a:effectLst/>
                        </a:rPr>
                        <a:t>Tourism infrastructure improvement</a:t>
                      </a:r>
                      <a:endParaRPr lang="en-HR" sz="1200">
                        <a:effectLst/>
                        <a:latin typeface="Times New Roman" panose="02020603050405020304" pitchFamily="18" charset="0"/>
                        <a:ea typeface="Times New Roman" panose="02020603050405020304" pitchFamily="18" charset="0"/>
                      </a:endParaRPr>
                    </a:p>
                  </a:txBody>
                  <a:tcPr marL="65748" marR="65748" marT="0" marB="0"/>
                </a:tc>
                <a:tc>
                  <a:txBody>
                    <a:bodyPr/>
                    <a:lstStyle/>
                    <a:p>
                      <a:pPr marL="342900" lvl="0" indent="-342900" algn="just">
                        <a:buFont typeface="Symbol" pitchFamily="2" charset="2"/>
                        <a:buChar char=""/>
                      </a:pPr>
                      <a:r>
                        <a:rPr lang="en-GB" sz="1000" dirty="0">
                          <a:effectLst/>
                        </a:rPr>
                        <a:t>Number of CCIs used in the construction/enhancement of tourism buildings (e.g. architecture, design, music, visual arts, ICT, etc.)</a:t>
                      </a:r>
                      <a:endParaRPr lang="en-HR" sz="1200" dirty="0">
                        <a:effectLst/>
                      </a:endParaRPr>
                    </a:p>
                    <a:p>
                      <a:pPr marL="342900" lvl="0" indent="-342900" algn="just">
                        <a:buFont typeface="Symbol" pitchFamily="2" charset="2"/>
                        <a:buChar char=""/>
                      </a:pPr>
                      <a:r>
                        <a:rPr lang="en-GB" sz="1000" dirty="0">
                          <a:effectLst/>
                        </a:rPr>
                        <a:t>Number of local CCI SMEs/start-ups engaged in the construction/enhancement of tourism buildings</a:t>
                      </a:r>
                      <a:endParaRPr lang="en-HR" sz="1200" dirty="0">
                        <a:effectLst/>
                        <a:latin typeface="Times New Roman" panose="02020603050405020304" pitchFamily="18" charset="0"/>
                        <a:ea typeface="Times New Roman" panose="02020603050405020304" pitchFamily="18" charset="0"/>
                      </a:endParaRPr>
                    </a:p>
                  </a:txBody>
                  <a:tcPr marL="65748" marR="65748" marT="0" marB="0"/>
                </a:tc>
                <a:extLst>
                  <a:ext uri="{0D108BD9-81ED-4DB2-BD59-A6C34878D82A}">
                    <a16:rowId xmlns:a16="http://schemas.microsoft.com/office/drawing/2014/main" val="1316640455"/>
                  </a:ext>
                </a:extLst>
              </a:tr>
              <a:tr h="765594">
                <a:tc vMerge="1">
                  <a:txBody>
                    <a:bodyPr/>
                    <a:lstStyle/>
                    <a:p>
                      <a:endParaRPr lang="hr-HR"/>
                    </a:p>
                  </a:txBody>
                  <a:tcPr/>
                </a:tc>
                <a:tc>
                  <a:txBody>
                    <a:bodyPr/>
                    <a:lstStyle/>
                    <a:p>
                      <a:pPr algn="just"/>
                      <a:r>
                        <a:rPr lang="en-GB" sz="1000">
                          <a:effectLst/>
                        </a:rPr>
                        <a:t>Experiential tourism products/services</a:t>
                      </a:r>
                      <a:endParaRPr lang="en-HR" sz="1200">
                        <a:effectLst/>
                        <a:latin typeface="Times New Roman" panose="02020603050405020304" pitchFamily="18" charset="0"/>
                        <a:ea typeface="Times New Roman" panose="02020603050405020304" pitchFamily="18" charset="0"/>
                      </a:endParaRPr>
                    </a:p>
                  </a:txBody>
                  <a:tcPr marL="65748" marR="65748" marT="0" marB="0"/>
                </a:tc>
                <a:tc>
                  <a:txBody>
                    <a:bodyPr/>
                    <a:lstStyle/>
                    <a:p>
                      <a:pPr marL="342900" lvl="0" indent="-342900" algn="just">
                        <a:buFont typeface="Symbol" pitchFamily="2" charset="2"/>
                        <a:buChar char=""/>
                      </a:pPr>
                      <a:r>
                        <a:rPr lang="en-GB" sz="1000">
                          <a:effectLst/>
                        </a:rPr>
                        <a:t>Number of new/enhanced CCI products/services related to tourism (e.g. films, books, designs, musical pieces, creative gastronomy, cultural tourism routes, experiences, etc.)</a:t>
                      </a:r>
                      <a:endParaRPr lang="en-HR" sz="1200">
                        <a:effectLst/>
                      </a:endParaRPr>
                    </a:p>
                    <a:p>
                      <a:pPr marL="342900" lvl="0" indent="-342900" algn="just">
                        <a:buFont typeface="Symbol" pitchFamily="2" charset="2"/>
                        <a:buChar char=""/>
                      </a:pPr>
                      <a:r>
                        <a:rPr lang="en-GB" sz="1000">
                          <a:effectLst/>
                        </a:rPr>
                        <a:t>Number of tourists participating in/consuming CCI tourism-related activities (e.g. music festivals, exhibitions, performing arts shows, cultural tourism routes etc.)</a:t>
                      </a:r>
                      <a:endParaRPr lang="en-HR" sz="1200">
                        <a:effectLst/>
                        <a:latin typeface="Times New Roman" panose="02020603050405020304" pitchFamily="18" charset="0"/>
                        <a:ea typeface="Times New Roman" panose="02020603050405020304" pitchFamily="18" charset="0"/>
                      </a:endParaRPr>
                    </a:p>
                  </a:txBody>
                  <a:tcPr marL="65748" marR="65748" marT="0" marB="0"/>
                </a:tc>
                <a:extLst>
                  <a:ext uri="{0D108BD9-81ED-4DB2-BD59-A6C34878D82A}">
                    <a16:rowId xmlns:a16="http://schemas.microsoft.com/office/drawing/2014/main" val="189552778"/>
                  </a:ext>
                </a:extLst>
              </a:tr>
              <a:tr h="327277">
                <a:tc vMerge="1">
                  <a:txBody>
                    <a:bodyPr/>
                    <a:lstStyle/>
                    <a:p>
                      <a:endParaRPr lang="hr-HR"/>
                    </a:p>
                  </a:txBody>
                  <a:tcPr/>
                </a:tc>
                <a:tc>
                  <a:txBody>
                    <a:bodyPr/>
                    <a:lstStyle/>
                    <a:p>
                      <a:pPr algn="just"/>
                      <a:r>
                        <a:rPr lang="en-GB" sz="1000">
                          <a:effectLst/>
                        </a:rPr>
                        <a:t>Marketing and market development</a:t>
                      </a:r>
                      <a:endParaRPr lang="en-HR" sz="1200">
                        <a:effectLst/>
                        <a:latin typeface="Times New Roman" panose="02020603050405020304" pitchFamily="18" charset="0"/>
                        <a:ea typeface="Times New Roman" panose="02020603050405020304" pitchFamily="18" charset="0"/>
                      </a:endParaRPr>
                    </a:p>
                  </a:txBody>
                  <a:tcPr marL="65748" marR="65748" marT="0" marB="0"/>
                </a:tc>
                <a:tc>
                  <a:txBody>
                    <a:bodyPr/>
                    <a:lstStyle/>
                    <a:p>
                      <a:pPr marL="342900" lvl="0" indent="-342900" algn="just">
                        <a:buFont typeface="Symbol" pitchFamily="2" charset="2"/>
                        <a:buChar char=""/>
                      </a:pPr>
                      <a:r>
                        <a:rPr lang="en-GB" sz="1000" dirty="0">
                          <a:effectLst/>
                        </a:rPr>
                        <a:t>Number of CCI-related experiential tourism products/services sold/used</a:t>
                      </a:r>
                      <a:endParaRPr lang="en-HR" sz="1200" dirty="0">
                        <a:effectLst/>
                      </a:endParaRPr>
                    </a:p>
                    <a:p>
                      <a:pPr marL="342900" lvl="0" indent="-342900" algn="just">
                        <a:buFont typeface="Symbol" pitchFamily="2" charset="2"/>
                        <a:buChar char=""/>
                      </a:pPr>
                      <a:r>
                        <a:rPr lang="en-GB" sz="1000" dirty="0">
                          <a:effectLst/>
                        </a:rPr>
                        <a:t>Use of CCIs in experiential branding and market reach</a:t>
                      </a:r>
                      <a:endParaRPr lang="en-HR" sz="1200" dirty="0">
                        <a:effectLst/>
                        <a:latin typeface="Times New Roman" panose="02020603050405020304" pitchFamily="18" charset="0"/>
                        <a:ea typeface="Times New Roman" panose="02020603050405020304" pitchFamily="18" charset="0"/>
                      </a:endParaRPr>
                    </a:p>
                  </a:txBody>
                  <a:tcPr marL="65748" marR="65748" marT="0" marB="0"/>
                </a:tc>
                <a:extLst>
                  <a:ext uri="{0D108BD9-81ED-4DB2-BD59-A6C34878D82A}">
                    <a16:rowId xmlns:a16="http://schemas.microsoft.com/office/drawing/2014/main" val="3909643975"/>
                  </a:ext>
                </a:extLst>
              </a:tr>
            </a:tbl>
          </a:graphicData>
        </a:graphic>
      </p:graphicFrame>
    </p:spTree>
    <p:extLst>
      <p:ext uri="{BB962C8B-B14F-4D97-AF65-F5344CB8AC3E}">
        <p14:creationId xmlns:p14="http://schemas.microsoft.com/office/powerpoint/2010/main" val="1452316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EC9DAB-B1CB-A614-54A2-D51CF137B444}"/>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2500" kern="1200" dirty="0">
                <a:solidFill>
                  <a:srgbClr val="FFFFFF"/>
                </a:solidFill>
                <a:latin typeface="+mj-lt"/>
                <a:ea typeface="+mj-ea"/>
                <a:cs typeface="+mj-cs"/>
              </a:rPr>
              <a:t>Indicators for CCI’s impact assessment on sustainable experiential tourism on the </a:t>
            </a:r>
            <a:r>
              <a:rPr lang="en-US" sz="2500" b="1" i="1" kern="1200" dirty="0">
                <a:solidFill>
                  <a:srgbClr val="FFFFFF"/>
                </a:solidFill>
                <a:latin typeface="+mj-lt"/>
                <a:ea typeface="+mj-ea"/>
                <a:cs typeface="+mj-cs"/>
              </a:rPr>
              <a:t>project level </a:t>
            </a:r>
            <a:endParaRPr lang="en-US" sz="2500" kern="1200" dirty="0">
              <a:solidFill>
                <a:srgbClr val="FFFFFF"/>
              </a:solidFill>
              <a:latin typeface="+mj-lt"/>
              <a:ea typeface="+mj-ea"/>
              <a:cs typeface="+mj-cs"/>
            </a:endParaRPr>
          </a:p>
        </p:txBody>
      </p:sp>
      <p:graphicFrame>
        <p:nvGraphicFramePr>
          <p:cNvPr id="3" name="Table 2">
            <a:extLst>
              <a:ext uri="{FF2B5EF4-FFF2-40B4-BE49-F238E27FC236}">
                <a16:creationId xmlns:a16="http://schemas.microsoft.com/office/drawing/2014/main" id="{A7BE9F48-902F-9217-E761-F1CBD6A19575}"/>
              </a:ext>
            </a:extLst>
          </p:cNvPr>
          <p:cNvGraphicFramePr>
            <a:graphicFrameLocks noGrp="1"/>
          </p:cNvGraphicFramePr>
          <p:nvPr>
            <p:extLst>
              <p:ext uri="{D42A27DB-BD31-4B8C-83A1-F6EECF244321}">
                <p14:modId xmlns:p14="http://schemas.microsoft.com/office/powerpoint/2010/main" val="1042578699"/>
              </p:ext>
            </p:extLst>
          </p:nvPr>
        </p:nvGraphicFramePr>
        <p:xfrm>
          <a:off x="432225" y="2187728"/>
          <a:ext cx="11327551" cy="1250179"/>
        </p:xfrm>
        <a:graphic>
          <a:graphicData uri="http://schemas.openxmlformats.org/drawingml/2006/table">
            <a:tbl>
              <a:tblPr firstRow="1" firstCol="1" bandRow="1">
                <a:tableStyleId>{5C22544A-7EE6-4342-B048-85BDC9FD1C3A}</a:tableStyleId>
              </a:tblPr>
              <a:tblGrid>
                <a:gridCol w="4121190">
                  <a:extLst>
                    <a:ext uri="{9D8B030D-6E8A-4147-A177-3AD203B41FA5}">
                      <a16:colId xmlns:a16="http://schemas.microsoft.com/office/drawing/2014/main" val="2403094681"/>
                    </a:ext>
                  </a:extLst>
                </a:gridCol>
                <a:gridCol w="2293046">
                  <a:extLst>
                    <a:ext uri="{9D8B030D-6E8A-4147-A177-3AD203B41FA5}">
                      <a16:colId xmlns:a16="http://schemas.microsoft.com/office/drawing/2014/main" val="1573716228"/>
                    </a:ext>
                  </a:extLst>
                </a:gridCol>
                <a:gridCol w="4913315">
                  <a:extLst>
                    <a:ext uri="{9D8B030D-6E8A-4147-A177-3AD203B41FA5}">
                      <a16:colId xmlns:a16="http://schemas.microsoft.com/office/drawing/2014/main" val="3358790315"/>
                    </a:ext>
                  </a:extLst>
                </a:gridCol>
              </a:tblGrid>
              <a:tr h="163980">
                <a:tc>
                  <a:txBody>
                    <a:bodyPr/>
                    <a:lstStyle/>
                    <a:p>
                      <a:pPr algn="just">
                        <a:lnSpc>
                          <a:spcPct val="107000"/>
                        </a:lnSpc>
                        <a:spcAft>
                          <a:spcPts val="800"/>
                        </a:spcAft>
                      </a:pPr>
                      <a:r>
                        <a:rPr lang="en-GB" sz="900">
                          <a:effectLst/>
                        </a:rPr>
                        <a:t>Tourism area</a:t>
                      </a:r>
                      <a:endParaRPr lang="en-HR" sz="1000">
                        <a:effectLst/>
                        <a:latin typeface="Times New Roman" panose="02020603050405020304" pitchFamily="18" charset="0"/>
                        <a:ea typeface="Times New Roman" panose="02020603050405020304" pitchFamily="18" charset="0"/>
                      </a:endParaRPr>
                    </a:p>
                  </a:txBody>
                  <a:tcPr marL="33481" marR="33481" marT="0" marB="0"/>
                </a:tc>
                <a:tc>
                  <a:txBody>
                    <a:bodyPr/>
                    <a:lstStyle/>
                    <a:p>
                      <a:pPr algn="just">
                        <a:lnSpc>
                          <a:spcPct val="107000"/>
                        </a:lnSpc>
                        <a:spcAft>
                          <a:spcPts val="800"/>
                        </a:spcAft>
                      </a:pPr>
                      <a:r>
                        <a:rPr lang="en-GB" sz="900">
                          <a:effectLst/>
                        </a:rPr>
                        <a:t>Tourism theme</a:t>
                      </a:r>
                      <a:endParaRPr lang="en-HR" sz="1000">
                        <a:effectLst/>
                        <a:latin typeface="Times New Roman" panose="02020603050405020304" pitchFamily="18" charset="0"/>
                        <a:ea typeface="Times New Roman" panose="02020603050405020304" pitchFamily="18" charset="0"/>
                      </a:endParaRPr>
                    </a:p>
                  </a:txBody>
                  <a:tcPr marL="33481" marR="33481" marT="0" marB="0"/>
                </a:tc>
                <a:tc>
                  <a:txBody>
                    <a:bodyPr/>
                    <a:lstStyle/>
                    <a:p>
                      <a:pPr algn="just">
                        <a:lnSpc>
                          <a:spcPct val="107000"/>
                        </a:lnSpc>
                        <a:spcAft>
                          <a:spcPts val="800"/>
                        </a:spcAft>
                      </a:pPr>
                      <a:r>
                        <a:rPr lang="en-GB" sz="900">
                          <a:effectLst/>
                        </a:rPr>
                        <a:t>Indicators</a:t>
                      </a:r>
                      <a:endParaRPr lang="en-HR" sz="1000">
                        <a:effectLst/>
                        <a:latin typeface="Times New Roman" panose="02020603050405020304" pitchFamily="18" charset="0"/>
                        <a:ea typeface="Times New Roman" panose="02020603050405020304" pitchFamily="18" charset="0"/>
                      </a:endParaRPr>
                    </a:p>
                  </a:txBody>
                  <a:tcPr marL="33481" marR="33481" marT="0" marB="0"/>
                </a:tc>
                <a:extLst>
                  <a:ext uri="{0D108BD9-81ED-4DB2-BD59-A6C34878D82A}">
                    <a16:rowId xmlns:a16="http://schemas.microsoft.com/office/drawing/2014/main" val="2296506995"/>
                  </a:ext>
                </a:extLst>
              </a:tr>
              <a:tr h="332115">
                <a:tc rowSpan="2">
                  <a:txBody>
                    <a:bodyPr/>
                    <a:lstStyle/>
                    <a:p>
                      <a:pPr algn="just"/>
                      <a:r>
                        <a:rPr lang="en-GB" sz="1000" dirty="0">
                          <a:effectLst/>
                        </a:rPr>
                        <a:t>Enhanced human resources management </a:t>
                      </a:r>
                      <a:endParaRPr lang="en-HR" sz="1000" dirty="0">
                        <a:effectLst/>
                        <a:latin typeface="Times New Roman" panose="02020603050405020304" pitchFamily="18" charset="0"/>
                        <a:ea typeface="Times New Roman" panose="02020603050405020304" pitchFamily="18" charset="0"/>
                      </a:endParaRPr>
                    </a:p>
                  </a:txBody>
                  <a:tcPr marL="33481" marR="33481" marT="0" marB="0"/>
                </a:tc>
                <a:tc>
                  <a:txBody>
                    <a:bodyPr/>
                    <a:lstStyle/>
                    <a:p>
                      <a:pPr algn="just"/>
                      <a:r>
                        <a:rPr lang="en-GB" sz="1000" dirty="0">
                          <a:effectLst/>
                        </a:rPr>
                        <a:t>Education and training for sustainable experiential tourism</a:t>
                      </a:r>
                      <a:endParaRPr lang="en-HR" sz="1000" dirty="0">
                        <a:effectLst/>
                        <a:latin typeface="Times New Roman" panose="02020603050405020304" pitchFamily="18" charset="0"/>
                        <a:ea typeface="Times New Roman" panose="02020603050405020304" pitchFamily="18" charset="0"/>
                      </a:endParaRPr>
                    </a:p>
                  </a:txBody>
                  <a:tcPr marL="33481" marR="33481" marT="0" marB="0"/>
                </a:tc>
                <a:tc>
                  <a:txBody>
                    <a:bodyPr/>
                    <a:lstStyle/>
                    <a:p>
                      <a:pPr marL="342900" lvl="0" indent="-342900" algn="just">
                        <a:buFont typeface="Symbol" pitchFamily="2" charset="2"/>
                        <a:buChar char=""/>
                      </a:pPr>
                      <a:r>
                        <a:rPr lang="en-GB" sz="1000" dirty="0">
                          <a:effectLst/>
                        </a:rPr>
                        <a:t>Number of tourism workers trained in experiential tourism (e.g. topics: theming, positive and negative cues in experience design, experiential souvenirs, engagement of the senses, emotional branding, etc.)</a:t>
                      </a:r>
                      <a:endParaRPr lang="en-HR" sz="1000" dirty="0">
                        <a:effectLst/>
                        <a:latin typeface="Times New Roman" panose="02020603050405020304" pitchFamily="18" charset="0"/>
                        <a:ea typeface="Times New Roman" panose="02020603050405020304" pitchFamily="18" charset="0"/>
                      </a:endParaRPr>
                    </a:p>
                  </a:txBody>
                  <a:tcPr marL="33481" marR="33481" marT="0" marB="0"/>
                </a:tc>
                <a:extLst>
                  <a:ext uri="{0D108BD9-81ED-4DB2-BD59-A6C34878D82A}">
                    <a16:rowId xmlns:a16="http://schemas.microsoft.com/office/drawing/2014/main" val="125633595"/>
                  </a:ext>
                </a:extLst>
              </a:tr>
              <a:tr h="628999">
                <a:tc vMerge="1">
                  <a:txBody>
                    <a:bodyPr/>
                    <a:lstStyle/>
                    <a:p>
                      <a:endParaRPr lang="hr-HR"/>
                    </a:p>
                  </a:txBody>
                  <a:tcPr/>
                </a:tc>
                <a:tc>
                  <a:txBody>
                    <a:bodyPr/>
                    <a:lstStyle/>
                    <a:p>
                      <a:pPr algn="just"/>
                      <a:r>
                        <a:rPr lang="en-GB" sz="1000" dirty="0">
                          <a:effectLst/>
                        </a:rPr>
                        <a:t>Employees</a:t>
                      </a:r>
                      <a:endParaRPr lang="en-HR" sz="1000" dirty="0">
                        <a:effectLst/>
                        <a:latin typeface="Times New Roman" panose="02020603050405020304" pitchFamily="18" charset="0"/>
                        <a:ea typeface="Times New Roman" panose="02020603050405020304" pitchFamily="18" charset="0"/>
                      </a:endParaRPr>
                    </a:p>
                  </a:txBody>
                  <a:tcPr marL="33481" marR="33481" marT="0" marB="0"/>
                </a:tc>
                <a:tc>
                  <a:txBody>
                    <a:bodyPr/>
                    <a:lstStyle/>
                    <a:p>
                      <a:pPr marL="342900" lvl="0" indent="-342900" algn="just">
                        <a:buFont typeface="Symbol" pitchFamily="2" charset="2"/>
                        <a:buChar char=""/>
                      </a:pPr>
                      <a:r>
                        <a:rPr lang="en-GB" sz="1000" dirty="0">
                          <a:effectLst/>
                        </a:rPr>
                        <a:t>Use of CCI-related human resources management tools in tourism (e.g. software)</a:t>
                      </a:r>
                      <a:endParaRPr lang="en-HR" sz="1000" dirty="0">
                        <a:effectLst/>
                      </a:endParaRPr>
                    </a:p>
                    <a:p>
                      <a:pPr marL="342900" lvl="0" indent="-342900" algn="just">
                        <a:buFont typeface="Symbol" pitchFamily="2" charset="2"/>
                        <a:buChar char=""/>
                      </a:pPr>
                      <a:r>
                        <a:rPr lang="en-GB" sz="1000" dirty="0">
                          <a:effectLst/>
                        </a:rPr>
                        <a:t>Level of effectiveness of CCI-related human resources management tools in tourism</a:t>
                      </a:r>
                      <a:endParaRPr lang="en-HR" sz="1000" dirty="0">
                        <a:effectLst/>
                      </a:endParaRPr>
                    </a:p>
                    <a:p>
                      <a:pPr marL="342900" lvl="0" indent="-342900" algn="just">
                        <a:buFont typeface="Symbol" pitchFamily="2" charset="2"/>
                        <a:buChar char=""/>
                      </a:pPr>
                      <a:r>
                        <a:rPr lang="en-GB" sz="1000" dirty="0">
                          <a:effectLst/>
                        </a:rPr>
                        <a:t>Number of new CCI-related tourism job openings</a:t>
                      </a:r>
                      <a:endParaRPr lang="en-HR" sz="1000" dirty="0">
                        <a:effectLst/>
                        <a:latin typeface="Times New Roman" panose="02020603050405020304" pitchFamily="18" charset="0"/>
                        <a:ea typeface="Times New Roman" panose="02020603050405020304" pitchFamily="18" charset="0"/>
                      </a:endParaRPr>
                    </a:p>
                  </a:txBody>
                  <a:tcPr marL="33481" marR="33481" marT="0" marB="0"/>
                </a:tc>
                <a:extLst>
                  <a:ext uri="{0D108BD9-81ED-4DB2-BD59-A6C34878D82A}">
                    <a16:rowId xmlns:a16="http://schemas.microsoft.com/office/drawing/2014/main" val="1514181266"/>
                  </a:ext>
                </a:extLst>
              </a:tr>
            </a:tbl>
          </a:graphicData>
        </a:graphic>
      </p:graphicFrame>
    </p:spTree>
    <p:extLst>
      <p:ext uri="{BB962C8B-B14F-4D97-AF65-F5344CB8AC3E}">
        <p14:creationId xmlns:p14="http://schemas.microsoft.com/office/powerpoint/2010/main" val="1098182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DCBC65-168A-08B7-1F29-B9E551B3D5A9}"/>
              </a:ext>
            </a:extLst>
          </p:cNvPr>
          <p:cNvSpPr>
            <a:spLocks noGrp="1"/>
          </p:cNvSpPr>
          <p:nvPr>
            <p:ph type="title"/>
          </p:nvPr>
        </p:nvSpPr>
        <p:spPr>
          <a:xfrm>
            <a:off x="466722" y="586855"/>
            <a:ext cx="3201366" cy="3387497"/>
          </a:xfrm>
        </p:spPr>
        <p:txBody>
          <a:bodyPr anchor="b">
            <a:normAutofit/>
          </a:bodyPr>
          <a:lstStyle/>
          <a:p>
            <a:pPr algn="r"/>
            <a:r>
              <a:rPr lang="hr-HR" sz="4000">
                <a:solidFill>
                  <a:srgbClr val="FFFFFF"/>
                </a:solidFill>
              </a:rPr>
              <a:t>Challenges in proposing the indicators</a:t>
            </a:r>
          </a:p>
        </p:txBody>
      </p:sp>
      <p:sp>
        <p:nvSpPr>
          <p:cNvPr id="4" name="Content Placeholder 3">
            <a:extLst>
              <a:ext uri="{FF2B5EF4-FFF2-40B4-BE49-F238E27FC236}">
                <a16:creationId xmlns:a16="http://schemas.microsoft.com/office/drawing/2014/main" id="{39C996C7-AE8D-0A8F-FFDF-7F51DE1C6084}"/>
              </a:ext>
            </a:extLst>
          </p:cNvPr>
          <p:cNvSpPr>
            <a:spLocks noGrp="1"/>
          </p:cNvSpPr>
          <p:nvPr>
            <p:ph idx="1"/>
          </p:nvPr>
        </p:nvSpPr>
        <p:spPr>
          <a:xfrm>
            <a:off x="4810259" y="649480"/>
            <a:ext cx="6555347" cy="5546047"/>
          </a:xfrm>
        </p:spPr>
        <p:txBody>
          <a:bodyPr anchor="ctr">
            <a:normAutofit/>
          </a:bodyPr>
          <a:lstStyle/>
          <a:p>
            <a:pPr marL="342900" lvl="0" indent="-342900">
              <a:buFont typeface="Times New Roman" panose="02020603050405020304" pitchFamily="18" charset="0"/>
              <a:buChar char="•"/>
              <a:tabLst>
                <a:tab pos="457200" algn="l"/>
              </a:tabLst>
            </a:pPr>
            <a:r>
              <a:rPr lang="hr-HR" sz="2000" dirty="0" err="1">
                <a:effectLst/>
                <a:latin typeface="Calibri" panose="020F0502020204030204" pitchFamily="34" charset="0"/>
                <a:ea typeface="Calibri" panose="020F0502020204030204" pitchFamily="34" charset="0"/>
                <a:cs typeface="Times New Roman" panose="02020603050405020304" pitchFamily="18" charset="0"/>
              </a:rPr>
              <a:t>Sustainable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heritage</a:t>
            </a:r>
            <a:r>
              <a:rPr lang="hr-HR" sz="2000" dirty="0">
                <a:effectLst/>
                <a:latin typeface="Calibri" panose="020F0502020204030204" pitchFamily="34" charset="0"/>
                <a:ea typeface="Calibri" panose="020F0502020204030204" pitchFamily="34" charset="0"/>
                <a:cs typeface="Times New Roman" panose="02020603050405020304" pitchFamily="18" charset="0"/>
              </a:rPr>
              <a:t> management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entails</a:t>
            </a:r>
            <a:r>
              <a:rPr lang="hr-HR" sz="2000" dirty="0">
                <a:effectLst/>
                <a:latin typeface="Calibri" panose="020F0502020204030204" pitchFamily="34" charset="0"/>
                <a:ea typeface="Calibri" panose="020F0502020204030204" pitchFamily="34" charset="0"/>
                <a:cs typeface="Times New Roman" panose="02020603050405020304" pitchFamily="18" charset="0"/>
              </a:rPr>
              <a:t> a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number</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of</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steps</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from</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preservation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product</a:t>
            </a:r>
            <a:r>
              <a:rPr lang="hr-HR" sz="2000" dirty="0">
                <a:effectLst/>
                <a:latin typeface="Calibri" panose="020F0502020204030204" pitchFamily="34" charset="0"/>
                <a:ea typeface="Calibri" panose="020F0502020204030204" pitchFamily="34" charset="0"/>
                <a:cs typeface="Times New Roman" panose="02020603050405020304" pitchFamily="18" charset="0"/>
              </a:rPr>
              <a:t> development,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financing</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marketing,human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resource</a:t>
            </a:r>
            <a:r>
              <a:rPr lang="hr-HR" sz="2000" dirty="0">
                <a:effectLst/>
                <a:latin typeface="Calibri" panose="020F0502020204030204" pitchFamily="34" charset="0"/>
                <a:ea typeface="Calibri" panose="020F0502020204030204" pitchFamily="34" charset="0"/>
                <a:cs typeface="Times New Roman" panose="02020603050405020304" pitchFamily="18" charset="0"/>
              </a:rPr>
              <a:t> management to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presentation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and</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interpretation</a:t>
            </a:r>
            <a:r>
              <a:rPr lang="hr-HR" sz="2000" dirty="0">
                <a:effectLst/>
                <a:latin typeface="Calibri" panose="020F0502020204030204" pitchFamily="34" charset="0"/>
                <a:ea typeface="Calibri" panose="020F0502020204030204" pitchFamily="34" charset="0"/>
                <a:cs typeface="Times New Roman" panose="02020603050405020304" pitchFamily="18" charset="0"/>
              </a:rPr>
              <a:t>)</a:t>
            </a:r>
            <a:endParaRPr lang="en-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tabLst>
                <a:tab pos="457200" algn="l"/>
              </a:tabLst>
            </a:pPr>
            <a:r>
              <a:rPr lang="hr-HR" sz="2000" dirty="0" err="1">
                <a:effectLst/>
                <a:latin typeface="Calibri" panose="020F0502020204030204" pitchFamily="34" charset="0"/>
                <a:ea typeface="Calibri" panose="020F0502020204030204" pitchFamily="34" charset="0"/>
                <a:cs typeface="Times New Roman" panose="02020603050405020304" pitchFamily="18" charset="0"/>
              </a:rPr>
              <a:t>Balance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between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economic</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socio-cultural</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and</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environmental</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sustainability</a:t>
            </a:r>
            <a:endParaRPr lang="en-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tabLst>
                <a:tab pos="457200" algn="l"/>
              </a:tabLst>
            </a:pPr>
            <a:r>
              <a:rPr lang="hr-HR" sz="2000" dirty="0" err="1">
                <a:effectLst/>
                <a:latin typeface="Calibri" panose="020F0502020204030204" pitchFamily="34" charset="0"/>
                <a:ea typeface="Calibri" panose="020F0502020204030204" pitchFamily="34" charset="0"/>
                <a:cs typeface="Times New Roman" panose="02020603050405020304" pitchFamily="18" charset="0"/>
              </a:rPr>
              <a:t>Can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an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economic</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gain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come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before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preservation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of</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heritage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values</a:t>
            </a:r>
            <a:r>
              <a:rPr lang="hr-HR" sz="2000" dirty="0">
                <a:effectLst/>
                <a:latin typeface="Calibri" panose="020F0502020204030204" pitchFamily="34" charset="0"/>
                <a:ea typeface="Calibri" panose="020F0502020204030204" pitchFamily="34" charset="0"/>
                <a:cs typeface="Times New Roman" panose="02020603050405020304" pitchFamily="18" charset="0"/>
              </a:rPr>
              <a:t>?</a:t>
            </a:r>
            <a:endParaRPr lang="en-HR"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Times New Roman" panose="02020603050405020304" pitchFamily="18" charset="0"/>
              <a:buChar char="•"/>
              <a:tabLst>
                <a:tab pos="457200" algn="l"/>
              </a:tabLst>
            </a:pPr>
            <a:r>
              <a:rPr lang="hr-HR" sz="2000" dirty="0" err="1">
                <a:effectLst/>
                <a:latin typeface="Calibri" panose="020F0502020204030204" pitchFamily="34" charset="0"/>
                <a:ea typeface="Calibri" panose="020F0502020204030204" pitchFamily="34" charset="0"/>
                <a:cs typeface="Times New Roman" panose="02020603050405020304" pitchFamily="18" charset="0"/>
              </a:rPr>
              <a:t>Can</a:t>
            </a:r>
            <a:r>
              <a:rPr lang="hr-HR" sz="2000" dirty="0">
                <a:effectLst/>
                <a:latin typeface="Calibri" panose="020F0502020204030204" pitchFamily="34" charset="0"/>
                <a:ea typeface="Calibri" panose="020F0502020204030204" pitchFamily="34" charset="0"/>
                <a:cs typeface="Times New Roman" panose="02020603050405020304" pitchFamily="18" charset="0"/>
              </a:rPr>
              <a:t> use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of</a:t>
            </a:r>
            <a:r>
              <a:rPr lang="hr-HR" sz="2000" dirty="0">
                <a:effectLst/>
                <a:latin typeface="Calibri" panose="020F0502020204030204" pitchFamily="34" charset="0"/>
                <a:ea typeface="Calibri" panose="020F0502020204030204" pitchFamily="34" charset="0"/>
                <a:cs typeface="Times New Roman" panose="02020603050405020304" pitchFamily="18" charset="0"/>
              </a:rPr>
              <a:t> a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heritage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asset</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come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before</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environmental</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protection</a:t>
            </a:r>
            <a:r>
              <a:rPr lang="hr-HR" sz="2000" dirty="0">
                <a:effectLst/>
                <a:latin typeface="Calibri" panose="020F0502020204030204" pitchFamily="34" charset="0"/>
                <a:ea typeface="Calibri" panose="020F0502020204030204" pitchFamily="34" charset="0"/>
                <a:cs typeface="Times New Roman" panose="02020603050405020304" pitchFamily="18" charset="0"/>
              </a:rPr>
              <a:t>?, </a:t>
            </a:r>
            <a:r>
              <a:rPr lang="hr-HR" sz="2000" dirty="0" err="1">
                <a:effectLst/>
                <a:latin typeface="Calibri" panose="020F0502020204030204" pitchFamily="34" charset="0"/>
                <a:ea typeface="Calibri" panose="020F0502020204030204" pitchFamily="34" charset="0"/>
                <a:cs typeface="Times New Roman" panose="02020603050405020304" pitchFamily="18" charset="0"/>
              </a:rPr>
              <a:t>etc</a:t>
            </a:r>
            <a:r>
              <a:rPr lang="hr-HR" sz="2000" dirty="0">
                <a:effectLst/>
                <a:latin typeface="Calibri" panose="020F0502020204030204" pitchFamily="34" charset="0"/>
                <a:ea typeface="Calibri" panose="020F0502020204030204" pitchFamily="34" charset="0"/>
                <a:cs typeface="Times New Roman" panose="02020603050405020304" pitchFamily="18" charset="0"/>
              </a:rPr>
              <a:t>.</a:t>
            </a:r>
            <a:endParaRPr lang="en-HR"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3957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6">
            <a:extLst>
              <a:ext uri="{FF2B5EF4-FFF2-40B4-BE49-F238E27FC236}">
                <a16:creationId xmlns:a16="http://schemas.microsoft.com/office/drawing/2014/main" id="{56D63398-EEE4-4E6A-BEF3-E92924A282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8">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0"/>
            <a:ext cx="12226755" cy="6858000"/>
          </a:xfrm>
          <a:prstGeom prst="rect">
            <a:avLst/>
          </a:prstGeom>
          <a:gradFill>
            <a:gsLst>
              <a:gs pos="0">
                <a:srgbClr val="000000"/>
              </a:gs>
              <a:gs pos="100000">
                <a:schemeClr val="accent1">
                  <a:lumMod val="7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0">
            <a:extLst>
              <a:ext uri="{FF2B5EF4-FFF2-40B4-BE49-F238E27FC236}">
                <a16:creationId xmlns:a16="http://schemas.microsoft.com/office/drawing/2014/main" id="{C6804B24-17AC-406D-9636-1332F5DF9A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903156" y="-2460574"/>
            <a:ext cx="6859919" cy="11777232"/>
          </a:xfrm>
          <a:prstGeom prst="rect">
            <a:avLst/>
          </a:prstGeom>
          <a:gradFill>
            <a:gsLst>
              <a:gs pos="0">
                <a:schemeClr val="accent1">
                  <a:lumMod val="50000"/>
                  <a:alpha val="0"/>
                </a:schemeClr>
              </a:gs>
              <a:gs pos="100000">
                <a:schemeClr val="accent1">
                  <a:lumMod val="5000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2">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23" y="-864"/>
            <a:ext cx="3608179" cy="6858864"/>
          </a:xfrm>
          <a:prstGeom prst="rect">
            <a:avLst/>
          </a:prstGeom>
          <a:gradFill>
            <a:gsLst>
              <a:gs pos="0">
                <a:schemeClr val="accent1">
                  <a:lumMod val="75000"/>
                  <a:alpha val="48000"/>
                </a:schemeClr>
              </a:gs>
              <a:gs pos="99000">
                <a:srgbClr val="000000">
                  <a:alpha val="46000"/>
                </a:srgb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14">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626703">
            <a:off x="1164940" y="1025588"/>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16">
            <a:extLst>
              <a:ext uri="{FF2B5EF4-FFF2-40B4-BE49-F238E27FC236}">
                <a16:creationId xmlns:a16="http://schemas.microsoft.com/office/drawing/2014/main" id="{570DF94D-F28F-435E-AD56-C40FC99AFA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2409782"/>
            <a:ext cx="12221732" cy="4443259"/>
          </a:xfrm>
          <a:prstGeom prst="rect">
            <a:avLst/>
          </a:prstGeom>
          <a:gradFill>
            <a:gsLst>
              <a:gs pos="0">
                <a:schemeClr val="accent1">
                  <a:lumMod val="75000"/>
                  <a:alpha val="50000"/>
                </a:schemeClr>
              </a:gs>
              <a:gs pos="99000">
                <a:srgbClr val="000000">
                  <a:alpha val="11000"/>
                </a:srgb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84F952EE-9AAE-4D81-BF98-35DF71334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942096" y="-2872097"/>
            <a:ext cx="6407535" cy="12151737"/>
          </a:xfrm>
          <a:prstGeom prst="rect">
            <a:avLst/>
          </a:prstGeom>
          <a:gradFill>
            <a:gsLst>
              <a:gs pos="1000">
                <a:srgbClr val="000000">
                  <a:alpha val="33000"/>
                </a:srgbClr>
              </a:gs>
              <a:gs pos="100000">
                <a:schemeClr val="accent1">
                  <a:lumMod val="50000"/>
                  <a:alpha val="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D13098-95A6-56E4-5F68-0038CC3C54B0}"/>
              </a:ext>
            </a:extLst>
          </p:cNvPr>
          <p:cNvSpPr>
            <a:spLocks noGrp="1"/>
          </p:cNvSpPr>
          <p:nvPr>
            <p:ph type="title"/>
          </p:nvPr>
        </p:nvSpPr>
        <p:spPr>
          <a:xfrm>
            <a:off x="4244454" y="3006586"/>
            <a:ext cx="7284935" cy="2732297"/>
          </a:xfrm>
        </p:spPr>
        <p:txBody>
          <a:bodyPr vert="horz" lIns="91440" tIns="45720" rIns="91440" bIns="45720" rtlCol="0" anchor="t">
            <a:normAutofit/>
          </a:bodyPr>
          <a:lstStyle/>
          <a:p>
            <a:r>
              <a:rPr lang="en-US" sz="6000" kern="1200" dirty="0">
                <a:solidFill>
                  <a:srgbClr val="FFFFFF"/>
                </a:solidFill>
                <a:latin typeface="+mn-lt"/>
                <a:cs typeface="Freestyle Script" panose="020F0502020204030204" pitchFamily="34" charset="0"/>
              </a:rPr>
              <a:t>Thank you!</a:t>
            </a:r>
            <a:br>
              <a:rPr lang="en-US" sz="4800" kern="1200" dirty="0">
                <a:solidFill>
                  <a:srgbClr val="FFFFFF"/>
                </a:solidFill>
                <a:latin typeface="+mj-lt"/>
                <a:ea typeface="+mj-ea"/>
                <a:cs typeface="+mj-cs"/>
              </a:rPr>
            </a:br>
            <a:br>
              <a:rPr lang="en-US" sz="4800" kern="1200" dirty="0">
                <a:solidFill>
                  <a:srgbClr val="FFFFFF"/>
                </a:solidFill>
                <a:latin typeface="+mj-lt"/>
                <a:ea typeface="+mj-ea"/>
                <a:cs typeface="+mj-cs"/>
              </a:rPr>
            </a:br>
            <a:endParaRPr lang="en-US" sz="4800" kern="1200" dirty="0">
              <a:solidFill>
                <a:srgbClr val="FFFFFF"/>
              </a:solidFill>
              <a:latin typeface="+mj-lt"/>
              <a:ea typeface="+mj-ea"/>
              <a:cs typeface="+mj-cs"/>
            </a:endParaRPr>
          </a:p>
        </p:txBody>
      </p:sp>
    </p:spTree>
    <p:extLst>
      <p:ext uri="{BB962C8B-B14F-4D97-AF65-F5344CB8AC3E}">
        <p14:creationId xmlns:p14="http://schemas.microsoft.com/office/powerpoint/2010/main" val="70151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7B839B-9ADE-406B-8590-F1CAEDED4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45">
            <a:extLst>
              <a:ext uri="{FF2B5EF4-FFF2-40B4-BE49-F238E27FC236}">
                <a16:creationId xmlns:a16="http://schemas.microsoft.com/office/drawing/2014/main" id="{CFE45BF0-46DB-408C-B5F7-7B117168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46">
            <a:extLst>
              <a:ext uri="{FF2B5EF4-FFF2-40B4-BE49-F238E27FC236}">
                <a16:creationId xmlns:a16="http://schemas.microsoft.com/office/drawing/2014/main" id="{2AEBC8F2-97B1-41B4-93F1-2D289E197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7">
            <a:extLst>
              <a:ext uri="{FF2B5EF4-FFF2-40B4-BE49-F238E27FC236}">
                <a16:creationId xmlns:a16="http://schemas.microsoft.com/office/drawing/2014/main" id="{472E3A19-F5D5-48FC-BB9C-48C2F68F5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44">
            <a:extLst>
              <a:ext uri="{FF2B5EF4-FFF2-40B4-BE49-F238E27FC236}">
                <a16:creationId xmlns:a16="http://schemas.microsoft.com/office/drawing/2014/main" id="{7A62E32F-BB65-43A8-8EB5-92346890E5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Rectangle 17">
            <a:extLst>
              <a:ext uri="{FF2B5EF4-FFF2-40B4-BE49-F238E27FC236}">
                <a16:creationId xmlns:a16="http://schemas.microsoft.com/office/drawing/2014/main" id="{14E91B64-9FCC-451E-AFB4-A827D63293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EFF2D8CF-6BD8-0472-370E-657A8BD712BA}"/>
              </a:ext>
            </a:extLst>
          </p:cNvPr>
          <p:cNvSpPr>
            <a:spLocks noGrp="1"/>
          </p:cNvSpPr>
          <p:nvPr>
            <p:ph type="title"/>
          </p:nvPr>
        </p:nvSpPr>
        <p:spPr>
          <a:xfrm>
            <a:off x="958506" y="800392"/>
            <a:ext cx="10264697" cy="1212102"/>
          </a:xfrm>
        </p:spPr>
        <p:txBody>
          <a:bodyPr>
            <a:normAutofit/>
          </a:bodyPr>
          <a:lstStyle/>
          <a:p>
            <a:r>
              <a:rPr lang="hr-HR" sz="4000">
                <a:solidFill>
                  <a:srgbClr val="FFFFFF"/>
                </a:solidFill>
              </a:rPr>
              <a:t>IRMO engagement in the project</a:t>
            </a:r>
          </a:p>
        </p:txBody>
      </p:sp>
      <p:sp>
        <p:nvSpPr>
          <p:cNvPr id="3" name="Content Placeholder 2">
            <a:extLst>
              <a:ext uri="{FF2B5EF4-FFF2-40B4-BE49-F238E27FC236}">
                <a16:creationId xmlns:a16="http://schemas.microsoft.com/office/drawing/2014/main" id="{B5CF2A97-5B71-30F5-FC83-7795B2F0540B}"/>
              </a:ext>
            </a:extLst>
          </p:cNvPr>
          <p:cNvSpPr>
            <a:spLocks noGrp="1"/>
          </p:cNvSpPr>
          <p:nvPr>
            <p:ph idx="1"/>
          </p:nvPr>
        </p:nvSpPr>
        <p:spPr>
          <a:xfrm>
            <a:off x="1367624" y="2490436"/>
            <a:ext cx="9708995" cy="3567173"/>
          </a:xfrm>
        </p:spPr>
        <p:txBody>
          <a:bodyPr anchor="ctr">
            <a:normAutofit/>
          </a:bodyPr>
          <a:lstStyle/>
          <a:p>
            <a:pPr marL="514350" indent="-514350" rtl="0">
              <a:buFont typeface="+mj-lt"/>
              <a:buAutoNum type="arabicPeriod"/>
            </a:pPr>
            <a:r>
              <a:rPr lang="en-US" sz="1700" b="1" u="sng" dirty="0"/>
              <a:t>P</a:t>
            </a:r>
            <a:r>
              <a:rPr lang="en-US" sz="1700" b="1" u="sng" dirty="0">
                <a:effectLst/>
              </a:rPr>
              <a:t>olicy recommendations </a:t>
            </a:r>
            <a:r>
              <a:rPr lang="en-US" sz="1700" dirty="0">
                <a:effectLst/>
              </a:rPr>
              <a:t>for CCI SMEs and start-ups with a key role in preserving and valorizing cultural heritage and supporting the development of sustainable tourism;</a:t>
            </a:r>
          </a:p>
          <a:p>
            <a:pPr marL="514350" indent="-514350" rtl="0">
              <a:buFont typeface="+mj-lt"/>
              <a:buAutoNum type="arabicPeriod"/>
            </a:pPr>
            <a:r>
              <a:rPr lang="en-US" sz="1700" b="1" u="sng" dirty="0"/>
              <a:t>C</a:t>
            </a:r>
            <a:r>
              <a:rPr lang="en-US" sz="1700" b="1" u="sng" dirty="0">
                <a:effectLst/>
              </a:rPr>
              <a:t>ommon innovative indicators</a:t>
            </a:r>
            <a:r>
              <a:rPr lang="en-US" sz="1700" dirty="0">
                <a:effectLst/>
              </a:rPr>
              <a:t>, methods and tools for assessing the impact of CCIs on the preservation of cultural heritage and the promotion of sustainable experience tourism;</a:t>
            </a:r>
          </a:p>
          <a:p>
            <a:pPr marL="514350" indent="-514350" rtl="0">
              <a:buFont typeface="+mj-lt"/>
              <a:buAutoNum type="arabicPeriod"/>
            </a:pPr>
            <a:r>
              <a:rPr lang="en-US" sz="1700" u="sng" dirty="0"/>
              <a:t>L</a:t>
            </a:r>
            <a:r>
              <a:rPr lang="en-US" sz="1700" u="sng" dirty="0">
                <a:effectLst/>
              </a:rPr>
              <a:t>egal recommendations </a:t>
            </a:r>
            <a:r>
              <a:rPr lang="en-US" sz="1700" dirty="0">
                <a:effectLst/>
              </a:rPr>
              <a:t>aimed at strengthening intersectoral and multilevel cooperation between CCIs, cultural heritage and tourism in Croatia;</a:t>
            </a:r>
          </a:p>
          <a:p>
            <a:pPr marL="514350" indent="-514350" rtl="0">
              <a:buFont typeface="+mj-lt"/>
              <a:buAutoNum type="arabicPeriod"/>
            </a:pPr>
            <a:r>
              <a:rPr lang="en-US" sz="1700" u="sng" dirty="0"/>
              <a:t>L</a:t>
            </a:r>
            <a:r>
              <a:rPr lang="en-US" sz="1700" u="sng" dirty="0">
                <a:effectLst/>
              </a:rPr>
              <a:t>egal recommendations </a:t>
            </a:r>
            <a:r>
              <a:rPr lang="en-US" sz="1700" dirty="0">
                <a:effectLst/>
              </a:rPr>
              <a:t>aimed at strengthening intersectoral and multilevel cooperation between CCIs, cultural heritage and tourism in the area of the ADRION Program;</a:t>
            </a:r>
          </a:p>
          <a:p>
            <a:pPr marL="514350" indent="-514350" rtl="0">
              <a:buFont typeface="+mj-lt"/>
              <a:buAutoNum type="arabicPeriod"/>
            </a:pPr>
            <a:r>
              <a:rPr lang="en-US" sz="1700" u="sng" dirty="0"/>
              <a:t>S</a:t>
            </a:r>
            <a:r>
              <a:rPr lang="en-US" sz="1700" u="sng" dirty="0">
                <a:effectLst/>
              </a:rPr>
              <a:t>ectoral analysis </a:t>
            </a:r>
            <a:r>
              <a:rPr lang="en-US" sz="1700" dirty="0">
                <a:effectLst/>
              </a:rPr>
              <a:t>(tourism) for the area of Dubrovnik-Neretva County;</a:t>
            </a:r>
          </a:p>
          <a:p>
            <a:pPr marL="514350" indent="-514350" rtl="0">
              <a:buFont typeface="+mj-lt"/>
              <a:buAutoNum type="arabicPeriod"/>
            </a:pPr>
            <a:r>
              <a:rPr lang="en-US" sz="1700" u="sng" dirty="0">
                <a:effectLst/>
              </a:rPr>
              <a:t>Feasibility study </a:t>
            </a:r>
            <a:r>
              <a:rPr lang="en-US" sz="1700" dirty="0">
                <a:effectLst/>
              </a:rPr>
              <a:t>of the local </a:t>
            </a:r>
            <a:r>
              <a:rPr lang="en-US" sz="1700" dirty="0"/>
              <a:t>pilot actions</a:t>
            </a:r>
            <a:r>
              <a:rPr lang="en-US" sz="1700" dirty="0">
                <a:effectLst/>
              </a:rPr>
              <a:t> for the area of Dubrovnik-Neretva County (cost-benefit analysis and economic-financial sustainability analysis.</a:t>
            </a:r>
          </a:p>
          <a:p>
            <a:endParaRPr lang="hr-HR" sz="1700" dirty="0"/>
          </a:p>
        </p:txBody>
      </p:sp>
    </p:spTree>
    <p:extLst>
      <p:ext uri="{BB962C8B-B14F-4D97-AF65-F5344CB8AC3E}">
        <p14:creationId xmlns:p14="http://schemas.microsoft.com/office/powerpoint/2010/main" val="2070716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DD6DD8F-38A0-05A2-2ACD-42DA47F9B3E6}"/>
              </a:ext>
            </a:extLst>
          </p:cNvPr>
          <p:cNvSpPr>
            <a:spLocks noGrp="1"/>
          </p:cNvSpPr>
          <p:nvPr>
            <p:ph type="title"/>
          </p:nvPr>
        </p:nvSpPr>
        <p:spPr>
          <a:xfrm>
            <a:off x="466722" y="586855"/>
            <a:ext cx="3201366" cy="3387497"/>
          </a:xfrm>
        </p:spPr>
        <p:txBody>
          <a:bodyPr anchor="b">
            <a:normAutofit/>
          </a:bodyPr>
          <a:lstStyle/>
          <a:p>
            <a:pPr algn="r"/>
            <a:r>
              <a:rPr lang="en-GB" sz="3100" dirty="0">
                <a:solidFill>
                  <a:srgbClr val="FFFFFF"/>
                </a:solidFill>
              </a:rPr>
              <a:t>Policy</a:t>
            </a:r>
            <a:r>
              <a:rPr lang="hr-HR" sz="3100" dirty="0">
                <a:solidFill>
                  <a:srgbClr val="FFFFFF"/>
                </a:solidFill>
              </a:rPr>
              <a:t> </a:t>
            </a:r>
            <a:r>
              <a:rPr lang="en-GB" sz="3100" dirty="0">
                <a:solidFill>
                  <a:srgbClr val="FFFFFF"/>
                </a:solidFill>
              </a:rPr>
              <a:t>recommendations</a:t>
            </a:r>
          </a:p>
        </p:txBody>
      </p:sp>
      <p:sp>
        <p:nvSpPr>
          <p:cNvPr id="3" name="Content Placeholder 2">
            <a:extLst>
              <a:ext uri="{FF2B5EF4-FFF2-40B4-BE49-F238E27FC236}">
                <a16:creationId xmlns:a16="http://schemas.microsoft.com/office/drawing/2014/main" id="{7918E829-4A66-0A84-9A61-023B9CB1C6D3}"/>
              </a:ext>
            </a:extLst>
          </p:cNvPr>
          <p:cNvSpPr>
            <a:spLocks noGrp="1"/>
          </p:cNvSpPr>
          <p:nvPr>
            <p:ph idx="1"/>
          </p:nvPr>
        </p:nvSpPr>
        <p:spPr>
          <a:xfrm>
            <a:off x="4810259" y="649480"/>
            <a:ext cx="6555347" cy="5546047"/>
          </a:xfrm>
        </p:spPr>
        <p:txBody>
          <a:bodyPr anchor="ctr">
            <a:normAutofit/>
          </a:bodyPr>
          <a:lstStyle/>
          <a:p>
            <a:r>
              <a:rPr lang="en-GB" sz="1600" dirty="0"/>
              <a:t>The general character of the policy recommendations </a:t>
            </a:r>
            <a:r>
              <a:rPr lang="en-GB" sz="1600" b="1" dirty="0"/>
              <a:t>is informing the decision-makers of policy options that are analytically grounded.</a:t>
            </a:r>
          </a:p>
          <a:p>
            <a:r>
              <a:rPr lang="en-GB" sz="1600" dirty="0"/>
              <a:t>Why: specific issues, aims, needs, aspirations in particular area, field, etc.</a:t>
            </a:r>
          </a:p>
          <a:p>
            <a:r>
              <a:rPr lang="en-GB" sz="1600" dirty="0"/>
              <a:t>A reference point in facilitating future policy-making in the CREATURES project partner countries (Albania, Bosnia and Herzegovina, Croatia, Italy and Slovenia)</a:t>
            </a:r>
          </a:p>
          <a:p>
            <a:r>
              <a:rPr lang="en-GB" sz="1600" dirty="0"/>
              <a:t>Thematic scope: cultural and creative industries (CCIs)</a:t>
            </a:r>
          </a:p>
          <a:p>
            <a:r>
              <a:rPr lang="en-GB" sz="1600" dirty="0">
                <a:ea typeface="Calibri" panose="020F0502020204030204" pitchFamily="34" charset="0"/>
              </a:rPr>
              <a:t>S</a:t>
            </a:r>
            <a:r>
              <a:rPr lang="en-GB" sz="1600" dirty="0">
                <a:effectLst/>
                <a:ea typeface="Calibri" panose="020F0502020204030204" pitchFamily="34" charset="0"/>
              </a:rPr>
              <a:t>uggesting integrated policy tools and measures for the long-term development and sustainability in the </a:t>
            </a:r>
            <a:r>
              <a:rPr lang="en-GB" sz="1600" dirty="0">
                <a:ea typeface="Calibri" panose="020F0502020204030204" pitchFamily="34" charset="0"/>
              </a:rPr>
              <a:t>A</a:t>
            </a:r>
            <a:r>
              <a:rPr lang="en-GB" sz="1600" dirty="0">
                <a:effectLst/>
                <a:ea typeface="Calibri" panose="020F0502020204030204" pitchFamily="34" charset="0"/>
              </a:rPr>
              <a:t>drion Region</a:t>
            </a:r>
          </a:p>
          <a:p>
            <a:endParaRPr lang="hr-HR" sz="2000" dirty="0"/>
          </a:p>
        </p:txBody>
      </p:sp>
    </p:spTree>
    <p:extLst>
      <p:ext uri="{BB962C8B-B14F-4D97-AF65-F5344CB8AC3E}">
        <p14:creationId xmlns:p14="http://schemas.microsoft.com/office/powerpoint/2010/main" val="1372736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A5518A5-8A3E-9CF2-4C0D-3857DA5BA505}"/>
              </a:ext>
            </a:extLst>
          </p:cNvPr>
          <p:cNvSpPr>
            <a:spLocks noGrp="1"/>
          </p:cNvSpPr>
          <p:nvPr>
            <p:ph idx="1"/>
          </p:nvPr>
        </p:nvSpPr>
        <p:spPr>
          <a:xfrm>
            <a:off x="1371599" y="2318197"/>
            <a:ext cx="9724031" cy="3683358"/>
          </a:xfrm>
        </p:spPr>
        <p:txBody>
          <a:bodyPr anchor="ctr">
            <a:normAutofit/>
          </a:bodyPr>
          <a:lstStyle/>
          <a:p>
            <a:r>
              <a:rPr lang="en-GB" sz="1700" dirty="0">
                <a:effectLst/>
                <a:latin typeface="Calibri" panose="020F0502020204030204" pitchFamily="34" charset="0"/>
                <a:ea typeface="Calibri" panose="020F0502020204030204" pitchFamily="34" charset="0"/>
                <a:cs typeface="Times New Roman" panose="02020603050405020304" pitchFamily="18" charset="0"/>
              </a:rPr>
              <a:t>CCI is not clearly defined and regulated in most project countries and this leads to confusing legal frameworks.</a:t>
            </a:r>
          </a:p>
          <a:p>
            <a:r>
              <a:rPr lang="en-GB" sz="1700" dirty="0">
                <a:effectLst/>
                <a:latin typeface="Calibri" panose="020F0502020204030204" pitchFamily="34" charset="0"/>
                <a:ea typeface="Calibri" panose="020F0502020204030204" pitchFamily="34" charset="0"/>
                <a:cs typeface="Times New Roman" panose="02020603050405020304" pitchFamily="18" charset="0"/>
              </a:rPr>
              <a:t>The sector which stood out is film and audio-visual industry </a:t>
            </a:r>
            <a:r>
              <a:rPr lang="en-GB" sz="17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 best regulated </a:t>
            </a:r>
          </a:p>
          <a:p>
            <a:pPr marL="457200" lvl="1" indent="0">
              <a:buNone/>
            </a:pPr>
            <a:r>
              <a:rPr lang="en-GB" sz="1700" b="1" dirty="0">
                <a:sym typeface="Wingdings" pitchFamily="2" charset="2"/>
              </a:rPr>
              <a:t> </a:t>
            </a:r>
            <a:r>
              <a:rPr lang="en-GB" sz="1700" b="1" dirty="0"/>
              <a:t>CCIs </a:t>
            </a:r>
            <a:r>
              <a:rPr lang="hr-HR" sz="1700" b="1" dirty="0" err="1"/>
              <a:t>representation</a:t>
            </a:r>
            <a:r>
              <a:rPr lang="hr-HR" sz="1700" b="1" dirty="0"/>
              <a:t> </a:t>
            </a:r>
            <a:r>
              <a:rPr lang="en-GB" sz="1700" b="1" dirty="0"/>
              <a:t>in a full policy cycle as an autonomous, concrete field of policy action.</a:t>
            </a:r>
            <a:endParaRPr lang="en-GB" sz="1700" b="1" dirty="0">
              <a:effectLst/>
              <a:latin typeface="Calibri" panose="020F0502020204030204" pitchFamily="34" charset="0"/>
              <a:ea typeface="Calibri" panose="020F0502020204030204" pitchFamily="34" charset="0"/>
              <a:cs typeface="Times New Roman" panose="02020603050405020304" pitchFamily="18" charset="0"/>
            </a:endParaRPr>
          </a:p>
          <a:p>
            <a:r>
              <a:rPr lang="en-GB" sz="1700" dirty="0">
                <a:effectLst/>
                <a:latin typeface="Calibri" panose="020F0502020204030204" pitchFamily="34" charset="0"/>
                <a:ea typeface="Calibri" panose="020F0502020204030204" pitchFamily="34" charset="0"/>
                <a:cs typeface="Times New Roman" panose="02020603050405020304" pitchFamily="18" charset="0"/>
              </a:rPr>
              <a:t>Cultural heritage is explicitly represented in legal frameworks and it has good policies and legalisation in most partner countries but the legal provision for the connection between cultural heritage (CH) and CCI is very weak.</a:t>
            </a:r>
          </a:p>
          <a:p>
            <a:r>
              <a:rPr lang="en-GB" sz="1700" dirty="0">
                <a:effectLst/>
                <a:latin typeface="Calibri" panose="020F0502020204030204" pitchFamily="34" charset="0"/>
                <a:ea typeface="Calibri" panose="020F0502020204030204" pitchFamily="34" charset="0"/>
                <a:cs typeface="Times New Roman" panose="02020603050405020304" pitchFamily="18" charset="0"/>
              </a:rPr>
              <a:t>Italy has the strongest interrelation between CH and CCI. </a:t>
            </a:r>
            <a:endParaRPr lang="en-HR" sz="17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en-GB" sz="1700" b="1" dirty="0">
                <a:latin typeface="Calibri" panose="020F0502020204030204" pitchFamily="34" charset="0"/>
                <a:ea typeface="Calibri" panose="020F0502020204030204" pitchFamily="34" charset="0"/>
                <a:cs typeface="Times New Roman" panose="02020603050405020304" pitchFamily="18" charset="0"/>
                <a:sym typeface="Wingdings" pitchFamily="2" charset="2"/>
              </a:rPr>
              <a:t> </a:t>
            </a:r>
            <a:r>
              <a:rPr lang="en-GB" sz="1700" b="1" dirty="0">
                <a:latin typeface="Calibri" panose="020F0502020204030204" pitchFamily="34" charset="0"/>
                <a:ea typeface="Calibri" panose="020F0502020204030204" pitchFamily="34" charset="0"/>
                <a:cs typeface="Times New Roman" panose="02020603050405020304" pitchFamily="18" charset="0"/>
              </a:rPr>
              <a:t>T</a:t>
            </a:r>
            <a:r>
              <a:rPr lang="en-GB" sz="1700" b="1" dirty="0">
                <a:effectLst/>
                <a:latin typeface="Calibri" panose="020F0502020204030204" pitchFamily="34" charset="0"/>
                <a:ea typeface="Calibri" panose="020F0502020204030204" pitchFamily="34" charset="0"/>
                <a:cs typeface="Times New Roman" panose="02020603050405020304" pitchFamily="18" charset="0"/>
              </a:rPr>
              <a:t>he links between CCI and heritage should be legally strengthened.</a:t>
            </a:r>
            <a:endParaRPr lang="en-GB" sz="1700" dirty="0">
              <a:latin typeface="Calibri" panose="020F0502020204030204" pitchFamily="34" charset="0"/>
              <a:cs typeface="Times New Roman" panose="02020603050405020304" pitchFamily="18" charset="0"/>
            </a:endParaRPr>
          </a:p>
          <a:p>
            <a:r>
              <a:rPr lang="en-GB" sz="1700" dirty="0">
                <a:effectLst/>
                <a:latin typeface="Calibri" panose="020F0502020204030204" pitchFamily="34" charset="0"/>
                <a:ea typeface="Calibri" panose="020F0502020204030204" pitchFamily="34" charset="0"/>
                <a:cs typeface="Times New Roman" panose="02020603050405020304" pitchFamily="18" charset="0"/>
              </a:rPr>
              <a:t>In Croatia, Albania, and to some extent in Slovenia and BiH, decision making is highly centralised.</a:t>
            </a:r>
          </a:p>
          <a:p>
            <a:pPr marL="457200" lvl="1" indent="0">
              <a:buNone/>
            </a:pPr>
            <a:r>
              <a:rPr lang="en-GB" sz="1700" b="1" dirty="0">
                <a:latin typeface="Calibri" panose="020F0502020204030204" pitchFamily="34" charset="0"/>
                <a:cs typeface="Times New Roman" panose="02020603050405020304" pitchFamily="18" charset="0"/>
                <a:sym typeface="Wingdings" pitchFamily="2" charset="2"/>
              </a:rPr>
              <a:t> </a:t>
            </a:r>
            <a:r>
              <a:rPr lang="en-GB" sz="1700" b="1" dirty="0">
                <a:latin typeface="Calibri" panose="020F0502020204030204" pitchFamily="34" charset="0"/>
                <a:cs typeface="Times New Roman" panose="02020603050405020304" pitchFamily="18" charset="0"/>
              </a:rPr>
              <a:t>Recommendation towards decentralization.</a:t>
            </a:r>
          </a:p>
          <a:p>
            <a:endParaRPr lang="en-GB" sz="1700" b="1" dirty="0">
              <a:latin typeface="Calibri" panose="020F0502020204030204" pitchFamily="34" charset="0"/>
              <a:cs typeface="Times New Roman" panose="02020603050405020304" pitchFamily="18" charset="0"/>
            </a:endParaRPr>
          </a:p>
          <a:p>
            <a:endParaRPr lang="en-GB" sz="1700" b="1"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62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4EEE574-87E7-312D-0A87-C02A138D7BFD}"/>
              </a:ext>
            </a:extLst>
          </p:cNvPr>
          <p:cNvSpPr>
            <a:spLocks noGrp="1"/>
          </p:cNvSpPr>
          <p:nvPr>
            <p:ph idx="1"/>
          </p:nvPr>
        </p:nvSpPr>
        <p:spPr>
          <a:xfrm>
            <a:off x="1371599" y="2318197"/>
            <a:ext cx="9724031" cy="3683358"/>
          </a:xfrm>
        </p:spPr>
        <p:txBody>
          <a:bodyPr anchor="ctr">
            <a:normAutofit/>
          </a:bodyPr>
          <a:lstStyle/>
          <a:p>
            <a:r>
              <a:rPr lang="en-GB" sz="2000" b="1" dirty="0">
                <a:effectLst/>
                <a:latin typeface="Calibri" panose="020F0502020204030204" pitchFamily="34" charset="0"/>
                <a:ea typeface="Calibri" panose="020F0502020204030204" pitchFamily="34" charset="0"/>
                <a:cs typeface="Times New Roman" panose="02020603050405020304" pitchFamily="18" charset="0"/>
              </a:rPr>
              <a:t>Sustainability</a:t>
            </a:r>
            <a:r>
              <a:rPr lang="en-GB" sz="2000" dirty="0">
                <a:effectLst/>
                <a:latin typeface="Calibri" panose="020F0502020204030204" pitchFamily="34" charset="0"/>
                <a:ea typeface="Calibri" panose="020F0502020204030204" pitchFamily="34" charset="0"/>
                <a:cs typeface="Times New Roman" panose="02020603050405020304" pitchFamily="18" charset="0"/>
              </a:rPr>
              <a:t> is a worrying aspect in tourism in the legal frameworks.</a:t>
            </a:r>
          </a:p>
          <a:p>
            <a:r>
              <a:rPr lang="en-GB" sz="2000" dirty="0">
                <a:effectLst/>
                <a:latin typeface="Calibri" panose="020F0502020204030204" pitchFamily="34" charset="0"/>
                <a:ea typeface="Calibri" panose="020F0502020204030204" pitchFamily="34" charset="0"/>
                <a:cs typeface="Times New Roman" panose="02020603050405020304" pitchFamily="18" charset="0"/>
              </a:rPr>
              <a:t>EU perspective 2021-2027, sustainability in tourism is encouraged</a:t>
            </a:r>
            <a:r>
              <a:rPr lang="en-HR" sz="2000" dirty="0">
                <a:effectLst/>
              </a:rPr>
              <a:t> </a:t>
            </a:r>
            <a:r>
              <a:rPr lang="en-GB" sz="2000" dirty="0">
                <a:effectLst/>
                <a:latin typeface="Calibri" panose="020F0502020204030204" pitchFamily="34" charset="0"/>
                <a:cs typeface="Times New Roman" panose="02020603050405020304" pitchFamily="18" charset="0"/>
              </a:rPr>
              <a:t>(e.g. </a:t>
            </a:r>
            <a:r>
              <a:rPr lang="en-GB" sz="2000" dirty="0">
                <a:effectLst/>
                <a:latin typeface="Calibri" panose="020F0502020204030204" pitchFamily="34" charset="0"/>
                <a:ea typeface="Calibri" panose="020F0502020204030204" pitchFamily="34" charset="0"/>
                <a:cs typeface="Times New Roman" panose="02020603050405020304" pitchFamily="18" charset="0"/>
              </a:rPr>
              <a:t>Croatian tourism policy, Strategy of Sustainable </a:t>
            </a:r>
            <a:r>
              <a:rPr lang="en-GB" sz="2000" dirty="0">
                <a:latin typeface="Calibri" panose="020F0502020204030204" pitchFamily="34" charset="0"/>
                <a:ea typeface="Calibri" panose="020F0502020204030204" pitchFamily="34" charset="0"/>
                <a:cs typeface="Times New Roman" panose="02020603050405020304" pitchFamily="18" charset="0"/>
              </a:rPr>
              <a:t>T</a:t>
            </a:r>
            <a:r>
              <a:rPr lang="en-GB" sz="2000" dirty="0">
                <a:effectLst/>
                <a:latin typeface="Calibri" panose="020F0502020204030204" pitchFamily="34" charset="0"/>
                <a:ea typeface="Calibri" panose="020F0502020204030204" pitchFamily="34" charset="0"/>
                <a:cs typeface="Times New Roman" panose="02020603050405020304" pitchFamily="18" charset="0"/>
              </a:rPr>
              <a:t>ourism 2030)</a:t>
            </a:r>
          </a:p>
          <a:p>
            <a:r>
              <a:rPr lang="en-GB" sz="2000" dirty="0">
                <a:effectLst/>
                <a:latin typeface="Calibri" panose="020F0502020204030204" pitchFamily="34" charset="0"/>
                <a:ea typeface="Calibri" panose="020F0502020204030204" pitchFamily="34" charset="0"/>
                <a:cs typeface="Times New Roman" panose="02020603050405020304" pitchFamily="18" charset="0"/>
              </a:rPr>
              <a:t>Usually sustainability is discussed within the framework of environmental protection and climate change </a:t>
            </a:r>
            <a:r>
              <a:rPr lang="en-GB" sz="2000"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 but </a:t>
            </a:r>
            <a:r>
              <a:rPr lang="en-GB" sz="2000" dirty="0">
                <a:effectLst/>
                <a:latin typeface="Calibri" panose="020F0502020204030204" pitchFamily="34" charset="0"/>
                <a:ea typeface="Calibri" panose="020F0502020204030204" pitchFamily="34" charset="0"/>
                <a:cs typeface="Times New Roman" panose="02020603050405020304" pitchFamily="18" charset="0"/>
              </a:rPr>
              <a:t>it entails other issues such as over tourism or even under tourism especially after COVID-19 </a:t>
            </a:r>
          </a:p>
          <a:p>
            <a:r>
              <a:rPr lang="en-GB" sz="2000" dirty="0">
                <a:effectLst/>
                <a:latin typeface="Calibri" panose="020F0502020204030204" pitchFamily="34" charset="0"/>
                <a:ea typeface="Calibri" panose="020F0502020204030204" pitchFamily="34" charset="0"/>
                <a:cs typeface="Times New Roman" panose="02020603050405020304" pitchFamily="18" charset="0"/>
              </a:rPr>
              <a:t>Generally ADRION countries have overreliance on tourism industry. </a:t>
            </a:r>
            <a:endParaRPr lang="en-HR"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buNone/>
            </a:pPr>
            <a:r>
              <a:rPr lang="en-GB" sz="2000" b="1" dirty="0">
                <a:effectLst/>
                <a:latin typeface="Calibri" panose="020F0502020204030204" pitchFamily="34" charset="0"/>
                <a:ea typeface="Calibri" panose="020F0502020204030204" pitchFamily="34" charset="0"/>
                <a:cs typeface="Times New Roman" panose="02020603050405020304" pitchFamily="18" charset="0"/>
                <a:sym typeface="Wingdings" pitchFamily="2" charset="2"/>
              </a:rPr>
              <a:t>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Policy recommendation goes to diversification of economy. </a:t>
            </a:r>
          </a:p>
          <a:p>
            <a:pPr lvl="1"/>
            <a:endParaRPr lang="en-GB" sz="2000" b="1" dirty="0">
              <a:latin typeface="Calibri" panose="020F0502020204030204" pitchFamily="34" charset="0"/>
              <a:ea typeface="Calibri" panose="020F0502020204030204" pitchFamily="34" charset="0"/>
              <a:cs typeface="Times New Roman" panose="02020603050405020304" pitchFamily="18" charset="0"/>
            </a:endParaRPr>
          </a:p>
          <a:p>
            <a:endParaRPr lang="en-HR"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HR" sz="2000" dirty="0"/>
          </a:p>
        </p:txBody>
      </p:sp>
    </p:spTree>
    <p:extLst>
      <p:ext uri="{BB962C8B-B14F-4D97-AF65-F5344CB8AC3E}">
        <p14:creationId xmlns:p14="http://schemas.microsoft.com/office/powerpoint/2010/main" val="148855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D6DD8F-38A0-05A2-2ACD-42DA47F9B3E6}"/>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C</a:t>
            </a:r>
            <a:r>
              <a:rPr lang="en-US" sz="4000">
                <a:solidFill>
                  <a:srgbClr val="FFFFFF"/>
                </a:solidFill>
                <a:effectLst/>
              </a:rPr>
              <a:t>ommon innovative indicators</a:t>
            </a:r>
            <a:endParaRPr lang="hr-HR" sz="4000">
              <a:solidFill>
                <a:srgbClr val="FFFFFF"/>
              </a:solidFill>
            </a:endParaRPr>
          </a:p>
        </p:txBody>
      </p:sp>
      <p:sp>
        <p:nvSpPr>
          <p:cNvPr id="3" name="Content Placeholder 2">
            <a:extLst>
              <a:ext uri="{FF2B5EF4-FFF2-40B4-BE49-F238E27FC236}">
                <a16:creationId xmlns:a16="http://schemas.microsoft.com/office/drawing/2014/main" id="{7918E829-4A66-0A84-9A61-023B9CB1C6D3}"/>
              </a:ext>
            </a:extLst>
          </p:cNvPr>
          <p:cNvSpPr>
            <a:spLocks noGrp="1"/>
          </p:cNvSpPr>
          <p:nvPr>
            <p:ph idx="1"/>
          </p:nvPr>
        </p:nvSpPr>
        <p:spPr>
          <a:xfrm>
            <a:off x="6503158" y="649480"/>
            <a:ext cx="4862447" cy="5546047"/>
          </a:xfrm>
        </p:spPr>
        <p:txBody>
          <a:bodyPr anchor="ctr">
            <a:normAutofit/>
          </a:bodyPr>
          <a:lstStyle/>
          <a:p>
            <a:r>
              <a:rPr lang="en-GB" sz="1300" dirty="0">
                <a:effectLst/>
                <a:latin typeface="Calibri" panose="020F0502020204030204" pitchFamily="34" charset="0"/>
                <a:ea typeface="Calibri" panose="020F0502020204030204" pitchFamily="34" charset="0"/>
              </a:rPr>
              <a:t>Impact of cultural/creative industries (CCIs) on cultural heritage preservation and valorisation and on tourism – undeniable</a:t>
            </a:r>
          </a:p>
          <a:p>
            <a:r>
              <a:rPr lang="en-GB" sz="1300" dirty="0">
                <a:effectLst/>
                <a:latin typeface="Calibri" panose="020F0502020204030204" pitchFamily="34" charset="0"/>
                <a:ea typeface="Calibri" panose="020F0502020204030204" pitchFamily="34" charset="0"/>
              </a:rPr>
              <a:t>CCIs - a driver for growth, innovative spill overs in other industrial sectors, such as tourism, retail, and digital technologies (European Parliament, 2016); direct or indirect impact is seen in urban and regional development, territorial branding, economic growth, creative cities and tourism development, innovations, </a:t>
            </a:r>
            <a:r>
              <a:rPr lang="en-GB" sz="1300" dirty="0" err="1">
                <a:effectLst/>
                <a:latin typeface="Calibri" panose="020F0502020204030204" pitchFamily="34" charset="0"/>
                <a:ea typeface="Calibri" panose="020F0502020204030204" pitchFamily="34" charset="0"/>
              </a:rPr>
              <a:t>livability</a:t>
            </a:r>
            <a:r>
              <a:rPr lang="en-GB" sz="1300" dirty="0">
                <a:effectLst/>
                <a:latin typeface="Calibri" panose="020F0502020204030204" pitchFamily="34" charset="0"/>
                <a:ea typeface="Calibri" panose="020F0502020204030204" pitchFamily="34" charset="0"/>
              </a:rPr>
              <a:t>, and indirect investments</a:t>
            </a:r>
            <a:endParaRPr lang="en-HR" sz="1300" dirty="0">
              <a:effectLst/>
              <a:latin typeface="Times New Roman" panose="02020603050405020304" pitchFamily="18" charset="0"/>
              <a:ea typeface="Times New Roman" panose="02020603050405020304" pitchFamily="18" charset="0"/>
            </a:endParaRPr>
          </a:p>
          <a:p>
            <a:pPr>
              <a:spcAft>
                <a:spcPts val="200"/>
              </a:spcAft>
            </a:pPr>
            <a:r>
              <a:rPr lang="hr-HR" sz="1300" dirty="0">
                <a:latin typeface="Calibri" panose="020F0502020204030204" pitchFamily="34" charset="0"/>
              </a:rPr>
              <a:t>In </a:t>
            </a:r>
            <a:r>
              <a:rPr lang="en-GB" sz="1300" dirty="0">
                <a:latin typeface="Calibri" panose="020F0502020204030204" pitchFamily="34" charset="0"/>
              </a:rPr>
              <a:t>2019 </a:t>
            </a:r>
            <a:r>
              <a:rPr lang="en-GB" sz="1300" dirty="0">
                <a:effectLst/>
                <a:latin typeface="Calibri" panose="020F0502020204030204" pitchFamily="34" charset="0"/>
                <a:ea typeface="Calibri" panose="020F0502020204030204" pitchFamily="34" charset="0"/>
              </a:rPr>
              <a:t>CCIs represented 4.4% of EU GDP - annual revenues of €643 billion and a total added value of €253 billion</a:t>
            </a:r>
          </a:p>
          <a:p>
            <a:pPr>
              <a:spcAft>
                <a:spcPts val="200"/>
              </a:spcAft>
            </a:pPr>
            <a:r>
              <a:rPr lang="en-GB" sz="1300" dirty="0">
                <a:effectLst/>
                <a:latin typeface="Calibri" panose="020F0502020204030204" pitchFamily="34" charset="0"/>
                <a:ea typeface="Calibri" panose="020F0502020204030204" pitchFamily="34" charset="0"/>
              </a:rPr>
              <a:t>One of Europe’s leading job providers - employing more than 7.6 million people</a:t>
            </a:r>
          </a:p>
          <a:p>
            <a:pPr>
              <a:spcAft>
                <a:spcPts val="200"/>
              </a:spcAft>
            </a:pPr>
            <a:r>
              <a:rPr lang="en-GB" sz="1300" dirty="0">
                <a:effectLst/>
                <a:latin typeface="Calibri" panose="020F0502020204030204" pitchFamily="34" charset="0"/>
                <a:ea typeface="Calibri" panose="020F0502020204030204" pitchFamily="34" charset="0"/>
              </a:rPr>
              <a:t>CCIs growing faster (+2.6% per year since 2013) than the EU average (+2%) and represented a trade surplus of €8.6 billion in 2017 (the latest figures available) (Ernst &amp; Young, 2019)</a:t>
            </a:r>
          </a:p>
          <a:p>
            <a:pPr>
              <a:spcAft>
                <a:spcPts val="200"/>
              </a:spcAft>
            </a:pPr>
            <a:r>
              <a:rPr lang="en-GB" sz="1300" dirty="0">
                <a:latin typeface="Calibri" panose="020F0502020204030204" pitchFamily="34" charset="0"/>
                <a:ea typeface="Times New Roman" panose="02020603050405020304" pitchFamily="18" charset="0"/>
              </a:rPr>
              <a:t>COVID-19 – big challenges (</a:t>
            </a:r>
            <a:r>
              <a:rPr lang="en-GB" sz="1300" dirty="0">
                <a:effectLst/>
                <a:latin typeface="Calibri" panose="020F0502020204030204" pitchFamily="34" charset="0"/>
                <a:ea typeface="Calibri" panose="020F0502020204030204" pitchFamily="34" charset="0"/>
              </a:rPr>
              <a:t>loss of over 30% of their turnover for 2020) </a:t>
            </a:r>
            <a:r>
              <a:rPr lang="en-GB" sz="1300" dirty="0">
                <a:latin typeface="Calibri" panose="020F0502020204030204" pitchFamily="34" charset="0"/>
                <a:ea typeface="Times New Roman" panose="02020603050405020304" pitchFamily="18" charset="0"/>
              </a:rPr>
              <a:t>but also opportunities (rise in online content, gaming, book sector)</a:t>
            </a:r>
          </a:p>
          <a:p>
            <a:pPr>
              <a:spcAft>
                <a:spcPts val="200"/>
              </a:spcAft>
            </a:pPr>
            <a:r>
              <a:rPr lang="en-GB" sz="1300" b="1" dirty="0">
                <a:latin typeface="Calibri" panose="020F0502020204030204" pitchFamily="34" charset="0"/>
                <a:ea typeface="Times New Roman" panose="02020603050405020304" pitchFamily="18" charset="0"/>
              </a:rPr>
              <a:t>CCIs’ r</a:t>
            </a:r>
            <a:r>
              <a:rPr lang="en-GB" sz="1300" b="1" dirty="0">
                <a:effectLst/>
                <a:latin typeface="Calibri" panose="020F0502020204030204" pitchFamily="34" charset="0"/>
                <a:ea typeface="Times New Roman" panose="02020603050405020304" pitchFamily="18" charset="0"/>
              </a:rPr>
              <a:t>ole in </a:t>
            </a:r>
            <a:r>
              <a:rPr lang="en-GB" sz="1300" b="1" dirty="0">
                <a:effectLst/>
                <a:latin typeface="Calibri" panose="020F0502020204030204" pitchFamily="34" charset="0"/>
                <a:ea typeface="Calibri" panose="020F0502020204030204" pitchFamily="34" charset="0"/>
              </a:rPr>
              <a:t>cultural heritage preservation - dynamism in the cultural heritage asset presentation, marketing, sales as well as preservation, especially in the digital environment</a:t>
            </a:r>
            <a:r>
              <a:rPr lang="en-HR" sz="1300" b="1" dirty="0">
                <a:effectLst/>
              </a:rPr>
              <a:t> </a:t>
            </a:r>
          </a:p>
          <a:p>
            <a:pPr>
              <a:spcAft>
                <a:spcPts val="200"/>
              </a:spcAft>
            </a:pPr>
            <a:r>
              <a:rPr lang="en-GB" sz="1300" b="1" dirty="0">
                <a:latin typeface="Calibri" panose="020F0502020204030204" pitchFamily="34" charset="0"/>
              </a:rPr>
              <a:t>CCIs’ role in tourism – provision of experiences</a:t>
            </a:r>
            <a:endParaRPr lang="en-HR" sz="1300" b="1" dirty="0">
              <a:latin typeface="Calibri" panose="020F0502020204030204" pitchFamily="34" charset="0"/>
            </a:endParaRPr>
          </a:p>
          <a:p>
            <a:pPr>
              <a:spcAft>
                <a:spcPts val="200"/>
              </a:spcAft>
            </a:pPr>
            <a:endParaRPr lang="en-HR" sz="1300" dirty="0">
              <a:effectLst/>
              <a:latin typeface="Times New Roman" panose="02020603050405020304" pitchFamily="18" charset="0"/>
              <a:ea typeface="Times New Roman" panose="02020603050405020304" pitchFamily="18" charset="0"/>
            </a:endParaRPr>
          </a:p>
          <a:p>
            <a:endParaRPr lang="hr-HR" sz="1300" dirty="0"/>
          </a:p>
        </p:txBody>
      </p:sp>
    </p:spTree>
    <p:extLst>
      <p:ext uri="{BB962C8B-B14F-4D97-AF65-F5344CB8AC3E}">
        <p14:creationId xmlns:p14="http://schemas.microsoft.com/office/powerpoint/2010/main" val="120992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0234E66-DE2E-3CBA-E345-4C34EE698AD0}"/>
              </a:ext>
            </a:extLst>
          </p:cNvPr>
          <p:cNvSpPr>
            <a:spLocks noGrp="1"/>
          </p:cNvSpPr>
          <p:nvPr>
            <p:ph type="title"/>
          </p:nvPr>
        </p:nvSpPr>
        <p:spPr>
          <a:xfrm>
            <a:off x="1371599" y="294538"/>
            <a:ext cx="9895951" cy="1033669"/>
          </a:xfrm>
        </p:spPr>
        <p:txBody>
          <a:bodyPr>
            <a:normAutofit/>
          </a:bodyPr>
          <a:lstStyle/>
          <a:p>
            <a:r>
              <a:rPr lang="en-GB" sz="2500" dirty="0">
                <a:solidFill>
                  <a:srgbClr val="FFFFFF"/>
                </a:solidFill>
              </a:rPr>
              <a:t>Two types of indicators </a:t>
            </a:r>
            <a:r>
              <a:rPr lang="en-US" sz="2500" dirty="0">
                <a:solidFill>
                  <a:srgbClr val="FFFFFF"/>
                </a:solidFill>
                <a:effectLst/>
              </a:rPr>
              <a:t>for assessing the impact of CCIs on the preservation of cultural heritage and the promotion of sustainable experience tourism:</a:t>
            </a:r>
            <a:endParaRPr lang="hr-HR" sz="2500" dirty="0">
              <a:solidFill>
                <a:srgbClr val="FFFFFF"/>
              </a:solidFill>
            </a:endParaRPr>
          </a:p>
        </p:txBody>
      </p:sp>
      <p:sp>
        <p:nvSpPr>
          <p:cNvPr id="3" name="Content Placeholder 2">
            <a:extLst>
              <a:ext uri="{FF2B5EF4-FFF2-40B4-BE49-F238E27FC236}">
                <a16:creationId xmlns:a16="http://schemas.microsoft.com/office/drawing/2014/main" id="{B0EED5F9-C85C-FAD2-0E32-88AE37659D9F}"/>
              </a:ext>
            </a:extLst>
          </p:cNvPr>
          <p:cNvSpPr>
            <a:spLocks noGrp="1"/>
          </p:cNvSpPr>
          <p:nvPr>
            <p:ph idx="1"/>
          </p:nvPr>
        </p:nvSpPr>
        <p:spPr>
          <a:xfrm>
            <a:off x="1371599" y="2318197"/>
            <a:ext cx="9724031" cy="3683358"/>
          </a:xfrm>
        </p:spPr>
        <p:txBody>
          <a:bodyPr anchor="ctr">
            <a:noAutofit/>
          </a:bodyPr>
          <a:lstStyle/>
          <a:p>
            <a:r>
              <a:rPr lang="en-GB" sz="1200" dirty="0"/>
              <a:t>Indicators for CCI’s impact assessment on cultural heritage on the </a:t>
            </a:r>
            <a:r>
              <a:rPr lang="en-GB" sz="1200" b="1" dirty="0"/>
              <a:t>policy level</a:t>
            </a:r>
          </a:p>
          <a:p>
            <a:pPr marL="800100" lvl="1" indent="-342900">
              <a:spcAft>
                <a:spcPts val="800"/>
              </a:spcAft>
              <a:buFont typeface="Symbol" pitchFamily="2" charset="2"/>
              <a:buChar char=""/>
            </a:pPr>
            <a:r>
              <a:rPr lang="en-GB" sz="1200" dirty="0"/>
              <a:t>Heritage vibrancy;</a:t>
            </a:r>
            <a:endParaRPr lang="en-HR" sz="1200" dirty="0"/>
          </a:p>
          <a:p>
            <a:pPr marL="800100" lvl="1" indent="-342900">
              <a:spcAft>
                <a:spcPts val="800"/>
              </a:spcAft>
              <a:buFont typeface="Symbol" pitchFamily="2" charset="2"/>
              <a:buChar char=""/>
            </a:pPr>
            <a:r>
              <a:rPr lang="en-GB" sz="1200" dirty="0"/>
              <a:t>Creative economy;</a:t>
            </a:r>
            <a:endParaRPr lang="en-HR" sz="1200" dirty="0"/>
          </a:p>
          <a:p>
            <a:pPr marL="800100" lvl="1" indent="-342900">
              <a:spcAft>
                <a:spcPts val="800"/>
              </a:spcAft>
              <a:buFont typeface="Symbol" pitchFamily="2" charset="2"/>
              <a:buChar char=""/>
            </a:pPr>
            <a:r>
              <a:rPr lang="en-HR" sz="1200" dirty="0"/>
              <a:t>Enabling environment</a:t>
            </a:r>
            <a:endParaRPr lang="en-GB" sz="1200" dirty="0"/>
          </a:p>
          <a:p>
            <a:r>
              <a:rPr lang="en-GB" sz="1200" dirty="0"/>
              <a:t>Indicators for CCI’s impact assessment on cultural heritage on the </a:t>
            </a:r>
            <a:r>
              <a:rPr lang="en-GB" sz="1200" b="1" dirty="0"/>
              <a:t>project level</a:t>
            </a:r>
          </a:p>
          <a:p>
            <a:pPr marL="800100" lvl="1" indent="-342900">
              <a:spcAft>
                <a:spcPts val="800"/>
              </a:spcAft>
              <a:buFont typeface="Symbol" pitchFamily="2" charset="2"/>
              <a:buChar char=""/>
            </a:pPr>
            <a:r>
              <a:rPr lang="en-GB" sz="1200" dirty="0"/>
              <a:t>Heritage preservation and protection enhancement;</a:t>
            </a:r>
            <a:endParaRPr lang="en-HR" sz="1200" dirty="0"/>
          </a:p>
          <a:p>
            <a:pPr marL="800100" lvl="1" indent="-342900">
              <a:spcAft>
                <a:spcPts val="800"/>
              </a:spcAft>
              <a:buFont typeface="Symbol" pitchFamily="2" charset="2"/>
              <a:buChar char=""/>
            </a:pPr>
            <a:r>
              <a:rPr lang="en-GB" sz="1200" dirty="0"/>
              <a:t>Heritage vibrancy and liveability;</a:t>
            </a:r>
            <a:endParaRPr lang="en-HR" sz="1200" dirty="0"/>
          </a:p>
          <a:p>
            <a:pPr marL="800100" lvl="1" indent="-342900">
              <a:spcAft>
                <a:spcPts val="800"/>
              </a:spcAft>
              <a:buFont typeface="Symbol" pitchFamily="2" charset="2"/>
              <a:buChar char=""/>
            </a:pPr>
            <a:r>
              <a:rPr lang="en-GB" sz="1200" dirty="0"/>
              <a:t>Financial, social, environmental and cultural sustainability of cultural heritage;</a:t>
            </a:r>
            <a:endParaRPr lang="en-HR" sz="1200" dirty="0"/>
          </a:p>
          <a:p>
            <a:pPr marL="800100" lvl="1" indent="-342900">
              <a:spcAft>
                <a:spcPts val="800"/>
              </a:spcAft>
              <a:buFont typeface="Symbol" pitchFamily="2" charset="2"/>
              <a:buChar char=""/>
            </a:pPr>
            <a:r>
              <a:rPr lang="en-GB" sz="1200" dirty="0"/>
              <a:t>Heritage products/services enhancement;</a:t>
            </a:r>
            <a:endParaRPr lang="en-HR" sz="1200" dirty="0"/>
          </a:p>
          <a:p>
            <a:pPr marL="800100" lvl="1" indent="-342900">
              <a:spcAft>
                <a:spcPts val="800"/>
              </a:spcAft>
              <a:buFont typeface="Symbol" pitchFamily="2" charset="2"/>
              <a:buChar char=""/>
            </a:pPr>
            <a:r>
              <a:rPr lang="en-GB" sz="1200" dirty="0"/>
              <a:t>Heritage marketing improvement;</a:t>
            </a:r>
            <a:endParaRPr lang="en-HR" sz="1200" dirty="0"/>
          </a:p>
          <a:p>
            <a:pPr marL="800100" lvl="1" indent="-342900">
              <a:spcAft>
                <a:spcPts val="800"/>
              </a:spcAft>
              <a:buFont typeface="Symbol" pitchFamily="2" charset="2"/>
              <a:buChar char=""/>
            </a:pPr>
            <a:r>
              <a:rPr lang="en-GB" sz="1200" dirty="0"/>
              <a:t>Heritage interpretation enhancement;</a:t>
            </a:r>
            <a:endParaRPr lang="en-HR" sz="1200" dirty="0"/>
          </a:p>
          <a:p>
            <a:pPr marL="800100" lvl="1" indent="-342900">
              <a:spcAft>
                <a:spcPts val="800"/>
              </a:spcAft>
              <a:buFont typeface="Symbol" pitchFamily="2" charset="2"/>
              <a:buChar char=""/>
            </a:pPr>
            <a:r>
              <a:rPr lang="en-GB" sz="1200" dirty="0"/>
              <a:t>Enhanced human resources management;</a:t>
            </a:r>
            <a:endParaRPr lang="en-HR" sz="1200" dirty="0"/>
          </a:p>
          <a:p>
            <a:pPr marL="800100" lvl="1" indent="-342900">
              <a:spcAft>
                <a:spcPts val="800"/>
              </a:spcAft>
              <a:buFont typeface="Symbol" pitchFamily="2" charset="2"/>
              <a:buChar char=""/>
            </a:pPr>
            <a:r>
              <a:rPr lang="en-GB" sz="1200" dirty="0"/>
              <a:t>Visitor management improvement;</a:t>
            </a:r>
          </a:p>
          <a:p>
            <a:pPr marL="800100" lvl="1" indent="-342900">
              <a:spcAft>
                <a:spcPts val="800"/>
              </a:spcAft>
              <a:buFont typeface="Symbol" pitchFamily="2" charset="2"/>
              <a:buChar char=""/>
            </a:pPr>
            <a:r>
              <a:rPr lang="en-GB" sz="1200" dirty="0"/>
              <a:t>Local community participation</a:t>
            </a:r>
            <a:endParaRPr lang="en-HR" sz="1200" dirty="0"/>
          </a:p>
        </p:txBody>
      </p:sp>
    </p:spTree>
    <p:extLst>
      <p:ext uri="{BB962C8B-B14F-4D97-AF65-F5344CB8AC3E}">
        <p14:creationId xmlns:p14="http://schemas.microsoft.com/office/powerpoint/2010/main" val="73442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7F88E7-CAF1-D368-87ED-32DD828FF2A1}"/>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400" kern="1200" dirty="0">
                <a:solidFill>
                  <a:srgbClr val="FFFFFF"/>
                </a:solidFill>
                <a:latin typeface="+mj-lt"/>
                <a:ea typeface="+mj-ea"/>
                <a:cs typeface="+mj-cs"/>
              </a:rPr>
              <a:t>Indicators for CCI’s impact assessment on cultural heritage on the </a:t>
            </a:r>
            <a:r>
              <a:rPr lang="en-US" sz="3400" b="1" i="1" kern="1200" dirty="0">
                <a:solidFill>
                  <a:srgbClr val="FFFFFF"/>
                </a:solidFill>
                <a:latin typeface="+mj-lt"/>
                <a:ea typeface="+mj-ea"/>
                <a:cs typeface="+mj-cs"/>
              </a:rPr>
              <a:t>policy level</a:t>
            </a:r>
          </a:p>
        </p:txBody>
      </p:sp>
      <p:graphicFrame>
        <p:nvGraphicFramePr>
          <p:cNvPr id="3" name="Table 2">
            <a:extLst>
              <a:ext uri="{FF2B5EF4-FFF2-40B4-BE49-F238E27FC236}">
                <a16:creationId xmlns:a16="http://schemas.microsoft.com/office/drawing/2014/main" id="{9B9A7138-76A1-1BAB-A7BC-30227042517B}"/>
              </a:ext>
            </a:extLst>
          </p:cNvPr>
          <p:cNvGraphicFramePr>
            <a:graphicFrameLocks noGrp="1"/>
          </p:cNvGraphicFramePr>
          <p:nvPr>
            <p:extLst>
              <p:ext uri="{D42A27DB-BD31-4B8C-83A1-F6EECF244321}">
                <p14:modId xmlns:p14="http://schemas.microsoft.com/office/powerpoint/2010/main" val="2619161445"/>
              </p:ext>
            </p:extLst>
          </p:nvPr>
        </p:nvGraphicFramePr>
        <p:xfrm>
          <a:off x="432225" y="2141290"/>
          <a:ext cx="11327550" cy="1362509"/>
        </p:xfrm>
        <a:graphic>
          <a:graphicData uri="http://schemas.openxmlformats.org/drawingml/2006/table">
            <a:tbl>
              <a:tblPr firstRow="1" firstCol="1" bandRow="1">
                <a:noFill/>
                <a:tableStyleId>{5C22544A-7EE6-4342-B048-85BDC9FD1C3A}</a:tableStyleId>
              </a:tblPr>
              <a:tblGrid>
                <a:gridCol w="2997298">
                  <a:extLst>
                    <a:ext uri="{9D8B030D-6E8A-4147-A177-3AD203B41FA5}">
                      <a16:colId xmlns:a16="http://schemas.microsoft.com/office/drawing/2014/main" val="1233606648"/>
                    </a:ext>
                  </a:extLst>
                </a:gridCol>
                <a:gridCol w="3457235">
                  <a:extLst>
                    <a:ext uri="{9D8B030D-6E8A-4147-A177-3AD203B41FA5}">
                      <a16:colId xmlns:a16="http://schemas.microsoft.com/office/drawing/2014/main" val="3969017808"/>
                    </a:ext>
                  </a:extLst>
                </a:gridCol>
                <a:gridCol w="4873017">
                  <a:extLst>
                    <a:ext uri="{9D8B030D-6E8A-4147-A177-3AD203B41FA5}">
                      <a16:colId xmlns:a16="http://schemas.microsoft.com/office/drawing/2014/main" val="3535170015"/>
                    </a:ext>
                  </a:extLst>
                </a:gridCol>
              </a:tblGrid>
              <a:tr h="275060">
                <a:tc>
                  <a:txBody>
                    <a:bodyPr/>
                    <a:lstStyle/>
                    <a:p>
                      <a:pPr algn="just">
                        <a:lnSpc>
                          <a:spcPct val="107000"/>
                        </a:lnSpc>
                        <a:spcAft>
                          <a:spcPts val="800"/>
                        </a:spcAft>
                      </a:pPr>
                      <a:r>
                        <a:rPr lang="en-GB" sz="1200" b="0" cap="none" spc="60">
                          <a:solidFill>
                            <a:schemeClr val="bg1"/>
                          </a:solidFill>
                          <a:effectLst/>
                        </a:rPr>
                        <a:t>Heritage area</a:t>
                      </a:r>
                      <a:endParaRPr lang="en-HR" sz="1200" b="0" cap="none" spc="60">
                        <a:solidFill>
                          <a:schemeClr val="bg1"/>
                        </a:solidFill>
                        <a:effectLst/>
                        <a:latin typeface="Times New Roman" panose="02020603050405020304" pitchFamily="18" charset="0"/>
                        <a:ea typeface="Times New Roman" panose="02020603050405020304" pitchFamily="18" charset="0"/>
                      </a:endParaRPr>
                    </a:p>
                  </a:txBody>
                  <a:tcPr marL="50832" marR="50832" marT="67776" marB="0" anchor="ctr">
                    <a:lnL w="12700" cmpd="sng">
                      <a:noFill/>
                    </a:lnL>
                    <a:lnR w="12700" cmpd="sng">
                      <a:noFill/>
                    </a:lnR>
                    <a:lnT w="19050" cap="flat" cmpd="sng" algn="ctr">
                      <a:noFill/>
                      <a:prstDash val="solid"/>
                    </a:lnT>
                    <a:lnB w="38100" cmpd="sng">
                      <a:noFill/>
                    </a:lnB>
                    <a:solidFill>
                      <a:schemeClr val="accent1"/>
                    </a:solidFill>
                  </a:tcPr>
                </a:tc>
                <a:tc>
                  <a:txBody>
                    <a:bodyPr/>
                    <a:lstStyle/>
                    <a:p>
                      <a:pPr algn="just">
                        <a:lnSpc>
                          <a:spcPct val="107000"/>
                        </a:lnSpc>
                        <a:spcAft>
                          <a:spcPts val="800"/>
                        </a:spcAft>
                      </a:pPr>
                      <a:r>
                        <a:rPr lang="en-GB" sz="1200" b="0" cap="none" spc="60">
                          <a:solidFill>
                            <a:schemeClr val="bg1"/>
                          </a:solidFill>
                          <a:effectLst/>
                        </a:rPr>
                        <a:t>Heritage theme</a:t>
                      </a:r>
                      <a:endParaRPr lang="en-HR" sz="1200" b="0" cap="none" spc="60">
                        <a:solidFill>
                          <a:schemeClr val="bg1"/>
                        </a:solidFill>
                        <a:effectLst/>
                        <a:latin typeface="Times New Roman" panose="02020603050405020304" pitchFamily="18" charset="0"/>
                        <a:ea typeface="Times New Roman" panose="02020603050405020304" pitchFamily="18" charset="0"/>
                      </a:endParaRPr>
                    </a:p>
                  </a:txBody>
                  <a:tcPr marL="50832" marR="50832" marT="67776" marB="0" anchor="ctr">
                    <a:lnL w="12700" cmpd="sng">
                      <a:noFill/>
                    </a:lnL>
                    <a:lnR w="12700" cmpd="sng">
                      <a:noFill/>
                    </a:lnR>
                    <a:lnT w="19050" cap="flat" cmpd="sng" algn="ctr">
                      <a:noFill/>
                      <a:prstDash val="solid"/>
                    </a:lnT>
                    <a:lnB w="38100" cmpd="sng">
                      <a:noFill/>
                    </a:lnB>
                    <a:solidFill>
                      <a:schemeClr val="accent1"/>
                    </a:solidFill>
                  </a:tcPr>
                </a:tc>
                <a:tc>
                  <a:txBody>
                    <a:bodyPr/>
                    <a:lstStyle/>
                    <a:p>
                      <a:pPr algn="just">
                        <a:lnSpc>
                          <a:spcPct val="107000"/>
                        </a:lnSpc>
                        <a:spcAft>
                          <a:spcPts val="800"/>
                        </a:spcAft>
                      </a:pPr>
                      <a:r>
                        <a:rPr lang="en-GB" sz="1200" b="0" cap="none" spc="60">
                          <a:solidFill>
                            <a:schemeClr val="bg1"/>
                          </a:solidFill>
                          <a:effectLst/>
                        </a:rPr>
                        <a:t>Indicators</a:t>
                      </a:r>
                      <a:endParaRPr lang="en-HR" sz="1200" b="0" cap="none" spc="60">
                        <a:solidFill>
                          <a:schemeClr val="bg1"/>
                        </a:solidFill>
                        <a:effectLst/>
                        <a:latin typeface="Times New Roman" panose="02020603050405020304" pitchFamily="18" charset="0"/>
                        <a:ea typeface="Times New Roman" panose="02020603050405020304" pitchFamily="18" charset="0"/>
                      </a:endParaRPr>
                    </a:p>
                  </a:txBody>
                  <a:tcPr marL="50832" marR="50832" marT="67776" marB="0"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2919576847"/>
                  </a:ext>
                </a:extLst>
              </a:tr>
              <a:tr h="265095">
                <a:tc rowSpan="3">
                  <a:txBody>
                    <a:bodyPr/>
                    <a:lstStyle/>
                    <a:p>
                      <a:pPr algn="just"/>
                      <a:r>
                        <a:rPr lang="en-GB" sz="1000" b="1" cap="none" spc="0" dirty="0">
                          <a:solidFill>
                            <a:schemeClr val="tx1"/>
                          </a:solidFill>
                          <a:effectLst/>
                        </a:rPr>
                        <a:t>Creative economy</a:t>
                      </a:r>
                      <a:endParaRPr lang="en-HR" sz="1000" b="1" cap="none" spc="0" dirty="0">
                        <a:solidFill>
                          <a:schemeClr val="tx1"/>
                        </a:solidFill>
                        <a:effectLst/>
                      </a:endParaRPr>
                    </a:p>
                    <a:p>
                      <a:pPr algn="just"/>
                      <a:r>
                        <a:rPr lang="en-GB" sz="1000" b="1" cap="none" spc="0" dirty="0">
                          <a:solidFill>
                            <a:schemeClr val="tx1"/>
                          </a:solidFill>
                          <a:effectLst/>
                        </a:rPr>
                        <a:t> </a:t>
                      </a:r>
                      <a:endParaRPr lang="en-HR" sz="1000" b="1" cap="none" spc="0" dirty="0">
                        <a:solidFill>
                          <a:schemeClr val="tx1"/>
                        </a:solidFill>
                        <a:effectLst/>
                        <a:latin typeface="Times New Roman" panose="02020603050405020304" pitchFamily="18" charset="0"/>
                        <a:ea typeface="Times New Roman" panose="02020603050405020304" pitchFamily="18" charset="0"/>
                      </a:endParaRPr>
                    </a:p>
                  </a:txBody>
                  <a:tcPr marL="50832" marR="50832" marT="67776" marB="0">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algn="just"/>
                      <a:r>
                        <a:rPr lang="en-GB" sz="1000" cap="none" spc="0">
                          <a:solidFill>
                            <a:schemeClr val="tx1"/>
                          </a:solidFill>
                          <a:effectLst/>
                        </a:rPr>
                        <a:t>Creative and knowledge-based jobs</a:t>
                      </a:r>
                      <a:endParaRPr lang="en-HR" sz="1000" cap="none" spc="0">
                        <a:solidFill>
                          <a:schemeClr val="tx1"/>
                        </a:solidFill>
                        <a:effectLst/>
                        <a:latin typeface="Times New Roman" panose="02020603050405020304" pitchFamily="18" charset="0"/>
                        <a:ea typeface="Times New Roman" panose="02020603050405020304" pitchFamily="18" charset="0"/>
                      </a:endParaRPr>
                    </a:p>
                  </a:txBody>
                  <a:tcPr marL="50832" marR="50832" marT="67776" marB="0">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L="342900" lvl="0" indent="-342900" algn="just">
                        <a:buFont typeface="Symbol" pitchFamily="2" charset="2"/>
                        <a:buChar char=""/>
                      </a:pPr>
                      <a:r>
                        <a:rPr lang="en-GB" sz="1000" cap="none" spc="0" dirty="0">
                          <a:solidFill>
                            <a:schemeClr val="tx1"/>
                          </a:solidFill>
                          <a:effectLst/>
                        </a:rPr>
                        <a:t>Number of creative and knowledge-based jobs in the heritage sector</a:t>
                      </a:r>
                      <a:endParaRPr lang="en-HR" sz="1000" cap="none" spc="0" dirty="0">
                        <a:solidFill>
                          <a:schemeClr val="tx1"/>
                        </a:solidFill>
                        <a:effectLst/>
                      </a:endParaRPr>
                    </a:p>
                  </a:txBody>
                  <a:tcPr marL="50832" marR="50832" marT="67776" marB="0">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4103928974"/>
                  </a:ext>
                </a:extLst>
              </a:tr>
              <a:tr h="411177">
                <a:tc vMerge="1">
                  <a:txBody>
                    <a:bodyPr/>
                    <a:lstStyle/>
                    <a:p>
                      <a:endParaRPr lang="hr-HR"/>
                    </a:p>
                  </a:txBody>
                  <a:tcPr/>
                </a:tc>
                <a:tc>
                  <a:txBody>
                    <a:bodyPr/>
                    <a:lstStyle/>
                    <a:p>
                      <a:pPr algn="just"/>
                      <a:r>
                        <a:rPr lang="en-GB" sz="1000" cap="none" spc="0">
                          <a:solidFill>
                            <a:schemeClr val="tx1"/>
                          </a:solidFill>
                          <a:effectLst/>
                        </a:rPr>
                        <a:t>Heritage innovation</a:t>
                      </a:r>
                      <a:endParaRPr lang="en-HR" sz="1000" cap="none" spc="0">
                        <a:solidFill>
                          <a:schemeClr val="tx1"/>
                        </a:solidFill>
                        <a:effectLst/>
                        <a:latin typeface="Times New Roman" panose="02020603050405020304" pitchFamily="18" charset="0"/>
                        <a:ea typeface="Times New Roman" panose="02020603050405020304" pitchFamily="18" charset="0"/>
                      </a:endParaRPr>
                    </a:p>
                  </a:txBody>
                  <a:tcPr marL="50832" marR="50832" marT="67776" marB="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tc>
                  <a:txBody>
                    <a:bodyPr/>
                    <a:lstStyle/>
                    <a:p>
                      <a:pPr marL="342900" lvl="0" indent="-342900" algn="just">
                        <a:buFont typeface="Symbol" pitchFamily="2" charset="2"/>
                        <a:buChar char=""/>
                      </a:pPr>
                      <a:r>
                        <a:rPr lang="en-GB" sz="1000" cap="none" spc="0" dirty="0">
                          <a:solidFill>
                            <a:schemeClr val="tx1"/>
                          </a:solidFill>
                          <a:effectLst/>
                        </a:rPr>
                        <a:t>Number of CCI-related innovations in the heritage sector</a:t>
                      </a:r>
                      <a:endParaRPr lang="en-HR" sz="1000" cap="none" spc="0" dirty="0">
                        <a:solidFill>
                          <a:schemeClr val="tx1"/>
                        </a:solidFill>
                        <a:effectLst/>
                      </a:endParaRPr>
                    </a:p>
                    <a:p>
                      <a:pPr marL="342900" lvl="0" indent="-342900" algn="just">
                        <a:buFont typeface="Symbol" pitchFamily="2" charset="2"/>
                        <a:buChar char=""/>
                      </a:pPr>
                      <a:r>
                        <a:rPr lang="en-GB" sz="1000" cap="none" spc="0" dirty="0">
                          <a:solidFill>
                            <a:schemeClr val="tx1"/>
                          </a:solidFill>
                          <a:effectLst/>
                        </a:rPr>
                        <a:t>Number of CCI-related patents in the heritage sector</a:t>
                      </a:r>
                      <a:endParaRPr lang="en-HR" sz="1000" cap="none" spc="0" dirty="0">
                        <a:solidFill>
                          <a:schemeClr val="tx1"/>
                        </a:solidFill>
                        <a:effectLst/>
                        <a:latin typeface="Times New Roman" panose="02020603050405020304" pitchFamily="18" charset="0"/>
                        <a:ea typeface="Times New Roman" panose="02020603050405020304" pitchFamily="18" charset="0"/>
                      </a:endParaRPr>
                    </a:p>
                  </a:txBody>
                  <a:tcPr marL="50832" marR="50832" marT="67776" marB="0">
                    <a:lnL w="12700" cmpd="sng">
                      <a:noFill/>
                      <a:prstDash val="solid"/>
                    </a:lnL>
                    <a:lnR w="12700" cmpd="sng">
                      <a:noFill/>
                      <a:prstDash val="solid"/>
                    </a:lnR>
                    <a:lnT w="1270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153680965"/>
                  </a:ext>
                </a:extLst>
              </a:tr>
              <a:tr h="411177">
                <a:tc vMerge="1">
                  <a:txBody>
                    <a:bodyPr/>
                    <a:lstStyle/>
                    <a:p>
                      <a:endParaRPr lang="hr-HR"/>
                    </a:p>
                  </a:txBody>
                  <a:tcPr/>
                </a:tc>
                <a:tc>
                  <a:txBody>
                    <a:bodyPr/>
                    <a:lstStyle/>
                    <a:p>
                      <a:pPr algn="just"/>
                      <a:r>
                        <a:rPr lang="en-GB" sz="1000" cap="none" spc="0">
                          <a:solidFill>
                            <a:schemeClr val="tx1"/>
                          </a:solidFill>
                          <a:effectLst/>
                        </a:rPr>
                        <a:t>Internationalisation of heritage</a:t>
                      </a:r>
                      <a:endParaRPr lang="en-HR" sz="1000" cap="none" spc="0">
                        <a:solidFill>
                          <a:schemeClr val="tx1"/>
                        </a:solidFill>
                        <a:effectLst/>
                        <a:latin typeface="Times New Roman" panose="02020603050405020304" pitchFamily="18" charset="0"/>
                        <a:ea typeface="Times New Roman" panose="02020603050405020304" pitchFamily="18" charset="0"/>
                      </a:endParaRPr>
                    </a:p>
                  </a:txBody>
                  <a:tcPr marL="50832" marR="50832" marT="67776" marB="0">
                    <a:lnL w="12700" cmpd="sng">
                      <a:noFill/>
                      <a:prstDash val="solid"/>
                    </a:lnL>
                    <a:lnR w="12700" cmpd="sng">
                      <a:noFill/>
                      <a:prstDash val="solid"/>
                    </a:lnR>
                    <a:lnT w="12700" cmpd="sng">
                      <a:noFill/>
                      <a:prstDash val="solid"/>
                    </a:lnT>
                    <a:lnB w="12700" cap="flat" cmpd="sng" algn="ctr">
                      <a:noFill/>
                      <a:prstDash val="solid"/>
                    </a:lnB>
                    <a:noFill/>
                  </a:tcPr>
                </a:tc>
                <a:tc>
                  <a:txBody>
                    <a:bodyPr/>
                    <a:lstStyle/>
                    <a:p>
                      <a:pPr marL="342900" lvl="0" indent="-342900" algn="just">
                        <a:buFont typeface="Symbol" pitchFamily="2" charset="2"/>
                        <a:buChar char=""/>
                      </a:pPr>
                      <a:r>
                        <a:rPr lang="en-GB" sz="1000" cap="none" spc="0" dirty="0">
                          <a:solidFill>
                            <a:schemeClr val="tx1"/>
                          </a:solidFill>
                          <a:effectLst/>
                        </a:rPr>
                        <a:t>International branding of national heritage</a:t>
                      </a:r>
                      <a:endParaRPr lang="en-HR" sz="1000" cap="none" spc="0" dirty="0">
                        <a:solidFill>
                          <a:schemeClr val="tx1"/>
                        </a:solidFill>
                        <a:effectLst/>
                      </a:endParaRPr>
                    </a:p>
                    <a:p>
                      <a:pPr marL="342900" lvl="0" indent="-342900" algn="just">
                        <a:buFont typeface="Symbol" pitchFamily="2" charset="2"/>
                        <a:buChar char=""/>
                      </a:pPr>
                      <a:r>
                        <a:rPr lang="en-GB" sz="1000" cap="none" spc="0" dirty="0">
                          <a:solidFill>
                            <a:schemeClr val="tx1"/>
                          </a:solidFill>
                          <a:effectLst/>
                        </a:rPr>
                        <a:t>Number of international visitors to heritage sites</a:t>
                      </a:r>
                      <a:endParaRPr lang="en-HR" sz="1000" cap="none" spc="0" dirty="0">
                        <a:solidFill>
                          <a:schemeClr val="tx1"/>
                        </a:solidFill>
                        <a:effectLst/>
                        <a:latin typeface="Times New Roman" panose="02020603050405020304" pitchFamily="18" charset="0"/>
                        <a:ea typeface="Times New Roman" panose="02020603050405020304" pitchFamily="18" charset="0"/>
                      </a:endParaRPr>
                    </a:p>
                  </a:txBody>
                  <a:tcPr marL="50832" marR="50832" marT="67776" marB="0">
                    <a:lnL w="12700" cmpd="sng">
                      <a:noFill/>
                      <a:prstDash val="solid"/>
                    </a:lnL>
                    <a:lnR w="12700" cmpd="sng">
                      <a:noFill/>
                      <a:prstDash val="solid"/>
                    </a:lnR>
                    <a:lnT w="12700" cmpd="sng">
                      <a:noFill/>
                      <a:prstDash val="solid"/>
                    </a:lnT>
                    <a:lnB w="12700" cap="flat" cmpd="sng" algn="ctr">
                      <a:noFill/>
                      <a:prstDash val="solid"/>
                    </a:lnB>
                    <a:noFill/>
                  </a:tcPr>
                </a:tc>
                <a:extLst>
                  <a:ext uri="{0D108BD9-81ED-4DB2-BD59-A6C34878D82A}">
                    <a16:rowId xmlns:a16="http://schemas.microsoft.com/office/drawing/2014/main" val="3030242280"/>
                  </a:ext>
                </a:extLst>
              </a:tr>
            </a:tbl>
          </a:graphicData>
        </a:graphic>
      </p:graphicFrame>
    </p:spTree>
    <p:extLst>
      <p:ext uri="{BB962C8B-B14F-4D97-AF65-F5344CB8AC3E}">
        <p14:creationId xmlns:p14="http://schemas.microsoft.com/office/powerpoint/2010/main" val="194806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6C906E-CFAE-E431-1351-C9766377CEDD}"/>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3100" kern="1200" dirty="0">
                <a:solidFill>
                  <a:srgbClr val="FFFFFF"/>
                </a:solidFill>
                <a:latin typeface="+mj-lt"/>
                <a:ea typeface="+mj-ea"/>
                <a:cs typeface="+mj-cs"/>
              </a:rPr>
              <a:t>Indicators for CCI’s impact assessment on cultural heritage on the </a:t>
            </a:r>
            <a:r>
              <a:rPr lang="en-US" sz="3100" i="1" kern="1200" dirty="0">
                <a:solidFill>
                  <a:srgbClr val="FFFFFF"/>
                </a:solidFill>
                <a:latin typeface="+mj-lt"/>
                <a:ea typeface="+mj-ea"/>
                <a:cs typeface="+mj-cs"/>
              </a:rPr>
              <a:t>project level </a:t>
            </a:r>
            <a:endParaRPr lang="en-US" sz="3100" kern="1200" dirty="0">
              <a:solidFill>
                <a:srgbClr val="FFFFFF"/>
              </a:solidFill>
              <a:latin typeface="+mj-lt"/>
              <a:ea typeface="+mj-ea"/>
              <a:cs typeface="+mj-cs"/>
            </a:endParaRPr>
          </a:p>
        </p:txBody>
      </p:sp>
      <p:graphicFrame>
        <p:nvGraphicFramePr>
          <p:cNvPr id="3" name="Table 2">
            <a:extLst>
              <a:ext uri="{FF2B5EF4-FFF2-40B4-BE49-F238E27FC236}">
                <a16:creationId xmlns:a16="http://schemas.microsoft.com/office/drawing/2014/main" id="{11130C72-67A1-2E25-1AAD-08582BDCD36A}"/>
              </a:ext>
            </a:extLst>
          </p:cNvPr>
          <p:cNvGraphicFramePr>
            <a:graphicFrameLocks noGrp="1"/>
          </p:cNvGraphicFramePr>
          <p:nvPr>
            <p:extLst>
              <p:ext uri="{D42A27DB-BD31-4B8C-83A1-F6EECF244321}">
                <p14:modId xmlns:p14="http://schemas.microsoft.com/office/powerpoint/2010/main" val="1895125659"/>
              </p:ext>
            </p:extLst>
          </p:nvPr>
        </p:nvGraphicFramePr>
        <p:xfrm>
          <a:off x="432224" y="2024271"/>
          <a:ext cx="11110592" cy="4186523"/>
        </p:xfrm>
        <a:graphic>
          <a:graphicData uri="http://schemas.openxmlformats.org/drawingml/2006/table">
            <a:tbl>
              <a:tblPr firstRow="1" firstCol="1" bandRow="1">
                <a:tableStyleId>{5C22544A-7EE6-4342-B048-85BDC9FD1C3A}</a:tableStyleId>
              </a:tblPr>
              <a:tblGrid>
                <a:gridCol w="3225182">
                  <a:extLst>
                    <a:ext uri="{9D8B030D-6E8A-4147-A177-3AD203B41FA5}">
                      <a16:colId xmlns:a16="http://schemas.microsoft.com/office/drawing/2014/main" val="1993958112"/>
                    </a:ext>
                  </a:extLst>
                </a:gridCol>
                <a:gridCol w="2358088">
                  <a:extLst>
                    <a:ext uri="{9D8B030D-6E8A-4147-A177-3AD203B41FA5}">
                      <a16:colId xmlns:a16="http://schemas.microsoft.com/office/drawing/2014/main" val="2989042661"/>
                    </a:ext>
                  </a:extLst>
                </a:gridCol>
                <a:gridCol w="5527322">
                  <a:extLst>
                    <a:ext uri="{9D8B030D-6E8A-4147-A177-3AD203B41FA5}">
                      <a16:colId xmlns:a16="http://schemas.microsoft.com/office/drawing/2014/main" val="3256417688"/>
                    </a:ext>
                  </a:extLst>
                </a:gridCol>
              </a:tblGrid>
              <a:tr h="353819">
                <a:tc>
                  <a:txBody>
                    <a:bodyPr/>
                    <a:lstStyle/>
                    <a:p>
                      <a:pPr algn="just">
                        <a:lnSpc>
                          <a:spcPct val="107000"/>
                        </a:lnSpc>
                        <a:spcAft>
                          <a:spcPts val="800"/>
                        </a:spcAft>
                      </a:pPr>
                      <a:r>
                        <a:rPr lang="en-GB" sz="1000">
                          <a:effectLst/>
                        </a:rPr>
                        <a:t>Heritage area</a:t>
                      </a:r>
                      <a:endParaRPr lang="en-HR" sz="1000">
                        <a:effectLst/>
                        <a:latin typeface="Times New Roman" panose="02020603050405020304" pitchFamily="18" charset="0"/>
                        <a:ea typeface="Times New Roman" panose="02020603050405020304" pitchFamily="18" charset="0"/>
                      </a:endParaRPr>
                    </a:p>
                  </a:txBody>
                  <a:tcPr marL="28697" marR="28697" marT="0" marB="0"/>
                </a:tc>
                <a:tc>
                  <a:txBody>
                    <a:bodyPr/>
                    <a:lstStyle/>
                    <a:p>
                      <a:pPr algn="just">
                        <a:lnSpc>
                          <a:spcPct val="107000"/>
                        </a:lnSpc>
                        <a:spcAft>
                          <a:spcPts val="800"/>
                        </a:spcAft>
                      </a:pPr>
                      <a:r>
                        <a:rPr lang="en-GB" sz="1000">
                          <a:effectLst/>
                        </a:rPr>
                        <a:t>Heritage theme</a:t>
                      </a:r>
                      <a:endParaRPr lang="en-HR" sz="1000">
                        <a:effectLst/>
                        <a:latin typeface="Times New Roman" panose="02020603050405020304" pitchFamily="18" charset="0"/>
                        <a:ea typeface="Times New Roman" panose="02020603050405020304" pitchFamily="18" charset="0"/>
                      </a:endParaRPr>
                    </a:p>
                  </a:txBody>
                  <a:tcPr marL="28697" marR="28697" marT="0" marB="0"/>
                </a:tc>
                <a:tc>
                  <a:txBody>
                    <a:bodyPr/>
                    <a:lstStyle/>
                    <a:p>
                      <a:pPr algn="just">
                        <a:lnSpc>
                          <a:spcPct val="107000"/>
                        </a:lnSpc>
                        <a:spcAft>
                          <a:spcPts val="800"/>
                        </a:spcAft>
                      </a:pPr>
                      <a:r>
                        <a:rPr lang="en-GB" sz="1000">
                          <a:effectLst/>
                        </a:rPr>
                        <a:t>Indicators</a:t>
                      </a:r>
                      <a:endParaRPr lang="en-HR" sz="1000">
                        <a:effectLst/>
                        <a:latin typeface="Times New Roman" panose="02020603050405020304" pitchFamily="18" charset="0"/>
                        <a:ea typeface="Times New Roman" panose="02020603050405020304" pitchFamily="18" charset="0"/>
                      </a:endParaRPr>
                    </a:p>
                  </a:txBody>
                  <a:tcPr marL="28697" marR="28697" marT="0" marB="0"/>
                </a:tc>
                <a:extLst>
                  <a:ext uri="{0D108BD9-81ED-4DB2-BD59-A6C34878D82A}">
                    <a16:rowId xmlns:a16="http://schemas.microsoft.com/office/drawing/2014/main" val="2592388715"/>
                  </a:ext>
                </a:extLst>
              </a:tr>
              <a:tr h="917080">
                <a:tc rowSpan="3">
                  <a:txBody>
                    <a:bodyPr/>
                    <a:lstStyle/>
                    <a:p>
                      <a:pPr algn="just"/>
                      <a:r>
                        <a:rPr lang="en-GB" sz="1000" dirty="0">
                          <a:effectLst/>
                        </a:rPr>
                        <a:t>Financial, environmental and socio-cultural sustainability of cultural heritage</a:t>
                      </a:r>
                      <a:endParaRPr lang="en-HR" sz="1000" dirty="0">
                        <a:effectLst/>
                        <a:latin typeface="Times New Roman" panose="02020603050405020304" pitchFamily="18" charset="0"/>
                        <a:ea typeface="Times New Roman" panose="02020603050405020304" pitchFamily="18" charset="0"/>
                      </a:endParaRPr>
                    </a:p>
                  </a:txBody>
                  <a:tcPr marL="28697" marR="28697" marT="0" marB="0"/>
                </a:tc>
                <a:tc>
                  <a:txBody>
                    <a:bodyPr/>
                    <a:lstStyle/>
                    <a:p>
                      <a:pPr algn="just"/>
                      <a:r>
                        <a:rPr lang="en-GB" sz="1000">
                          <a:effectLst/>
                        </a:rPr>
                        <a:t>Financial sustainability</a:t>
                      </a:r>
                      <a:endParaRPr lang="en-HR" sz="1000">
                        <a:effectLst/>
                        <a:latin typeface="Times New Roman" panose="02020603050405020304" pitchFamily="18" charset="0"/>
                        <a:ea typeface="Times New Roman" panose="02020603050405020304" pitchFamily="18" charset="0"/>
                      </a:endParaRPr>
                    </a:p>
                  </a:txBody>
                  <a:tcPr marL="28697" marR="28697" marT="0" marB="0"/>
                </a:tc>
                <a:tc>
                  <a:txBody>
                    <a:bodyPr/>
                    <a:lstStyle/>
                    <a:p>
                      <a:pPr marL="342900" lvl="0" indent="-342900" algn="just">
                        <a:buFont typeface="Symbol" pitchFamily="2" charset="2"/>
                        <a:buChar char=""/>
                      </a:pPr>
                      <a:r>
                        <a:rPr lang="en-GB" sz="1000" dirty="0">
                          <a:effectLst/>
                        </a:rPr>
                        <a:t>Number of CCI-related funding sources (e.g. crowdfunding, CCI products retail, co-branding, CCI-related interpretation)</a:t>
                      </a:r>
                      <a:endParaRPr lang="en-HR" sz="1000" dirty="0">
                        <a:effectLst/>
                      </a:endParaRPr>
                    </a:p>
                    <a:p>
                      <a:pPr marL="342900" lvl="0" indent="-342900" algn="just">
                        <a:buFont typeface="Symbol" pitchFamily="2" charset="2"/>
                        <a:buChar char=""/>
                      </a:pPr>
                      <a:r>
                        <a:rPr lang="en-GB" sz="1000" dirty="0">
                          <a:effectLst/>
                        </a:rPr>
                        <a:t>Amount of CCI-related funds earned</a:t>
                      </a:r>
                      <a:endParaRPr lang="en-HR" sz="1000" dirty="0">
                        <a:effectLst/>
                      </a:endParaRPr>
                    </a:p>
                    <a:p>
                      <a:pPr marL="342900" lvl="0" indent="-342900" algn="just">
                        <a:buFont typeface="Symbol" pitchFamily="2" charset="2"/>
                        <a:buChar char=""/>
                      </a:pPr>
                      <a:r>
                        <a:rPr lang="en-GB" sz="1000" dirty="0">
                          <a:effectLst/>
                        </a:rPr>
                        <a:t>Number of CCI entrepreneurs/enterprises using heritage infrastructure, equipment and interpretation tools in their business operations (e.g. for advertising, film-making, video-clips and music recordings, space rentals, etc.)</a:t>
                      </a:r>
                      <a:endParaRPr lang="en-HR" sz="1000" dirty="0">
                        <a:effectLst/>
                        <a:latin typeface="Times New Roman" panose="02020603050405020304" pitchFamily="18" charset="0"/>
                        <a:ea typeface="Times New Roman" panose="02020603050405020304" pitchFamily="18" charset="0"/>
                      </a:endParaRPr>
                    </a:p>
                  </a:txBody>
                  <a:tcPr marL="28697" marR="28697" marT="0" marB="0"/>
                </a:tc>
                <a:extLst>
                  <a:ext uri="{0D108BD9-81ED-4DB2-BD59-A6C34878D82A}">
                    <a16:rowId xmlns:a16="http://schemas.microsoft.com/office/drawing/2014/main" val="2249619337"/>
                  </a:ext>
                </a:extLst>
              </a:tr>
              <a:tr h="917080">
                <a:tc vMerge="1">
                  <a:txBody>
                    <a:bodyPr/>
                    <a:lstStyle/>
                    <a:p>
                      <a:endParaRPr lang="hr-HR"/>
                    </a:p>
                  </a:txBody>
                  <a:tcPr/>
                </a:tc>
                <a:tc>
                  <a:txBody>
                    <a:bodyPr/>
                    <a:lstStyle/>
                    <a:p>
                      <a:pPr algn="just"/>
                      <a:r>
                        <a:rPr lang="en-GB" sz="1000" dirty="0">
                          <a:effectLst/>
                        </a:rPr>
                        <a:t>Environmental sustainability</a:t>
                      </a:r>
                      <a:endParaRPr lang="en-HR" sz="1000" dirty="0">
                        <a:effectLst/>
                        <a:latin typeface="Times New Roman" panose="02020603050405020304" pitchFamily="18" charset="0"/>
                        <a:ea typeface="Times New Roman" panose="02020603050405020304" pitchFamily="18" charset="0"/>
                      </a:endParaRPr>
                    </a:p>
                  </a:txBody>
                  <a:tcPr marL="28697" marR="28697" marT="0" marB="0"/>
                </a:tc>
                <a:tc>
                  <a:txBody>
                    <a:bodyPr/>
                    <a:lstStyle/>
                    <a:p>
                      <a:pPr marL="342900" lvl="0" indent="-342900" algn="just">
                        <a:buFont typeface="Symbol" pitchFamily="2" charset="2"/>
                        <a:buChar char=""/>
                      </a:pPr>
                      <a:r>
                        <a:rPr lang="en-GB" sz="1000">
                          <a:effectLst/>
                        </a:rPr>
                        <a:t>Number of digitally preserved heritage assets</a:t>
                      </a:r>
                      <a:endParaRPr lang="en-HR" sz="1000">
                        <a:effectLst/>
                      </a:endParaRPr>
                    </a:p>
                    <a:p>
                      <a:pPr marL="342900" lvl="0" indent="-342900" algn="just">
                        <a:buFont typeface="Symbol" pitchFamily="2" charset="2"/>
                        <a:buChar char=""/>
                      </a:pPr>
                      <a:r>
                        <a:rPr lang="en-GB" sz="1000">
                          <a:effectLst/>
                        </a:rPr>
                        <a:t>Number of activities of heritage digitisation</a:t>
                      </a:r>
                      <a:endParaRPr lang="en-HR" sz="1000">
                        <a:effectLst/>
                      </a:endParaRPr>
                    </a:p>
                    <a:p>
                      <a:pPr marL="342900" lvl="0" indent="-342900" algn="just">
                        <a:buFont typeface="Symbol" pitchFamily="2" charset="2"/>
                        <a:buChar char=""/>
                      </a:pPr>
                      <a:r>
                        <a:rPr lang="en-GB" sz="1000">
                          <a:effectLst/>
                        </a:rPr>
                        <a:t>Existence of CCI-related systems for environmental protection</a:t>
                      </a:r>
                      <a:endParaRPr lang="en-HR" sz="1000">
                        <a:effectLst/>
                      </a:endParaRPr>
                    </a:p>
                    <a:p>
                      <a:pPr marL="342900" lvl="0" indent="-342900" algn="just">
                        <a:buFont typeface="Symbol" pitchFamily="2" charset="2"/>
                        <a:buChar char=""/>
                      </a:pPr>
                      <a:r>
                        <a:rPr lang="en-GB" sz="1000">
                          <a:effectLst/>
                        </a:rPr>
                        <a:t>Existence of CCI-related systems for monitoring activities</a:t>
                      </a:r>
                      <a:endParaRPr lang="en-HR" sz="1000">
                        <a:effectLst/>
                        <a:latin typeface="Times New Roman" panose="02020603050405020304" pitchFamily="18" charset="0"/>
                        <a:ea typeface="Times New Roman" panose="02020603050405020304" pitchFamily="18" charset="0"/>
                      </a:endParaRPr>
                    </a:p>
                  </a:txBody>
                  <a:tcPr marL="28697" marR="28697" marT="0" marB="0"/>
                </a:tc>
                <a:extLst>
                  <a:ext uri="{0D108BD9-81ED-4DB2-BD59-A6C34878D82A}">
                    <a16:rowId xmlns:a16="http://schemas.microsoft.com/office/drawing/2014/main" val="568553645"/>
                  </a:ext>
                </a:extLst>
              </a:tr>
              <a:tr h="1998544">
                <a:tc vMerge="1">
                  <a:txBody>
                    <a:bodyPr/>
                    <a:lstStyle/>
                    <a:p>
                      <a:endParaRPr lang="hr-HR"/>
                    </a:p>
                  </a:txBody>
                  <a:tcPr/>
                </a:tc>
                <a:tc>
                  <a:txBody>
                    <a:bodyPr/>
                    <a:lstStyle/>
                    <a:p>
                      <a:pPr algn="just"/>
                      <a:r>
                        <a:rPr lang="en-GB" sz="1000">
                          <a:effectLst/>
                        </a:rPr>
                        <a:t>Socio-cultural sustainability</a:t>
                      </a:r>
                      <a:endParaRPr lang="en-HR" sz="1000">
                        <a:effectLst/>
                        <a:latin typeface="Times New Roman" panose="02020603050405020304" pitchFamily="18" charset="0"/>
                        <a:ea typeface="Times New Roman" panose="02020603050405020304" pitchFamily="18" charset="0"/>
                      </a:endParaRPr>
                    </a:p>
                  </a:txBody>
                  <a:tcPr marL="28697" marR="28697" marT="0" marB="0"/>
                </a:tc>
                <a:tc>
                  <a:txBody>
                    <a:bodyPr/>
                    <a:lstStyle/>
                    <a:p>
                      <a:pPr marL="342900" lvl="0" indent="-342900" algn="just">
                        <a:buFont typeface="Symbol" pitchFamily="2" charset="2"/>
                        <a:buChar char=""/>
                      </a:pPr>
                      <a:r>
                        <a:rPr lang="en-GB" sz="1000" dirty="0">
                          <a:effectLst/>
                        </a:rPr>
                        <a:t>Number of research projects related to heritage</a:t>
                      </a:r>
                      <a:endParaRPr lang="en-HR" sz="1000" dirty="0">
                        <a:effectLst/>
                      </a:endParaRPr>
                    </a:p>
                    <a:p>
                      <a:pPr marL="342900" lvl="0" indent="-342900" algn="just">
                        <a:buFont typeface="Symbol" pitchFamily="2" charset="2"/>
                        <a:buChar char=""/>
                      </a:pPr>
                      <a:r>
                        <a:rPr lang="en-GB" sz="1000" dirty="0">
                          <a:effectLst/>
                        </a:rPr>
                        <a:t>Number of researchers participating in heritage-related research activities</a:t>
                      </a:r>
                      <a:endParaRPr lang="en-HR" sz="1000" dirty="0">
                        <a:effectLst/>
                      </a:endParaRPr>
                    </a:p>
                    <a:p>
                      <a:pPr marL="342900" lvl="0" indent="-342900" algn="just">
                        <a:buFont typeface="Symbol" pitchFamily="2" charset="2"/>
                        <a:buChar char=""/>
                      </a:pPr>
                      <a:r>
                        <a:rPr lang="en-GB" sz="1000" dirty="0">
                          <a:effectLst/>
                        </a:rPr>
                        <a:t>Number of published papers, master’s and doctoral dissertations related to heritage</a:t>
                      </a:r>
                      <a:endParaRPr lang="en-HR" sz="1000" dirty="0">
                        <a:effectLst/>
                      </a:endParaRPr>
                    </a:p>
                    <a:p>
                      <a:pPr marL="342900" lvl="0" indent="-342900" algn="just">
                        <a:buFont typeface="Symbol" pitchFamily="2" charset="2"/>
                        <a:buChar char=""/>
                      </a:pPr>
                      <a:r>
                        <a:rPr lang="en-GB" sz="1000" dirty="0">
                          <a:effectLst/>
                        </a:rPr>
                        <a:t>Number of CCI-related educational and awareness raising programs on heritage</a:t>
                      </a:r>
                      <a:endParaRPr lang="en-HR" sz="1000" dirty="0">
                        <a:effectLst/>
                      </a:endParaRPr>
                    </a:p>
                    <a:p>
                      <a:pPr marL="342900" lvl="0" indent="-342900" algn="just">
                        <a:buFont typeface="Symbol" pitchFamily="2" charset="2"/>
                        <a:buChar char=""/>
                      </a:pPr>
                      <a:r>
                        <a:rPr lang="en-GB" sz="1000" dirty="0">
                          <a:effectLst/>
                        </a:rPr>
                        <a:t>Number of educated participants in topics related to heritage</a:t>
                      </a:r>
                      <a:endParaRPr lang="en-HR" sz="1000" dirty="0">
                        <a:effectLst/>
                      </a:endParaRPr>
                    </a:p>
                    <a:p>
                      <a:pPr marL="342900" lvl="0" indent="-342900" algn="just">
                        <a:buFont typeface="Symbol" pitchFamily="2" charset="2"/>
                        <a:buChar char=""/>
                      </a:pPr>
                      <a:r>
                        <a:rPr lang="en-GB" sz="1000" dirty="0">
                          <a:effectLst/>
                        </a:rPr>
                        <a:t>Number of CCI events/activities at a heritage site</a:t>
                      </a:r>
                      <a:endParaRPr lang="en-HR" sz="1000" dirty="0">
                        <a:effectLst/>
                      </a:endParaRPr>
                    </a:p>
                    <a:p>
                      <a:pPr marL="342900" lvl="0" indent="-342900" algn="just">
                        <a:buFont typeface="Symbol" pitchFamily="2" charset="2"/>
                        <a:buChar char=""/>
                      </a:pPr>
                      <a:r>
                        <a:rPr lang="en-GB" sz="1000" dirty="0">
                          <a:effectLst/>
                        </a:rPr>
                        <a:t>Number of participants in CCI events/activities</a:t>
                      </a:r>
                      <a:endParaRPr lang="en-HR" sz="1000" dirty="0">
                        <a:effectLst/>
                      </a:endParaRPr>
                    </a:p>
                    <a:p>
                      <a:pPr marL="342900" lvl="0" indent="-342900" algn="just">
                        <a:buFont typeface="Symbol" pitchFamily="2" charset="2"/>
                        <a:buChar char=""/>
                      </a:pPr>
                      <a:r>
                        <a:rPr lang="en-GB" sz="1000" dirty="0">
                          <a:effectLst/>
                        </a:rPr>
                        <a:t>Cultural heritage presence in artworks, stories, films, music compositions, design, etc.</a:t>
                      </a:r>
                      <a:endParaRPr lang="en-HR" sz="1000" dirty="0">
                        <a:effectLst/>
                      </a:endParaRPr>
                    </a:p>
                    <a:p>
                      <a:pPr marL="342900" lvl="0" indent="-342900" algn="just">
                        <a:buFont typeface="Symbol" pitchFamily="2" charset="2"/>
                        <a:buChar char=""/>
                      </a:pPr>
                      <a:r>
                        <a:rPr lang="en-GB" sz="1000" dirty="0">
                          <a:effectLst/>
                        </a:rPr>
                        <a:t>Number of artists and CCI workers using heritage infrastructure for cultural creation</a:t>
                      </a:r>
                      <a:endParaRPr lang="en-HR" sz="1000" dirty="0">
                        <a:effectLst/>
                        <a:latin typeface="Times New Roman" panose="02020603050405020304" pitchFamily="18" charset="0"/>
                        <a:ea typeface="Times New Roman" panose="02020603050405020304" pitchFamily="18" charset="0"/>
                      </a:endParaRPr>
                    </a:p>
                  </a:txBody>
                  <a:tcPr marL="28697" marR="28697" marT="0" marB="0"/>
                </a:tc>
                <a:extLst>
                  <a:ext uri="{0D108BD9-81ED-4DB2-BD59-A6C34878D82A}">
                    <a16:rowId xmlns:a16="http://schemas.microsoft.com/office/drawing/2014/main" val="787108941"/>
                  </a:ext>
                </a:extLst>
              </a:tr>
            </a:tbl>
          </a:graphicData>
        </a:graphic>
      </p:graphicFrame>
    </p:spTree>
    <p:extLst>
      <p:ext uri="{BB962C8B-B14F-4D97-AF65-F5344CB8AC3E}">
        <p14:creationId xmlns:p14="http://schemas.microsoft.com/office/powerpoint/2010/main" val="27183873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2384</TotalTime>
  <Words>1508</Words>
  <Application>Microsoft Macintosh PowerPoint</Application>
  <PresentationFormat>Widescreen</PresentationFormat>
  <Paragraphs>137</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Symbol</vt:lpstr>
      <vt:lpstr>Times New Roman</vt:lpstr>
      <vt:lpstr>Office Theme</vt:lpstr>
      <vt:lpstr>Achieving Sustainable Creative Tourism through Policies</vt:lpstr>
      <vt:lpstr>IRMO engagement in the project</vt:lpstr>
      <vt:lpstr>Policy recommendations</vt:lpstr>
      <vt:lpstr>PowerPoint Presentation</vt:lpstr>
      <vt:lpstr>PowerPoint Presentation</vt:lpstr>
      <vt:lpstr>Common innovative indicators</vt:lpstr>
      <vt:lpstr>Two types of indicators for assessing the impact of CCIs on the preservation of cultural heritage and the promotion of sustainable experience tourism:</vt:lpstr>
      <vt:lpstr>Indicators for CCI’s impact assessment on cultural heritage on the policy level</vt:lpstr>
      <vt:lpstr>Indicators for CCI’s impact assessment on cultural heritage on the project level </vt:lpstr>
      <vt:lpstr>Indicators for CCI’s impact assessment on XP tourism</vt:lpstr>
      <vt:lpstr>Indicators for CCI’s impact assessment on sustainable experiential tourism on the policy level</vt:lpstr>
      <vt:lpstr>Indicators for CCI’s impact assessment on sustainable experiential tourism on the project level </vt:lpstr>
      <vt:lpstr>Challenges in proposing the indicators</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Daniela Angelina Jelinčić</dc:creator>
  <cp:lastModifiedBy>Robert Sveb</cp:lastModifiedBy>
  <cp:revision>9</cp:revision>
  <dcterms:created xsi:type="dcterms:W3CDTF">2022-10-13T10:31:46Z</dcterms:created>
  <dcterms:modified xsi:type="dcterms:W3CDTF">2022-10-20T20:01:54Z</dcterms:modified>
</cp:coreProperties>
</file>