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3" r:id="rId3"/>
    <p:sldId id="335" r:id="rId4"/>
    <p:sldId id="334" r:id="rId5"/>
    <p:sldId id="337" r:id="rId6"/>
    <p:sldId id="336" r:id="rId7"/>
    <p:sldId id="338" r:id="rId8"/>
    <p:sldId id="30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Nucera" initials="LN" lastIdx="1" clrIdx="0">
    <p:extLst>
      <p:ext uri="{19B8F6BF-5375-455C-9EA6-DF929625EA0E}">
        <p15:presenceInfo xmlns:p15="http://schemas.microsoft.com/office/powerpoint/2012/main" userId="caf03a490a96f3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BFF"/>
    <a:srgbClr val="FFBF01"/>
    <a:srgbClr val="DAECD0"/>
    <a:srgbClr val="EEF6E9"/>
    <a:srgbClr val="C8E7A7"/>
    <a:srgbClr val="FF0000"/>
    <a:srgbClr val="0062AC"/>
    <a:srgbClr val="8BCA4B"/>
    <a:srgbClr val="A3C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91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6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62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9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0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8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20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82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27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A6EB-034C-465B-B707-DAF3A9B7376B}" type="datetimeFigureOut">
              <a:rPr lang="it-IT" smtClean="0"/>
              <a:pPr/>
              <a:t>21/10/22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B793-9DA8-461F-8750-D687DBD6BCE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36" y="182084"/>
            <a:ext cx="2520701" cy="1691643"/>
          </a:xfrm>
          <a:prstGeom prst="rect">
            <a:avLst/>
          </a:prstGeom>
        </p:spPr>
      </p:pic>
      <p:cxnSp>
        <p:nvCxnSpPr>
          <p:cNvPr id="9" name="Connettore 1 8"/>
          <p:cNvCxnSpPr/>
          <p:nvPr userDrawn="1"/>
        </p:nvCxnSpPr>
        <p:spPr>
          <a:xfrm flipH="1">
            <a:off x="699796" y="365125"/>
            <a:ext cx="9331" cy="6166304"/>
          </a:xfrm>
          <a:prstGeom prst="lin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 userDrawn="1"/>
        </p:nvCxnSpPr>
        <p:spPr>
          <a:xfrm flipV="1">
            <a:off x="410547" y="550507"/>
            <a:ext cx="8931789" cy="18660"/>
          </a:xfrm>
          <a:prstGeom prst="line">
            <a:avLst/>
          </a:prstGeom>
          <a:ln w="22225">
            <a:solidFill>
              <a:srgbClr val="92D050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795FB1E7-0DAF-4EDE-86E5-767947C86F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220443" y="5895968"/>
            <a:ext cx="971557" cy="9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0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2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32083" y="1757781"/>
            <a:ext cx="6097160" cy="596184"/>
          </a:xfrm>
        </p:spPr>
        <p:txBody>
          <a:bodyPr anchor="t">
            <a:normAutofit/>
          </a:bodyPr>
          <a:lstStyle/>
          <a:p>
            <a:pPr algn="l"/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CONFERENCE</a:t>
            </a:r>
          </a:p>
        </p:txBody>
      </p:sp>
      <p:sp>
        <p:nvSpPr>
          <p:cNvPr id="3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7C9EDACB-49EC-453A-B6D1-6CECC3C2A9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470" y="2540128"/>
            <a:ext cx="4141760" cy="269214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95FB1E7-0DAF-4EDE-86E5-767947C86F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0443" y="5895968"/>
            <a:ext cx="971557" cy="962032"/>
          </a:xfrm>
          <a:prstGeom prst="rect">
            <a:avLst/>
          </a:prstGeom>
        </p:spPr>
      </p:pic>
      <p:sp>
        <p:nvSpPr>
          <p:cNvPr id="15" name="Sottotitolo 2">
            <a:extLst>
              <a:ext uri="{FF2B5EF4-FFF2-40B4-BE49-F238E27FC236}">
                <a16:creationId xmlns:a16="http://schemas.microsoft.com/office/drawing/2014/main" id="{8E7E33C9-DBB6-4D56-A11F-6BA0D6AD6411}"/>
              </a:ext>
            </a:extLst>
          </p:cNvPr>
          <p:cNvSpPr txBox="1">
            <a:spLocks/>
          </p:cNvSpPr>
          <p:nvPr/>
        </p:nvSpPr>
        <p:spPr>
          <a:xfrm>
            <a:off x="5932083" y="4824889"/>
            <a:ext cx="5969755" cy="1619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DIRECTORATE OF CULTURAL HERITAGE &amp;AULEDA-LOCAL ECONOMIC DEVELOPMENT AGENCY.</a:t>
            </a:r>
          </a:p>
          <a:p>
            <a:r>
              <a:rPr lang="it-I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VLORE, ALBANIA</a:t>
            </a:r>
          </a:p>
          <a:p>
            <a:r>
              <a:rPr lang="it-I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TRIESTE, 21OCTOBER 2022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5F04FA6-9451-4408-98F3-944ECD7F976B}"/>
              </a:ext>
            </a:extLst>
          </p:cNvPr>
          <p:cNvCxnSpPr>
            <a:cxnSpLocks/>
          </p:cNvCxnSpPr>
          <p:nvPr/>
        </p:nvCxnSpPr>
        <p:spPr>
          <a:xfrm flipH="1">
            <a:off x="6647610" y="2447046"/>
            <a:ext cx="4412798" cy="0"/>
          </a:xfrm>
          <a:prstGeom prst="line">
            <a:avLst/>
          </a:prstGeom>
          <a:ln w="28575">
            <a:solidFill>
              <a:srgbClr val="8BCA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F74E325F-1624-8F2D-05CE-9AA957FB6A8E}"/>
              </a:ext>
            </a:extLst>
          </p:cNvPr>
          <p:cNvSpPr txBox="1">
            <a:spLocks/>
          </p:cNvSpPr>
          <p:nvPr/>
        </p:nvSpPr>
        <p:spPr>
          <a:xfrm>
            <a:off x="6094839" y="3123394"/>
            <a:ext cx="5659195" cy="1287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AND CULTURE </a:t>
            </a:r>
          </a:p>
          <a:p>
            <a:pPr algn="l"/>
            <a:endParaRPr 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BUILDING </a:t>
            </a:r>
            <a:r>
              <a:rPr 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OPPORTUNITIES</a:t>
            </a:r>
            <a:endParaRPr 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stainable Tourism Model (Source: Sanagustín Fons M.V. ...">
            <a:extLst>
              <a:ext uri="{FF2B5EF4-FFF2-40B4-BE49-F238E27FC236}">
                <a16:creationId xmlns:a16="http://schemas.microsoft.com/office/drawing/2014/main" id="{C1E9D15C-15BF-99B9-552D-B1A9AD93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26" y="894687"/>
            <a:ext cx="6337509" cy="53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60C8D-DB5A-A0CD-0F80-ECC84904142A}"/>
              </a:ext>
            </a:extLst>
          </p:cNvPr>
          <p:cNvSpPr txBox="1"/>
          <p:nvPr/>
        </p:nvSpPr>
        <p:spPr>
          <a:xfrm>
            <a:off x="7421732" y="976543"/>
            <a:ext cx="43855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optimal use of environmental resources that constitute a key element in tourism development, maintaining essential ecological processes and helping to conserve natural heritage and biodiversity. </a:t>
            </a: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Respect the socio-cultural authenticity of host communities, conserve their built and living cultural heritage and traditional values, and contribute to inter-cultural understanding and tolerance. </a:t>
            </a: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Ensure viable, long-term economic operations, providing socio-economic benefits to all stakeholders that are distributed, including stable employment and income-earning opportunities and social services to host communities, and contributing to poverty alleviation.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3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DB1AA-331C-4F0F-5917-3DD88F149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7" t="29504" r="53539" b="48936"/>
          <a:stretch/>
        </p:blipFill>
        <p:spPr>
          <a:xfrm>
            <a:off x="958788" y="984247"/>
            <a:ext cx="10085034" cy="48895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546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69F8-FBEB-4AFC-01DC-F1D06D92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97" y="1926455"/>
            <a:ext cx="9555185" cy="4625266"/>
          </a:xfrm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CCI subsectors of the Vlore Region (NUTS3)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tourism including museums, archaeological sites, churches etc.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ultural activities (opera, theatre, cinema, festivals)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andcraft activities 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 CCI subsectors include music, dance, photography, art galleries, interior design and textile mode.</a:t>
            </a:r>
          </a:p>
          <a:p>
            <a:pPr marL="0" indent="0" algn="just">
              <a:buNone/>
            </a:pPr>
            <a:r>
              <a:rPr lang="en-US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CCI sector in Albania contributes with 2% of the GDP</a:t>
            </a:r>
            <a:endParaRPr lang="en-US" b="1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120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2AAC2-7861-7E77-5FEB-91BEA6FF0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5" t="20283" r="33377" b="39007"/>
          <a:stretch/>
        </p:blipFill>
        <p:spPr>
          <a:xfrm>
            <a:off x="643466" y="697918"/>
            <a:ext cx="8296347" cy="5462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519798-EE44-925A-B8F3-E7B5161E1189}"/>
              </a:ext>
            </a:extLst>
          </p:cNvPr>
          <p:cNvSpPr txBox="1"/>
          <p:nvPr/>
        </p:nvSpPr>
        <p:spPr>
          <a:xfrm>
            <a:off x="7880989" y="1589103"/>
            <a:ext cx="37576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potential of the cultural tourism lies in the development of new business models, relying on:</a:t>
            </a: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multidimensional heritage values and communication of these values</a:t>
            </a:r>
          </a:p>
          <a:p>
            <a:pPr algn="just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entrepreneurial development through diversification of products and smart specialization oriented to specific niche tourism (creative, culinary, eco-cultural) including meaningful, responsible and sustainable travel.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9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E98D2-933E-EC9E-E8E8-43088FBB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4265"/>
            <a:ext cx="10905066" cy="55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6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E5D04-4698-D74D-03B8-6BF7D1C6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5" y="151116"/>
            <a:ext cx="5774969" cy="6854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IRC – HERMES PROJECT – AULEDA, Local Economic Development Agency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1B38C4D4-AD4F-9AEE-DF11-619FF2868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9491-E050-DB7B-DD62-E1C4F2000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938" y="905521"/>
            <a:ext cx="5912528" cy="58858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tours and digitalization </a:t>
            </a:r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this project is the development of a common strategic management platform for the building stock of settlements/regions in order to support the salvation, protection and presentation of their Cultural Heritage. </a:t>
            </a:r>
          </a:p>
          <a:p>
            <a:pPr marL="0" indent="0" algn="just">
              <a:buNone/>
            </a:pPr>
            <a:r>
              <a:rPr lang="de-DE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Heritage Management e System (HER.M.e.S) -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prestigious European Prize for Cultural Heritage,  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Europa Nostra Award, in 2015. </a:t>
            </a:r>
          </a:p>
          <a:p>
            <a:pPr marL="0" indent="0">
              <a:buNone/>
            </a:pPr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 buildings and monuments stock were assessed and digitized. </a:t>
            </a:r>
          </a:p>
          <a:p>
            <a:pPr marL="342900" indent="-342900" algn="just">
              <a:buAutoNum type="alphaLcPeriod" startAt="2"/>
            </a:pP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decision-making tool (algorithm) will be applied in order to prioritize interventions and will produce common reports for the participating authorities.</a:t>
            </a:r>
          </a:p>
          <a:p>
            <a:pPr marL="342900" indent="-342900" algn="just">
              <a:buAutoNum type="alphaLcPeriod" startAt="3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tours realized accessible for foreign and domestic tourists</a:t>
            </a:r>
          </a:p>
          <a:p>
            <a:pPr marL="0" indent="0" algn="just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Cultural education platform for teachers and students</a:t>
            </a:r>
          </a:p>
        </p:txBody>
      </p:sp>
    </p:spTree>
    <p:extLst>
      <p:ext uri="{BB962C8B-B14F-4D97-AF65-F5344CB8AC3E}">
        <p14:creationId xmlns:p14="http://schemas.microsoft.com/office/powerpoint/2010/main" val="165732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90966" y="1985562"/>
            <a:ext cx="4805996" cy="741641"/>
          </a:xfrm>
        </p:spPr>
        <p:txBody>
          <a:bodyPr anchor="t">
            <a:normAutofit fontScale="90000"/>
          </a:bodyPr>
          <a:lstStyle/>
          <a:p>
            <a:pPr algn="l"/>
            <a:r>
              <a:rPr lang="it-IT" sz="4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ATTENTION!</a:t>
            </a:r>
          </a:p>
        </p:txBody>
      </p:sp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7C9EDACB-49EC-453A-B6D1-6CECC3C2A9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331" y="2356382"/>
            <a:ext cx="4141760" cy="269214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95FB1E7-0DAF-4EDE-86E5-767947C86F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0443" y="5895968"/>
            <a:ext cx="971557" cy="96203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906825-5ABA-4ECB-8F91-2EBD1052035C}"/>
              </a:ext>
            </a:extLst>
          </p:cNvPr>
          <p:cNvSpPr txBox="1"/>
          <p:nvPr/>
        </p:nvSpPr>
        <p:spPr>
          <a:xfrm>
            <a:off x="6590966" y="4462470"/>
            <a:ext cx="4805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i="1" dirty="0">
                <a:solidFill>
                  <a:srgbClr val="000000"/>
                </a:solidFill>
              </a:rPr>
              <a:t>Contact info: </a:t>
            </a:r>
            <a:r>
              <a:rPr lang="en-US" sz="1600" i="1" dirty="0">
                <a:solidFill>
                  <a:srgbClr val="000000"/>
                </a:solidFill>
              </a:rPr>
              <a:t>drtkvlore20@gmail.com</a:t>
            </a:r>
            <a:endParaRPr lang="it-IT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0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BCA4B"/>
      </a:accent1>
      <a:accent2>
        <a:srgbClr val="8BCA4B"/>
      </a:accent2>
      <a:accent3>
        <a:srgbClr val="8BCA4B"/>
      </a:accent3>
      <a:accent4>
        <a:srgbClr val="8BCA4B"/>
      </a:accent4>
      <a:accent5>
        <a:srgbClr val="8BCA4B"/>
      </a:accent5>
      <a:accent6>
        <a:srgbClr val="8BCA4B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9128</TotalTime>
  <Words>403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TRANSNATIONAL CONFERENCE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IRC – HERMES PROJECT – AULEDA, Local Economic Development Agency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Nucera</dc:creator>
  <cp:lastModifiedBy>Alessia Atzori | Goodnet Territori in Rete</cp:lastModifiedBy>
  <cp:revision>116</cp:revision>
  <dcterms:created xsi:type="dcterms:W3CDTF">2020-04-14T07:56:11Z</dcterms:created>
  <dcterms:modified xsi:type="dcterms:W3CDTF">2022-10-21T05:01:48Z</dcterms:modified>
</cp:coreProperties>
</file>