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7" r:id="rId7"/>
    <p:sldId id="268" r:id="rId8"/>
    <p:sldId id="269" r:id="rId9"/>
    <p:sldId id="262" r:id="rId10"/>
    <p:sldId id="264" r:id="rId11"/>
    <p:sldId id="265" r:id="rId12"/>
    <p:sldId id="266" r:id="rId13"/>
    <p:sldId id="270" r:id="rId14"/>
    <p:sldId id="271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11" autoAdjust="0"/>
    <p:restoredTop sz="86585" autoAdjust="0"/>
  </p:normalViewPr>
  <p:slideViewPr>
    <p:cSldViewPr snapToGrid="0">
      <p:cViewPr varScale="1">
        <p:scale>
          <a:sx n="74" d="100"/>
          <a:sy n="74" d="100"/>
        </p:scale>
        <p:origin x="40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5F684-8EE9-614E-937F-63710550985A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Click to edit Master text styles</a:t>
            </a:r>
          </a:p>
          <a:p>
            <a:pPr lvl="1"/>
            <a:r>
              <a:rPr lang="hr-HR"/>
              <a:t>Second level</a:t>
            </a:r>
          </a:p>
          <a:p>
            <a:pPr lvl="2"/>
            <a:r>
              <a:rPr lang="hr-HR"/>
              <a:t>Third level</a:t>
            </a:r>
          </a:p>
          <a:p>
            <a:pPr lvl="3"/>
            <a:r>
              <a:rPr lang="hr-HR"/>
              <a:t>Fourth level</a:t>
            </a:r>
          </a:p>
          <a:p>
            <a:pPr lvl="4"/>
            <a:r>
              <a:rPr lang="hr-H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F7DE4-FC83-C84F-9339-25ACA679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0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589BD-EB58-4845-B4AC-A82FEE5C7ADE}" type="slidenum">
              <a:rPr lang="bs-Latn-BA" smtClean="0"/>
              <a:t>3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88215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BB2746-748B-4DAE-BCD2-740A31F3A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523" y="665163"/>
            <a:ext cx="7995139" cy="17018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260589A-5DAC-44D1-9F3C-A33890484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B75ACF-3228-4C70-9D51-6053769C4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BC35-6ED8-4F7B-9E95-B894CB6E91A0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BA47D1-60FD-4D38-B9CF-DAF55388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9B88-7C43-4A0D-9100-FD84610B5D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160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F37415-2B4A-4C30-995D-79EE2E69A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8554"/>
            <a:ext cx="3932237" cy="131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6046B2-366D-4A3C-AC96-197DE9598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250" y="2301081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99C13A0-D5F3-4B3D-80F3-62E07271A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2043797-1201-467E-A6C4-DFAFE3EB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BC35-6ED8-4F7B-9E95-B894CB6E91A0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39EBE5E-C061-4ABA-88E9-DED1C7263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9B88-7C43-4A0D-9100-FD84610B5D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311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5EB7BA-6029-407D-9FE0-AC18E7DFE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79230"/>
            <a:ext cx="3932237" cy="117816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BFC9F7B-015C-43C5-A526-151B5C76F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414954"/>
            <a:ext cx="6172200" cy="34460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5D14F33-1542-4492-A807-0B656A753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62DA9C8-2EE5-49C2-A0CC-23419CB0E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BC35-6ED8-4F7B-9E95-B894CB6E91A0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462441C-D2B1-4FB2-AAC3-576B6D77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9B88-7C43-4A0D-9100-FD84610B5D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03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2E733-D53B-45F8-9CE1-77C9C0710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0FD5FB1-85DD-4A9B-9A53-0EDCECA06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426677"/>
            <a:ext cx="10515600" cy="3750286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3F399B-4C76-4073-8526-D90BAC277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BC35-6ED8-4F7B-9E95-B894CB6E91A0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9F0D85-AD7B-47F0-B916-58C609B7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9B88-7C43-4A0D-9100-FD84610B5D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339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5BF35C1-3313-41D4-AD0B-D5860A3EF8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2555631"/>
            <a:ext cx="2628900" cy="362133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6043416-4EEA-4665-82FF-D031332C1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902677"/>
            <a:ext cx="7315200" cy="5274286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544AFD-9391-4D33-8A18-A0CA55B50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BC35-6ED8-4F7B-9E95-B894CB6E91A0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03317F-5B47-40DE-A4A1-96331F37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F6ABCF-58E7-4CA4-8A5E-0DC959CD0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9B88-7C43-4A0D-9100-FD84610B5D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712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596E8E-2EF1-4FF7-9D26-3DF9F67D1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1AD988-964C-445D-8047-8863F62B0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7E9ADD-F4E3-4EBA-9F83-D0CFFF151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BC35-6ED8-4F7B-9E95-B894CB6E91A0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BBDBD4-9A16-45E0-8249-38F179493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9B88-7C43-4A0D-9100-FD84610B5D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96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A8FE20-A71C-4B2F-8197-0910DFD9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537A7E-3BC0-49F7-8982-7527C1C14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98FA98-AB64-49F3-AA79-FEC3A8AB0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BC35-6ED8-4F7B-9E95-B894CB6E91A0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00DE87-6C73-4CD3-9ED8-7A84D2EB9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9B88-7C43-4A0D-9100-FD84610B5D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74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47A3A0-A30C-432B-8272-45724B515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7BB0D1-C83A-4EAD-A465-BB2DED634D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22B1BE6-7356-4AD2-9F14-7733423D6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26F5EC-0BB0-4503-92E2-1CDAE923A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BC35-6ED8-4F7B-9E95-B894CB6E91A0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8BA4092-E42D-4D57-BB0D-0C906918D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9B88-7C43-4A0D-9100-FD84610B5D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3921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AAAD12-474D-4BC8-8ABF-6D8A120F9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BBFD13-664C-47BE-9C34-0572BBDDC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FA01A3-A41E-44FC-8A51-6923ECA67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7343CD5-01E6-4A2D-A4CF-9468B32C8D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3959539-CE0F-4BE1-BE73-87E9F30F5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866C1DE-3C79-4FEC-AA2D-B43CCF018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BC35-6ED8-4F7B-9E95-B894CB6E91A0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5988A03-3E19-4BA9-AB4C-F62BF2720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9B88-7C43-4A0D-9100-FD84610B5D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0251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270348-8215-4810-B0F8-70DCC8B17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B3D0765-131D-4E2E-985C-909931880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BC35-6ED8-4F7B-9E95-B894CB6E91A0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AA0E7EB-F9D3-4752-B43C-9A9EAA8F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9B88-7C43-4A0D-9100-FD84610B5D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702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84903A3-381B-465C-9552-1ED688BE1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BC35-6ED8-4F7B-9E95-B894CB6E91A0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21593CA-E6AE-47AE-93B8-9021DE4F1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AE82848-27B6-4FA4-81FA-3CEDFBD9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9B88-7C43-4A0D-9100-FD84610B5DE9}" type="slidenum">
              <a:rPr lang="it-IT" smtClean="0"/>
              <a:t>‹#›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5D740F8-7E79-4253-909D-4C73FF0FA2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341F4EA-AF5C-42C7-B660-B923899708A1}"/>
              </a:ext>
            </a:extLst>
          </p:cNvPr>
          <p:cNvSpPr txBox="1"/>
          <p:nvPr userDrawn="1"/>
        </p:nvSpPr>
        <p:spPr>
          <a:xfrm>
            <a:off x="1136496" y="1848754"/>
            <a:ext cx="654908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300" b="1" u="sng" dirty="0">
                <a:solidFill>
                  <a:srgbClr val="173D89"/>
                </a:solidFill>
              </a:rPr>
              <a:t>Web kick-off meeting</a:t>
            </a:r>
            <a:endParaRPr lang="it-IT" sz="5300" u="sng" dirty="0">
              <a:solidFill>
                <a:srgbClr val="173D89"/>
              </a:solidFill>
            </a:endParaRPr>
          </a:p>
          <a:p>
            <a:pPr algn="ctr"/>
            <a:r>
              <a:rPr lang="it-IT" sz="2800" b="1" dirty="0">
                <a:solidFill>
                  <a:srgbClr val="173D89"/>
                </a:solidFill>
              </a:rPr>
              <a:t>WP PRESENTATION</a:t>
            </a:r>
            <a:endParaRPr lang="it-IT" sz="2800" dirty="0">
              <a:solidFill>
                <a:srgbClr val="173D89"/>
              </a:solidFill>
            </a:endParaRPr>
          </a:p>
          <a:p>
            <a:br>
              <a:rPr lang="it-IT" dirty="0"/>
            </a:br>
            <a:endParaRPr lang="it-IT" dirty="0"/>
          </a:p>
          <a:p>
            <a:br>
              <a:rPr lang="it-IT" dirty="0"/>
            </a:br>
            <a:endParaRPr lang="it-IT" dirty="0"/>
          </a:p>
          <a:p>
            <a:r>
              <a:rPr lang="it-IT" dirty="0"/>
              <a:t>SPEAKER: </a:t>
            </a:r>
          </a:p>
          <a:p>
            <a:endParaRPr lang="it-IT" dirty="0"/>
          </a:p>
          <a:p>
            <a:r>
              <a:rPr lang="it-IT" dirty="0"/>
              <a:t>PARTNER: </a:t>
            </a:r>
          </a:p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95D3F6D-9008-4F44-AB9B-9B8D50860C58}"/>
              </a:ext>
            </a:extLst>
          </p:cNvPr>
          <p:cNvSpPr txBox="1"/>
          <p:nvPr userDrawn="1"/>
        </p:nvSpPr>
        <p:spPr>
          <a:xfrm>
            <a:off x="1797907" y="5842704"/>
            <a:ext cx="1083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Trebuchet MS" panose="020B0703020202090204" pitchFamily="34" charset="0"/>
              </a:rPr>
              <a:t>web kick-off meeting | 22 – 23 April 2020</a:t>
            </a:r>
          </a:p>
        </p:txBody>
      </p:sp>
    </p:spTree>
    <p:extLst>
      <p:ext uri="{BB962C8B-B14F-4D97-AF65-F5344CB8AC3E}">
        <p14:creationId xmlns:p14="http://schemas.microsoft.com/office/powerpoint/2010/main" val="396942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84903A3-381B-465C-9552-1ED688BE1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BC35-6ED8-4F7B-9E95-B894CB6E91A0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21593CA-E6AE-47AE-93B8-9021DE4F1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AE82848-27B6-4FA4-81FA-3CEDFBD9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9B88-7C43-4A0D-9100-FD84610B5DE9}" type="slidenum">
              <a:rPr lang="it-IT" smtClean="0"/>
              <a:t>‹#›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5D740F8-7E79-4253-909D-4C73FF0FA2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C88B05D-80B3-43E8-87FA-CF4398FC7EA2}"/>
              </a:ext>
            </a:extLst>
          </p:cNvPr>
          <p:cNvSpPr txBox="1"/>
          <p:nvPr userDrawn="1"/>
        </p:nvSpPr>
        <p:spPr>
          <a:xfrm>
            <a:off x="667264" y="1798488"/>
            <a:ext cx="654908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173D8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  <a:br>
              <a:rPr lang="it-IT" dirty="0"/>
            </a:br>
            <a:endParaRPr lang="it-IT" dirty="0"/>
          </a:p>
          <a:p>
            <a:br>
              <a:rPr lang="it-IT" dirty="0"/>
            </a:br>
            <a:endParaRPr lang="it-IT" dirty="0"/>
          </a:p>
          <a:p>
            <a:r>
              <a:rPr lang="it-IT" dirty="0"/>
              <a:t>SPEAKER: </a:t>
            </a:r>
          </a:p>
          <a:p>
            <a:endParaRPr lang="it-IT" dirty="0"/>
          </a:p>
          <a:p>
            <a:r>
              <a:rPr lang="it-IT" dirty="0"/>
              <a:t>PARTNER: </a:t>
            </a:r>
          </a:p>
          <a:p>
            <a:endParaRPr lang="it-IT" dirty="0"/>
          </a:p>
          <a:p>
            <a:endParaRPr lang="it-IT" dirty="0"/>
          </a:p>
          <a:p>
            <a:r>
              <a:rPr lang="it-IT" i="1" dirty="0" err="1">
                <a:solidFill>
                  <a:srgbClr val="000000"/>
                </a:solidFill>
              </a:rPr>
              <a:t>Contact</a:t>
            </a:r>
            <a:r>
              <a:rPr lang="it-IT" i="1" dirty="0">
                <a:solidFill>
                  <a:srgbClr val="000000"/>
                </a:solidFill>
              </a:rPr>
              <a:t> info:</a:t>
            </a:r>
            <a:endParaRPr lang="it-IT" dirty="0"/>
          </a:p>
          <a:p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65C2F5B-5F13-46C9-8616-78045B23EC72}"/>
              </a:ext>
            </a:extLst>
          </p:cNvPr>
          <p:cNvSpPr txBox="1"/>
          <p:nvPr userDrawn="1"/>
        </p:nvSpPr>
        <p:spPr>
          <a:xfrm>
            <a:off x="951470" y="6027857"/>
            <a:ext cx="1083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Trebuchet MS" panose="020B0703020202090204" pitchFamily="34" charset="0"/>
              </a:rPr>
              <a:t>web kick-off meeting | 22 – 23 April 2020</a:t>
            </a:r>
          </a:p>
        </p:txBody>
      </p:sp>
    </p:spTree>
    <p:extLst>
      <p:ext uri="{BB962C8B-B14F-4D97-AF65-F5344CB8AC3E}">
        <p14:creationId xmlns:p14="http://schemas.microsoft.com/office/powerpoint/2010/main" val="71868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55770FF-2F96-4ED0-9235-3013F04E4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BC35-6ED8-4F7B-9E95-B894CB6E91A0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BF27DB1-358F-4946-A34B-1CA916F1FB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3D9B88-7C43-4A0D-9100-FD84610B5D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517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03C797D-2546-46A6-B4E0-1494BCAE8FD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46685"/>
            <a:ext cx="12192000" cy="6811315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3D00215-A2C5-4C5B-BCDC-D71432DBA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77" y="787157"/>
            <a:ext cx="7631723" cy="859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0EA2BF1-4521-4C7F-8276-55B2CA7F9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05D9F9-4F96-4FAF-A86C-9DC79F14D0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4446" y="64928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0BC35-6ED8-4F7B-9E95-B894CB6E91A0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512A1B-465A-4E2D-A170-495604431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435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D9B88-7C43-4A0D-9100-FD84610B5D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77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B0A6BC-52FE-4440-898B-6FD4A18F50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b="1" dirty="0"/>
              <a:t>Heritage in Virtual Reality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BE3BE85-6C6E-4DB5-9298-FDA206B9FD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Prof. Dr. Selma </a:t>
            </a:r>
            <a:r>
              <a:rPr lang="it-IT" dirty="0" err="1"/>
              <a:t>Rizvic</a:t>
            </a:r>
            <a:endParaRPr lang="it-IT" dirty="0"/>
          </a:p>
          <a:p>
            <a:r>
              <a:rPr lang="it-IT" dirty="0"/>
              <a:t>DIGI.BA </a:t>
            </a:r>
            <a:r>
              <a:rPr lang="it-IT" dirty="0" err="1"/>
              <a:t>Association</a:t>
            </a:r>
            <a:endParaRPr lang="it-IT" dirty="0"/>
          </a:p>
          <a:p>
            <a:r>
              <a:rPr lang="it-IT" dirty="0"/>
              <a:t>Sarajevo Graphics Group, </a:t>
            </a:r>
            <a:r>
              <a:rPr lang="it-IT" dirty="0" err="1"/>
              <a:t>University</a:t>
            </a:r>
            <a:r>
              <a:rPr lang="it-IT" dirty="0"/>
              <a:t> of Sarajevo</a:t>
            </a:r>
          </a:p>
        </p:txBody>
      </p:sp>
    </p:spTree>
    <p:extLst>
      <p:ext uri="{BB962C8B-B14F-4D97-AF65-F5344CB8AC3E}">
        <p14:creationId xmlns:p14="http://schemas.microsoft.com/office/powerpoint/2010/main" val="3661634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755" y="344232"/>
            <a:ext cx="5266928" cy="1143000"/>
          </a:xfrm>
        </p:spPr>
        <p:txBody>
          <a:bodyPr>
            <a:noAutofit/>
          </a:bodyPr>
          <a:lstStyle/>
          <a:p>
            <a:pPr algn="l"/>
            <a:r>
              <a:rPr lang="bs-Latn-BA" sz="3200" b="1" dirty="0">
                <a:solidFill>
                  <a:schemeClr val="bg1"/>
                </a:solidFill>
              </a:rPr>
              <a:t>The trailer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1487232"/>
            <a:ext cx="9188649" cy="514862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21677" y="787157"/>
            <a:ext cx="7631723" cy="859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b="1" dirty="0"/>
              <a:t>Roman </a:t>
            </a:r>
            <a:r>
              <a:rPr lang="bs-Latn-BA" b="1" dirty="0" err="1"/>
              <a:t>Heritage</a:t>
            </a:r>
            <a:r>
              <a:rPr lang="bs-Latn-BA" b="1" dirty="0"/>
              <a:t> in </a:t>
            </a:r>
            <a:r>
              <a:rPr lang="bs-Latn-BA" b="1" dirty="0" err="1"/>
              <a:t>the</a:t>
            </a:r>
            <a:r>
              <a:rPr lang="bs-Latn-BA" b="1" dirty="0"/>
              <a:t> </a:t>
            </a:r>
            <a:r>
              <a:rPr lang="bs-Latn-BA" b="1" dirty="0" err="1"/>
              <a:t>Balkans</a:t>
            </a:r>
            <a:r>
              <a:rPr lang="bs-Latn-BA" b="1" dirty="0"/>
              <a:t> - </a:t>
            </a:r>
            <a:r>
              <a:rPr lang="bs-Latn-BA" b="1" dirty="0" err="1"/>
              <a:t>trailer</a:t>
            </a:r>
            <a:endParaRPr lang="bs-Latn-BA" b="1" dirty="0"/>
          </a:p>
        </p:txBody>
      </p:sp>
    </p:spTree>
    <p:extLst>
      <p:ext uri="{BB962C8B-B14F-4D97-AF65-F5344CB8AC3E}">
        <p14:creationId xmlns:p14="http://schemas.microsoft.com/office/powerpoint/2010/main" val="1268513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/>
              <a:t>Old crafts Virtual Museum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8438728" cy="4525963"/>
          </a:xfrm>
        </p:spPr>
        <p:txBody>
          <a:bodyPr>
            <a:normAutofit/>
          </a:bodyPr>
          <a:lstStyle/>
          <a:p>
            <a:r>
              <a:rPr lang="bs-Latn-BA" sz="2400" dirty="0"/>
              <a:t>VR presentation of BH intangible heritage – crafts from Old town Sarajevo – Baščaršija</a:t>
            </a:r>
          </a:p>
          <a:p>
            <a:r>
              <a:rPr lang="bs-Latn-BA" sz="2400" dirty="0"/>
              <a:t>Through history 80 different crafts were performed in this place</a:t>
            </a:r>
          </a:p>
          <a:p>
            <a:r>
              <a:rPr lang="bs-Latn-BA" sz="2400" dirty="0"/>
              <a:t>Today, many of them are dying off</a:t>
            </a:r>
          </a:p>
          <a:p>
            <a:r>
              <a:rPr lang="bs-Latn-BA" sz="2400" dirty="0"/>
              <a:t>The Virtual Museum will preserve the crafts through digital technologies and protect them from extinction</a:t>
            </a:r>
          </a:p>
          <a:p>
            <a:r>
              <a:rPr lang="bs-Latn-BA" sz="2400" dirty="0"/>
              <a:t>In this version we present 3 last craftsmen of brush makers, haberdashers and boza makers.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1113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40" y="520135"/>
            <a:ext cx="8726760" cy="1143000"/>
          </a:xfrm>
        </p:spPr>
        <p:txBody>
          <a:bodyPr/>
          <a:lstStyle/>
          <a:p>
            <a:r>
              <a:rPr lang="bs-Latn-BA" b="1" dirty="0"/>
              <a:t>Old crafts Virtual Museum - trailer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417638"/>
            <a:ext cx="10972800" cy="626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82" y="1663135"/>
            <a:ext cx="9326835" cy="49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16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 Reality offers the users to EXPERIENCE cultural heritage</a:t>
            </a:r>
          </a:p>
          <a:p>
            <a:r>
              <a:rPr lang="en-US" dirty="0"/>
              <a:t>Time travel</a:t>
            </a:r>
          </a:p>
          <a:p>
            <a:r>
              <a:rPr lang="en-US" dirty="0"/>
              <a:t>Interactive digital storytelling</a:t>
            </a:r>
          </a:p>
          <a:p>
            <a:r>
              <a:rPr lang="en-US" dirty="0"/>
              <a:t>Edutainment</a:t>
            </a:r>
          </a:p>
          <a:p>
            <a:r>
              <a:rPr lang="en-US" dirty="0"/>
              <a:t>New form of media communication</a:t>
            </a:r>
          </a:p>
          <a:p>
            <a:r>
              <a:rPr lang="en-US" dirty="0"/>
              <a:t>Encouraging cultural tourism development</a:t>
            </a:r>
          </a:p>
        </p:txBody>
      </p:sp>
    </p:spTree>
    <p:extLst>
      <p:ext uri="{BB962C8B-B14F-4D97-AF65-F5344CB8AC3E}">
        <p14:creationId xmlns:p14="http://schemas.microsoft.com/office/powerpoint/2010/main" val="1883400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Thank you!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71" y="2430050"/>
            <a:ext cx="3295641" cy="15091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7156" y="4133589"/>
            <a:ext cx="301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www.digi.ba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60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bs-Latn-BA" sz="2800" b="1" dirty="0" err="1"/>
              <a:t>Motivation</a:t>
            </a:r>
            <a:endParaRPr lang="bs-Latn-BA" sz="28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34509" y="1417638"/>
            <a:ext cx="89393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s-Latn-BA" sz="1800" dirty="0"/>
              <a:t>cultural heritage enables us to understand the past</a:t>
            </a:r>
          </a:p>
          <a:p>
            <a:r>
              <a:rPr lang="bs-Latn-BA" sz="1800" dirty="0"/>
              <a:t>digital technologies enable us to understand cultural heritage</a:t>
            </a:r>
          </a:p>
          <a:p>
            <a:r>
              <a:rPr lang="bs-Latn-BA" sz="1800" dirty="0"/>
              <a:t>great potential in visualization of cultural monuments using 3D digitalization</a:t>
            </a:r>
          </a:p>
          <a:p>
            <a:r>
              <a:rPr lang="bs-Latn-BA" sz="1800" dirty="0"/>
              <a:t>additional quality could be obtained by adding stories</a:t>
            </a:r>
          </a:p>
          <a:p>
            <a:r>
              <a:rPr lang="bs-Latn-BA" sz="1800" dirty="0"/>
              <a:t>GOAL: to revive the forgotten cultural heritage in collective memory of people</a:t>
            </a:r>
          </a:p>
        </p:txBody>
      </p:sp>
      <p:pic>
        <p:nvPicPr>
          <p:cNvPr id="3076" name="Picture 4" descr="F:\taslihan movie\slike\1543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41"/>
            <a:ext cx="12192000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408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307" y="5032561"/>
            <a:ext cx="2723373" cy="182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bs-Latn-BA" b="1" dirty="0"/>
              <a:t>Sarajevo Graphics Group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78049" y="1412776"/>
            <a:ext cx="881835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s-Latn-BA" sz="1800" dirty="0"/>
              <a:t>founded in 2004 at the Faculty of Electrical Engineering, University of Sarajevo, Bosnia </a:t>
            </a:r>
            <a:r>
              <a:rPr lang="bs-Latn-BA" sz="1800" dirty="0" err="1"/>
              <a:t>and</a:t>
            </a:r>
            <a:r>
              <a:rPr lang="bs-Latn-BA" sz="1800" dirty="0"/>
              <a:t> </a:t>
            </a:r>
            <a:r>
              <a:rPr lang="bs-Latn-BA" sz="1800" dirty="0" err="1"/>
              <a:t>Herzegovina</a:t>
            </a:r>
            <a:endParaRPr lang="bs-Latn-BA" sz="1800" dirty="0"/>
          </a:p>
          <a:p>
            <a:r>
              <a:rPr lang="bs-Latn-BA" sz="1800" dirty="0"/>
              <a:t>research areas: computer graphics, computer animation, visual arts, multimedia, interactive digital storytelling, virtual reality, augmented reality, mixed reality</a:t>
            </a:r>
          </a:p>
          <a:p>
            <a:r>
              <a:rPr lang="bs-Latn-BA" sz="1800" dirty="0"/>
              <a:t>members: computer scientists, artists, archaeologists, historians, writers, film and video professionals, </a:t>
            </a:r>
            <a:r>
              <a:rPr lang="bs-Latn-BA" sz="1800" dirty="0" err="1"/>
              <a:t>musicians</a:t>
            </a:r>
            <a:endParaRPr lang="bs-Latn-BA" sz="1800" dirty="0"/>
          </a:p>
          <a:p>
            <a:r>
              <a:rPr lang="en-US" sz="1800" dirty="0"/>
              <a:t>I</a:t>
            </a:r>
            <a:r>
              <a:rPr lang="bs-Latn-BA" sz="1800" dirty="0"/>
              <a:t>n 2010 </a:t>
            </a:r>
            <a:r>
              <a:rPr lang="bs-Latn-BA" sz="1800" dirty="0" err="1"/>
              <a:t>established</a:t>
            </a:r>
            <a:r>
              <a:rPr lang="bs-Latn-BA" sz="1800" dirty="0"/>
              <a:t> as DIGI.BA </a:t>
            </a:r>
            <a:r>
              <a:rPr lang="bs-Latn-BA" sz="1800" dirty="0" err="1"/>
              <a:t>Association</a:t>
            </a:r>
            <a:endParaRPr lang="bs-Latn-BA" sz="1800" dirty="0"/>
          </a:p>
          <a:p>
            <a:r>
              <a:rPr lang="bs-Latn-BA" sz="1800" dirty="0"/>
              <a:t>projects:</a:t>
            </a:r>
          </a:p>
          <a:p>
            <a:pPr lvl="1"/>
            <a:r>
              <a:rPr lang="bs-Latn-BA" sz="1600" dirty="0"/>
              <a:t>cultural heritage virtual presentations</a:t>
            </a:r>
          </a:p>
          <a:p>
            <a:pPr lvl="1"/>
            <a:r>
              <a:rPr lang="bs-Latn-BA" sz="1600" dirty="0" err="1"/>
              <a:t>virtual</a:t>
            </a:r>
            <a:r>
              <a:rPr lang="bs-Latn-BA" sz="1600" dirty="0"/>
              <a:t> </a:t>
            </a:r>
            <a:r>
              <a:rPr lang="bs-Latn-BA" sz="1600" dirty="0" err="1"/>
              <a:t>museums</a:t>
            </a:r>
            <a:endParaRPr lang="bs-Latn-BA" sz="1600" dirty="0"/>
          </a:p>
          <a:p>
            <a:pPr lvl="1"/>
            <a:r>
              <a:rPr lang="bs-Latn-BA" sz="1600" dirty="0"/>
              <a:t>VR </a:t>
            </a:r>
            <a:r>
              <a:rPr lang="bs-Latn-BA" sz="1600" dirty="0" err="1"/>
              <a:t>movies</a:t>
            </a:r>
            <a:endParaRPr lang="bs-Latn-BA" sz="16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236" y="5032561"/>
            <a:ext cx="3186086" cy="188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F:\kyrenia\making of\home page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719" y="5037083"/>
            <a:ext cx="3462241" cy="18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212" y="5037082"/>
            <a:ext cx="3663003" cy="18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F:\selma office\projekti FP7 i ostali\H2020 iMARECULTURE\work\WP7\Seafaring game\cut scenes\screenshots\trad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5038360"/>
            <a:ext cx="3227964" cy="181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95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s-Latn-BA" b="1" dirty="0"/>
              <a:t>Mostar Bridge </a:t>
            </a:r>
            <a:r>
              <a:rPr lang="bs-Latn-BA" b="1" dirty="0" err="1"/>
              <a:t>Diving</a:t>
            </a:r>
            <a:r>
              <a:rPr lang="bs-Latn-BA" b="1" dirty="0"/>
              <a:t> VR</a:t>
            </a:r>
            <a:endParaRPr lang="bs-Latn-BA" b="1" baseline="30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81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s-Latn-BA" sz="1600" dirty="0"/>
              <a:t>GOAL – edutainment</a:t>
            </a:r>
          </a:p>
          <a:p>
            <a:r>
              <a:rPr lang="bs-Latn-BA" sz="1600" dirty="0"/>
              <a:t>VR user interface</a:t>
            </a:r>
          </a:p>
          <a:p>
            <a:r>
              <a:rPr lang="bs-Latn-BA" sz="1600" dirty="0"/>
              <a:t>VR video stories</a:t>
            </a:r>
          </a:p>
          <a:p>
            <a:r>
              <a:rPr lang="bs-Latn-BA" sz="1600" dirty="0"/>
              <a:t>3D quiz</a:t>
            </a:r>
          </a:p>
          <a:p>
            <a:r>
              <a:rPr lang="bs-Latn-BA" sz="1600" dirty="0"/>
              <a:t>Cliff dive simulation</a:t>
            </a:r>
            <a:endParaRPr lang="bs-Latn-BA" sz="1400" dirty="0"/>
          </a:p>
        </p:txBody>
      </p:sp>
      <p:pic>
        <p:nvPicPr>
          <p:cNvPr id="5122" name="Picture 2" descr="F:\selma office\projekti FP7 i ostali\H2020 iMARECULTURE\work\WP7\Mostar project\project stru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1508787"/>
            <a:ext cx="5626968" cy="530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360 videi\Mostar project\promo\main_men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403" y="3234051"/>
            <a:ext cx="2071751" cy="130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360 videi\Mostar project\promo\inter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1" y="4568695"/>
            <a:ext cx="1872208" cy="78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360 videi\Mostar project\promo\quiz_quest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901" y="4735393"/>
            <a:ext cx="1603173" cy="117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236" y="5445228"/>
            <a:ext cx="2351061" cy="135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42" y="1262497"/>
            <a:ext cx="2268251" cy="12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664" y="3217406"/>
            <a:ext cx="2422237" cy="1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230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bs-Latn-BA" b="1" dirty="0"/>
              <a:t>Mostar Bridge </a:t>
            </a:r>
            <a:r>
              <a:rPr lang="bs-Latn-BA" b="1" dirty="0" err="1"/>
              <a:t>Diving</a:t>
            </a:r>
            <a:r>
              <a:rPr lang="bs-Latn-BA" b="1" dirty="0"/>
              <a:t> VR - </a:t>
            </a:r>
            <a:r>
              <a:rPr lang="bs-Latn-BA" b="1" dirty="0" err="1"/>
              <a:t>trailer</a:t>
            </a:r>
            <a:endParaRPr lang="bs-Latn-BA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065" y="1646239"/>
            <a:ext cx="8344810" cy="471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80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bs-Latn-BA" b="1" dirty="0"/>
              <a:t>Sarajevo </a:t>
            </a:r>
            <a:r>
              <a:rPr lang="bs-Latn-BA" b="1" dirty="0" err="1"/>
              <a:t>War</a:t>
            </a:r>
            <a:r>
              <a:rPr lang="bs-Latn-BA" b="1" dirty="0"/>
              <a:t> </a:t>
            </a:r>
            <a:r>
              <a:rPr lang="bs-Latn-BA" b="1" dirty="0" err="1"/>
              <a:t>Tunnel</a:t>
            </a:r>
            <a:r>
              <a:rPr lang="bs-Latn-BA" b="1" dirty="0"/>
              <a:t> VR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21677" y="1600200"/>
            <a:ext cx="6438419" cy="4800600"/>
          </a:xfrm>
        </p:spPr>
        <p:txBody>
          <a:bodyPr>
            <a:normAutofit/>
          </a:bodyPr>
          <a:lstStyle/>
          <a:p>
            <a:r>
              <a:rPr lang="en-US" sz="2000" dirty="0"/>
              <a:t>Some cultural and historical heritage artifacts and monuments</a:t>
            </a:r>
            <a:r>
              <a:rPr lang="hr-BA" sz="2000" dirty="0"/>
              <a:t> </a:t>
            </a:r>
            <a:r>
              <a:rPr lang="en-US" sz="2000" dirty="0"/>
              <a:t>cannot be visited or explored anymore</a:t>
            </a:r>
            <a:endParaRPr lang="hr-BA" sz="2000" dirty="0"/>
          </a:p>
          <a:p>
            <a:r>
              <a:rPr lang="en-US" sz="2000" dirty="0"/>
              <a:t>Tunnel of hope</a:t>
            </a:r>
            <a:r>
              <a:rPr lang="hr-BA" sz="2000" dirty="0"/>
              <a:t> </a:t>
            </a:r>
            <a:r>
              <a:rPr lang="en-US" sz="2000" dirty="0"/>
              <a:t>enabled people to cross from</a:t>
            </a:r>
            <a:r>
              <a:rPr lang="hr-BA" sz="2000" dirty="0"/>
              <a:t> </a:t>
            </a:r>
            <a:r>
              <a:rPr lang="en-US" sz="2000" dirty="0"/>
              <a:t>the besieged city of Sarajevo to the free territory, bringing</a:t>
            </a:r>
            <a:r>
              <a:rPr lang="hr-BA" sz="2000" dirty="0"/>
              <a:t> </a:t>
            </a:r>
            <a:r>
              <a:rPr lang="en-US" sz="2000" dirty="0"/>
              <a:t>essential amounts of food, medical equipment, and</a:t>
            </a:r>
            <a:r>
              <a:rPr lang="hr-BA" sz="2000" dirty="0"/>
              <a:t> </a:t>
            </a:r>
            <a:r>
              <a:rPr lang="en-US" sz="2000" dirty="0"/>
              <a:t>weapons. </a:t>
            </a:r>
            <a:endParaRPr lang="hr-BA" sz="2000" dirty="0"/>
          </a:p>
          <a:p>
            <a:r>
              <a:rPr lang="en-US" sz="2000" dirty="0"/>
              <a:t>The Tunnel was crucial for the defense of the</a:t>
            </a:r>
            <a:r>
              <a:rPr lang="hr-BA" sz="2000" dirty="0"/>
              <a:t> </a:t>
            </a:r>
            <a:r>
              <a:rPr lang="en-US" sz="2000" dirty="0"/>
              <a:t>city during the war in the 1990s. Presently, it is only partially</a:t>
            </a:r>
            <a:r>
              <a:rPr lang="hr-BA" sz="2000" dirty="0"/>
              <a:t> </a:t>
            </a:r>
            <a:r>
              <a:rPr lang="en-US" sz="2000" dirty="0"/>
              <a:t>accessible to visitors. </a:t>
            </a:r>
            <a:endParaRPr lang="hr-BA" sz="2000" dirty="0"/>
          </a:p>
          <a:p>
            <a:r>
              <a:rPr lang="hr-BA" sz="2000" b="1" dirty="0"/>
              <a:t>The Sarajevo War Tunnel VR project </a:t>
            </a:r>
            <a:r>
              <a:rPr lang="en-US" sz="2000" dirty="0"/>
              <a:t>aims to provide the</a:t>
            </a:r>
            <a:r>
              <a:rPr lang="hr-BA" sz="2000" dirty="0"/>
              <a:t> </a:t>
            </a:r>
            <a:r>
              <a:rPr lang="en-US" sz="2000" dirty="0"/>
              <a:t>users with the unique war experience of passing through</a:t>
            </a:r>
            <a:r>
              <a:rPr lang="hr-BA" sz="2000" dirty="0"/>
              <a:t> </a:t>
            </a:r>
            <a:r>
              <a:rPr lang="en-US" sz="2000" dirty="0"/>
              <a:t>the Sarajevo Tunnel of hope using immersive virtual reality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6" y="5071004"/>
            <a:ext cx="3085653" cy="174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340" y="1482834"/>
            <a:ext cx="3097688" cy="355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152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bs-Latn-BA" b="1" dirty="0"/>
              <a:t>Sarajevo </a:t>
            </a:r>
            <a:r>
              <a:rPr lang="bs-Latn-BA" b="1" dirty="0" err="1"/>
              <a:t>War</a:t>
            </a:r>
            <a:r>
              <a:rPr lang="bs-Latn-BA" b="1" dirty="0"/>
              <a:t> </a:t>
            </a:r>
            <a:r>
              <a:rPr lang="bs-Latn-BA" b="1" dirty="0" err="1"/>
              <a:t>Tunnel</a:t>
            </a:r>
            <a:r>
              <a:rPr lang="bs-Latn-BA" b="1" dirty="0"/>
              <a:t> VR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45067" y="1772816"/>
            <a:ext cx="6161473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s-Latn-BA" sz="2400" dirty="0" err="1"/>
              <a:t>After</a:t>
            </a:r>
            <a:r>
              <a:rPr lang="bs-Latn-BA" sz="2400" dirty="0"/>
              <a:t> </a:t>
            </a:r>
            <a:r>
              <a:rPr lang="bs-Latn-BA" sz="2400" dirty="0" err="1"/>
              <a:t>watching</a:t>
            </a:r>
            <a:r>
              <a:rPr lang="bs-Latn-BA" sz="2400" dirty="0"/>
              <a:t> 4 </a:t>
            </a:r>
            <a:r>
              <a:rPr lang="bs-Latn-BA" sz="2400" dirty="0" err="1"/>
              <a:t>digital</a:t>
            </a:r>
            <a:r>
              <a:rPr lang="bs-Latn-BA" sz="2400" dirty="0"/>
              <a:t> </a:t>
            </a:r>
            <a:r>
              <a:rPr lang="bs-Latn-BA" sz="2400" dirty="0" err="1"/>
              <a:t>stories</a:t>
            </a:r>
            <a:r>
              <a:rPr lang="bs-Latn-BA" sz="2400" dirty="0"/>
              <a:t> the </a:t>
            </a:r>
            <a:r>
              <a:rPr lang="bs-Latn-BA" sz="2400" dirty="0" err="1"/>
              <a:t>users</a:t>
            </a:r>
            <a:r>
              <a:rPr lang="bs-Latn-BA" sz="2400" dirty="0"/>
              <a:t> are </a:t>
            </a:r>
            <a:r>
              <a:rPr lang="bs-Latn-BA" sz="2400" dirty="0" err="1"/>
              <a:t>requested</a:t>
            </a:r>
            <a:r>
              <a:rPr lang="bs-Latn-BA" sz="2400" dirty="0"/>
              <a:t> to take the </a:t>
            </a:r>
            <a:r>
              <a:rPr lang="bs-Latn-BA" sz="2400" dirty="0" err="1"/>
              <a:t>quiz</a:t>
            </a:r>
            <a:endParaRPr lang="bs-Latn-BA" sz="2400" dirty="0"/>
          </a:p>
          <a:p>
            <a:r>
              <a:rPr lang="bs-Latn-BA" sz="2400" dirty="0"/>
              <a:t>If they </a:t>
            </a:r>
            <a:r>
              <a:rPr lang="bs-Latn-BA" sz="2400" dirty="0" err="1"/>
              <a:t>pass</a:t>
            </a:r>
            <a:r>
              <a:rPr lang="bs-Latn-BA" sz="2400" dirty="0"/>
              <a:t> they can enter in the </a:t>
            </a:r>
            <a:r>
              <a:rPr lang="bs-Latn-BA" sz="2400" dirty="0" err="1"/>
              <a:t>Tunnel</a:t>
            </a:r>
            <a:endParaRPr lang="bs-Latn-BA" sz="2400" dirty="0"/>
          </a:p>
          <a:p>
            <a:r>
              <a:rPr lang="bs-Latn-BA" sz="2400" dirty="0" err="1"/>
              <a:t>After</a:t>
            </a:r>
            <a:r>
              <a:rPr lang="bs-Latn-BA" sz="2400" dirty="0"/>
              <a:t> </a:t>
            </a:r>
            <a:r>
              <a:rPr lang="bs-Latn-BA" sz="2400" dirty="0" err="1"/>
              <a:t>virtual</a:t>
            </a:r>
            <a:r>
              <a:rPr lang="bs-Latn-BA" sz="2400" dirty="0"/>
              <a:t> </a:t>
            </a:r>
            <a:r>
              <a:rPr lang="bs-Latn-BA" sz="2400" dirty="0" err="1"/>
              <a:t>crossing</a:t>
            </a:r>
            <a:r>
              <a:rPr lang="bs-Latn-BA" sz="2400" dirty="0"/>
              <a:t> we </a:t>
            </a:r>
            <a:r>
              <a:rPr lang="bs-Latn-BA" sz="2400" dirty="0" err="1"/>
              <a:t>offer</a:t>
            </a:r>
            <a:r>
              <a:rPr lang="bs-Latn-BA" sz="2400" dirty="0"/>
              <a:t> more </a:t>
            </a:r>
            <a:r>
              <a:rPr lang="bs-Latn-BA" sz="2400" dirty="0" err="1"/>
              <a:t>stories</a:t>
            </a:r>
            <a:r>
              <a:rPr lang="bs-Latn-BA" sz="2400" dirty="0"/>
              <a:t> and </a:t>
            </a:r>
            <a:r>
              <a:rPr lang="bs-Latn-BA" sz="2400" dirty="0" err="1"/>
              <a:t>movies</a:t>
            </a:r>
            <a:endParaRPr lang="bs-Latn-BA" sz="2400" dirty="0"/>
          </a:p>
          <a:p>
            <a:pPr marL="0" indent="0">
              <a:buNone/>
            </a:pPr>
            <a:endParaRPr lang="bs-Latn-BA" dirty="0"/>
          </a:p>
        </p:txBody>
      </p:sp>
      <p:sp>
        <p:nvSpPr>
          <p:cNvPr id="4" name="Rectangle 3"/>
          <p:cNvSpPr/>
          <p:nvPr/>
        </p:nvSpPr>
        <p:spPr>
          <a:xfrm>
            <a:off x="7176120" y="1556792"/>
            <a:ext cx="2808312" cy="51845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1" name="TextBox 10"/>
          <p:cNvSpPr txBox="1"/>
          <p:nvPr/>
        </p:nvSpPr>
        <p:spPr>
          <a:xfrm>
            <a:off x="7858723" y="2159046"/>
            <a:ext cx="1128365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s-Latn-BA" sz="1350" dirty="0" err="1"/>
              <a:t>INTRO</a:t>
            </a:r>
            <a:endParaRPr lang="bs-Latn-BA" sz="1350" dirty="0"/>
          </a:p>
        </p:txBody>
      </p:sp>
      <p:sp>
        <p:nvSpPr>
          <p:cNvPr id="12" name="Down Arrow 11"/>
          <p:cNvSpPr/>
          <p:nvPr/>
        </p:nvSpPr>
        <p:spPr>
          <a:xfrm>
            <a:off x="8354260" y="2436045"/>
            <a:ext cx="137291" cy="27717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 sz="1350"/>
          </a:p>
        </p:txBody>
      </p:sp>
      <p:sp>
        <p:nvSpPr>
          <p:cNvPr id="13" name="TextBox 12"/>
          <p:cNvSpPr txBox="1"/>
          <p:nvPr/>
        </p:nvSpPr>
        <p:spPr>
          <a:xfrm>
            <a:off x="7464153" y="2708921"/>
            <a:ext cx="1919567" cy="11310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s-Latn-BA" sz="1350" dirty="0" err="1"/>
              <a:t>RUNNING</a:t>
            </a:r>
            <a:r>
              <a:rPr lang="bs-Latn-BA" sz="1350" dirty="0"/>
              <a:t> </a:t>
            </a:r>
            <a:r>
              <a:rPr lang="bs-Latn-BA" sz="1350" dirty="0" err="1"/>
              <a:t>ACROSS</a:t>
            </a:r>
            <a:r>
              <a:rPr lang="bs-Latn-BA" sz="1350" dirty="0"/>
              <a:t> </a:t>
            </a:r>
            <a:r>
              <a:rPr lang="bs-Latn-BA" sz="1350" dirty="0" err="1"/>
              <a:t>RUNWAY</a:t>
            </a:r>
            <a:endParaRPr lang="bs-Latn-BA" sz="1350" dirty="0"/>
          </a:p>
          <a:p>
            <a:pPr algn="ctr"/>
            <a:r>
              <a:rPr lang="bs-Latn-BA" sz="1350" dirty="0" err="1"/>
              <a:t>TUNNEL</a:t>
            </a:r>
            <a:r>
              <a:rPr lang="bs-Latn-BA" sz="1350" dirty="0"/>
              <a:t> </a:t>
            </a:r>
            <a:r>
              <a:rPr lang="bs-Latn-BA" sz="1350" dirty="0" err="1"/>
              <a:t>ENTRANCES</a:t>
            </a:r>
            <a:endParaRPr lang="bs-Latn-BA" sz="1350" dirty="0"/>
          </a:p>
          <a:p>
            <a:pPr algn="ctr"/>
            <a:r>
              <a:rPr lang="bs-Latn-BA" sz="1350" dirty="0" err="1"/>
              <a:t>BULIDING</a:t>
            </a:r>
            <a:r>
              <a:rPr lang="bs-Latn-BA" sz="1350" dirty="0"/>
              <a:t> TEH </a:t>
            </a:r>
            <a:r>
              <a:rPr lang="bs-Latn-BA" sz="1350" dirty="0" err="1"/>
              <a:t>TUNNEL</a:t>
            </a:r>
            <a:endParaRPr lang="bs-Latn-BA" sz="1350" dirty="0"/>
          </a:p>
          <a:p>
            <a:pPr algn="ctr"/>
            <a:r>
              <a:rPr lang="bs-Latn-BA" sz="1350" dirty="0"/>
              <a:t>THE </a:t>
            </a:r>
            <a:r>
              <a:rPr lang="bs-Latn-BA" sz="1350" dirty="0" err="1"/>
              <a:t>MUSEUM</a:t>
            </a:r>
            <a:endParaRPr lang="bs-Latn-BA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7858722" y="3882042"/>
            <a:ext cx="1128365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s-Latn-BA" sz="1350" dirty="0" err="1"/>
              <a:t>QUIZ</a:t>
            </a:r>
            <a:endParaRPr lang="bs-Latn-BA" sz="1350" dirty="0"/>
          </a:p>
        </p:txBody>
      </p:sp>
      <p:sp>
        <p:nvSpPr>
          <p:cNvPr id="16" name="Isosceles Triangle 15"/>
          <p:cNvSpPr/>
          <p:nvPr/>
        </p:nvSpPr>
        <p:spPr>
          <a:xfrm rot="16200000">
            <a:off x="7596559" y="3882044"/>
            <a:ext cx="262162" cy="27699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 sz="1350"/>
          </a:p>
        </p:txBody>
      </p:sp>
      <p:sp>
        <p:nvSpPr>
          <p:cNvPr id="17" name="Isosceles Triangle 16"/>
          <p:cNvSpPr/>
          <p:nvPr/>
        </p:nvSpPr>
        <p:spPr>
          <a:xfrm rot="5400000">
            <a:off x="8987086" y="3874625"/>
            <a:ext cx="262162" cy="27699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 sz="1350"/>
          </a:p>
        </p:txBody>
      </p:sp>
      <p:sp>
        <p:nvSpPr>
          <p:cNvPr id="18" name="Down Arrow 17"/>
          <p:cNvSpPr/>
          <p:nvPr/>
        </p:nvSpPr>
        <p:spPr>
          <a:xfrm>
            <a:off x="8354259" y="4159042"/>
            <a:ext cx="137291" cy="27717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 sz="1350"/>
          </a:p>
        </p:txBody>
      </p:sp>
      <p:sp>
        <p:nvSpPr>
          <p:cNvPr id="19" name="TextBox 18"/>
          <p:cNvSpPr txBox="1"/>
          <p:nvPr/>
        </p:nvSpPr>
        <p:spPr>
          <a:xfrm>
            <a:off x="7851303" y="4414894"/>
            <a:ext cx="1128365" cy="71558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bs-Latn-BA" sz="1350" dirty="0" err="1"/>
              <a:t>TUNNEL</a:t>
            </a:r>
            <a:r>
              <a:rPr lang="bs-Latn-BA" sz="1350" dirty="0"/>
              <a:t> </a:t>
            </a:r>
            <a:r>
              <a:rPr lang="bs-Latn-BA" sz="1350" dirty="0" err="1"/>
              <a:t>CROSSING</a:t>
            </a:r>
            <a:r>
              <a:rPr lang="bs-Latn-BA" sz="1350" dirty="0"/>
              <a:t> </a:t>
            </a:r>
            <a:r>
              <a:rPr lang="bs-Latn-BA" sz="1350" dirty="0" err="1"/>
              <a:t>SIMULATION</a:t>
            </a:r>
            <a:endParaRPr lang="bs-Latn-BA" sz="1350" dirty="0"/>
          </a:p>
        </p:txBody>
      </p:sp>
      <p:sp>
        <p:nvSpPr>
          <p:cNvPr id="20" name="Down Arrow 19"/>
          <p:cNvSpPr/>
          <p:nvPr/>
        </p:nvSpPr>
        <p:spPr>
          <a:xfrm>
            <a:off x="8370408" y="5107391"/>
            <a:ext cx="137291" cy="27717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 sz="1350"/>
          </a:p>
        </p:txBody>
      </p:sp>
      <p:sp>
        <p:nvSpPr>
          <p:cNvPr id="21" name="TextBox 20"/>
          <p:cNvSpPr txBox="1"/>
          <p:nvPr/>
        </p:nvSpPr>
        <p:spPr>
          <a:xfrm>
            <a:off x="7479269" y="5384563"/>
            <a:ext cx="191956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s-Latn-BA" sz="1350" dirty="0" err="1"/>
              <a:t>CURATOR</a:t>
            </a:r>
            <a:r>
              <a:rPr lang="bs-Latn-BA" sz="1350" dirty="0"/>
              <a:t> </a:t>
            </a:r>
            <a:r>
              <a:rPr lang="bs-Latn-BA" sz="1350" dirty="0" err="1"/>
              <a:t>STORIES</a:t>
            </a:r>
            <a:endParaRPr lang="bs-Latn-BA" sz="1350" dirty="0"/>
          </a:p>
          <a:p>
            <a:pPr algn="ctr"/>
            <a:r>
              <a:rPr lang="bs-Latn-BA" sz="1350" dirty="0"/>
              <a:t>FILM ABOUT THE </a:t>
            </a:r>
            <a:r>
              <a:rPr lang="bs-Latn-BA" sz="1350" dirty="0" err="1"/>
              <a:t>TUNNEL</a:t>
            </a:r>
            <a:endParaRPr lang="bs-Latn-BA" sz="1350" dirty="0"/>
          </a:p>
          <a:p>
            <a:pPr algn="ctr"/>
            <a:r>
              <a:rPr lang="bs-Latn-BA" sz="1350" dirty="0"/>
              <a:t>OTHER </a:t>
            </a:r>
            <a:r>
              <a:rPr lang="bs-Latn-BA" sz="1350" dirty="0" err="1"/>
              <a:t>ENTRANCES</a:t>
            </a:r>
            <a:endParaRPr lang="bs-Latn-BA" sz="1350" dirty="0"/>
          </a:p>
        </p:txBody>
      </p:sp>
      <p:cxnSp>
        <p:nvCxnSpPr>
          <p:cNvPr id="22" name="Straight Connector 21"/>
          <p:cNvCxnSpPr>
            <a:stCxn id="17" idx="0"/>
          </p:cNvCxnSpPr>
          <p:nvPr/>
        </p:nvCxnSpPr>
        <p:spPr>
          <a:xfrm flipV="1">
            <a:off x="9256668" y="4013125"/>
            <a:ext cx="488117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9744783" y="2570334"/>
            <a:ext cx="0" cy="144279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439053" y="2574631"/>
            <a:ext cx="133221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601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bs-Latn-BA" b="1" dirty="0"/>
              <a:t>Sarajevo </a:t>
            </a:r>
            <a:r>
              <a:rPr lang="bs-Latn-BA" b="1" dirty="0" err="1"/>
              <a:t>War</a:t>
            </a:r>
            <a:r>
              <a:rPr lang="bs-Latn-BA" b="1" dirty="0"/>
              <a:t> </a:t>
            </a:r>
            <a:r>
              <a:rPr lang="bs-Latn-BA" b="1" dirty="0" err="1"/>
              <a:t>Tunnel</a:t>
            </a:r>
            <a:r>
              <a:rPr lang="bs-Latn-BA" b="1" dirty="0"/>
              <a:t> VR - </a:t>
            </a:r>
            <a:r>
              <a:rPr lang="bs-Latn-BA" b="1" dirty="0" err="1"/>
              <a:t>trailer</a:t>
            </a:r>
            <a:endParaRPr lang="bs-Latn-BA" b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47" y="2392472"/>
            <a:ext cx="9831909" cy="261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5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66" y="4955993"/>
            <a:ext cx="3765571" cy="211813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55440" y="1600202"/>
            <a:ext cx="9217024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The goal of the </a:t>
            </a:r>
            <a:r>
              <a:rPr lang="bs-Latn-BA" sz="1800" b="1" dirty="0"/>
              <a:t>Roman </a:t>
            </a:r>
            <a:r>
              <a:rPr lang="bs-Latn-BA" sz="1800" b="1" dirty="0" err="1"/>
              <a:t>Heritage</a:t>
            </a:r>
            <a:r>
              <a:rPr lang="bs-Latn-BA" sz="1800" b="1" dirty="0"/>
              <a:t> in the </a:t>
            </a:r>
            <a:r>
              <a:rPr lang="bs-Latn-BA" sz="1800" b="1" dirty="0" err="1"/>
              <a:t>Balkans</a:t>
            </a:r>
            <a:r>
              <a:rPr lang="bs-Latn-BA" sz="1800" dirty="0"/>
              <a:t> </a:t>
            </a:r>
            <a:r>
              <a:rPr lang="en-GB" sz="1800" dirty="0"/>
              <a:t>project is to create a virtual presentation of Roman cultural monuments in Bosnia and Herzegovina, Serbia, Montenegro and Albania showing that the whole area had common cultural heritage. </a:t>
            </a:r>
            <a:endParaRPr lang="bs-Latn-BA" sz="1800" dirty="0"/>
          </a:p>
          <a:p>
            <a:r>
              <a:rPr lang="bs-Latn-BA" sz="1800" dirty="0" err="1"/>
              <a:t>Selected</a:t>
            </a:r>
            <a:r>
              <a:rPr lang="bs-Latn-BA" sz="1800" dirty="0"/>
              <a:t> </a:t>
            </a:r>
            <a:r>
              <a:rPr lang="bs-Latn-BA" sz="1800" dirty="0" err="1"/>
              <a:t>sites</a:t>
            </a:r>
            <a:r>
              <a:rPr lang="bs-Latn-BA" sz="1800" dirty="0"/>
              <a:t>:</a:t>
            </a:r>
          </a:p>
          <a:p>
            <a:pPr lvl="1"/>
            <a:r>
              <a:rPr lang="en-GB" sz="1400" dirty="0"/>
              <a:t>Roman villa and </a:t>
            </a:r>
            <a:r>
              <a:rPr lang="en-GB" sz="1400" dirty="0" err="1"/>
              <a:t>terme</a:t>
            </a:r>
            <a:r>
              <a:rPr lang="en-GB" sz="1400" dirty="0"/>
              <a:t> in </a:t>
            </a:r>
            <a:r>
              <a:rPr lang="en-GB" sz="1400" dirty="0" err="1"/>
              <a:t>Ilidza</a:t>
            </a:r>
            <a:r>
              <a:rPr lang="en-GB" sz="1400" dirty="0"/>
              <a:t> near Sarajevo, </a:t>
            </a:r>
            <a:endParaRPr lang="bs-Latn-BA" sz="1400" dirty="0"/>
          </a:p>
          <a:p>
            <a:pPr lvl="1"/>
            <a:r>
              <a:rPr lang="en-GB" sz="1400" dirty="0"/>
              <a:t>Roman military camp and city </a:t>
            </a:r>
            <a:r>
              <a:rPr lang="en-GB" sz="1400" dirty="0" err="1"/>
              <a:t>Viminacium</a:t>
            </a:r>
            <a:r>
              <a:rPr lang="en-GB" sz="1400" dirty="0"/>
              <a:t> near </a:t>
            </a:r>
            <a:r>
              <a:rPr lang="en-GB" sz="1400" dirty="0" err="1"/>
              <a:t>Pozarevac</a:t>
            </a:r>
            <a:r>
              <a:rPr lang="en-GB" sz="1400" dirty="0"/>
              <a:t>, Serbia, </a:t>
            </a:r>
            <a:endParaRPr lang="bs-Latn-BA" sz="1400" dirty="0"/>
          </a:p>
          <a:p>
            <a:pPr lvl="1"/>
            <a:r>
              <a:rPr lang="en-GB" sz="1400" dirty="0" err="1"/>
              <a:t>Municipium</a:t>
            </a:r>
            <a:r>
              <a:rPr lang="bs-Latn-BA" sz="1400" dirty="0"/>
              <a:t> S.</a:t>
            </a:r>
            <a:r>
              <a:rPr lang="en-GB" sz="1400" dirty="0"/>
              <a:t> settlement near </a:t>
            </a:r>
            <a:r>
              <a:rPr lang="en-GB" sz="1400" dirty="0" err="1"/>
              <a:t>Pljevlja</a:t>
            </a:r>
            <a:r>
              <a:rPr lang="en-GB" sz="1400" dirty="0"/>
              <a:t>, Montenegro </a:t>
            </a:r>
            <a:endParaRPr lang="bs-Latn-BA" sz="1400" dirty="0"/>
          </a:p>
          <a:p>
            <a:pPr lvl="1"/>
            <a:r>
              <a:rPr lang="en-GB" sz="1400" dirty="0"/>
              <a:t>Durres </a:t>
            </a:r>
            <a:r>
              <a:rPr lang="en-GB" sz="1400" dirty="0" err="1"/>
              <a:t>amphitheater</a:t>
            </a:r>
            <a:r>
              <a:rPr lang="en-GB" sz="1400" dirty="0"/>
              <a:t> in Albania</a:t>
            </a:r>
            <a:endParaRPr lang="bs-Latn-BA" sz="1400" dirty="0"/>
          </a:p>
          <a:p>
            <a:r>
              <a:rPr lang="en-GB" sz="1800" dirty="0"/>
              <a:t>presented through VR storytelling within an application </a:t>
            </a:r>
            <a:r>
              <a:rPr lang="bs-Latn-BA" sz="1800" dirty="0"/>
              <a:t>is </a:t>
            </a:r>
            <a:r>
              <a:rPr lang="en-GB" sz="1800" dirty="0"/>
              <a:t>available online and installed in local museums, close to the selected archaeological sites </a:t>
            </a:r>
            <a:endParaRPr lang="bs-Latn-BA" sz="1800" dirty="0"/>
          </a:p>
          <a:p>
            <a:r>
              <a:rPr lang="bs-Latn-BA" sz="1800" dirty="0"/>
              <a:t>Project continues in 2020-21 with new 4 </a:t>
            </a:r>
            <a:r>
              <a:rPr lang="bs-Latn-BA" sz="1800" dirty="0" err="1"/>
              <a:t>sites</a:t>
            </a:r>
            <a:r>
              <a:rPr lang="bs-Latn-BA" sz="1800" dirty="0"/>
              <a:t> (</a:t>
            </a:r>
            <a:r>
              <a:rPr lang="bs-Latn-BA" sz="1800" dirty="0" err="1"/>
              <a:t>lederata</a:t>
            </a:r>
            <a:r>
              <a:rPr lang="bs-Latn-BA" sz="1800" dirty="0"/>
              <a:t>, </a:t>
            </a:r>
            <a:r>
              <a:rPr lang="bs-Latn-BA" sz="1800" dirty="0" err="1"/>
              <a:t>Butrint</a:t>
            </a:r>
            <a:r>
              <a:rPr lang="bs-Latn-BA" sz="1800" dirty="0"/>
              <a:t>, </a:t>
            </a:r>
            <a:r>
              <a:rPr lang="bs-Latn-BA" sz="1800" dirty="0" err="1"/>
              <a:t>Mogorjelo</a:t>
            </a:r>
            <a:r>
              <a:rPr lang="bs-Latn-BA" sz="1800" dirty="0"/>
              <a:t> </a:t>
            </a:r>
            <a:r>
              <a:rPr lang="bs-Latn-BA" sz="1800" dirty="0" err="1"/>
              <a:t>and</a:t>
            </a:r>
            <a:r>
              <a:rPr lang="bs-Latn-BA" sz="1800" dirty="0"/>
              <a:t> </a:t>
            </a:r>
            <a:r>
              <a:rPr lang="bs-Latn-BA" sz="1800" dirty="0" err="1"/>
              <a:t>Doclea</a:t>
            </a:r>
            <a:r>
              <a:rPr lang="bs-Latn-BA" sz="1800" dirty="0"/>
              <a:t>)</a:t>
            </a:r>
          </a:p>
        </p:txBody>
      </p:sp>
      <p:pic>
        <p:nvPicPr>
          <p:cNvPr id="6" name="Picture 2" descr="https://1.bp.blogspot.com/-TMxXkvBHE40/XVQNrN854xI/AAAAAAAAFxk/RuMq8sU9cXYAcyPuqpAR_bJAGkMU7chzgCLcBGAs/s1600/20190806_1929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759" y="4956478"/>
            <a:ext cx="2511489" cy="188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297" y="4966682"/>
            <a:ext cx="3350390" cy="18845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052" y="4978729"/>
            <a:ext cx="3351939" cy="18854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8" y="4956478"/>
            <a:ext cx="1417095" cy="189076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21677" y="787157"/>
            <a:ext cx="7631723" cy="859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b="1" dirty="0"/>
              <a:t>Roman </a:t>
            </a:r>
            <a:r>
              <a:rPr lang="bs-Latn-BA" b="1" dirty="0" err="1"/>
              <a:t>Heritage</a:t>
            </a:r>
            <a:r>
              <a:rPr lang="bs-Latn-BA" b="1" dirty="0"/>
              <a:t> in </a:t>
            </a:r>
            <a:r>
              <a:rPr lang="bs-Latn-BA" b="1" dirty="0" err="1"/>
              <a:t>the</a:t>
            </a:r>
            <a:r>
              <a:rPr lang="bs-Latn-BA" b="1" dirty="0"/>
              <a:t> </a:t>
            </a:r>
            <a:r>
              <a:rPr lang="bs-Latn-BA" b="1" dirty="0" err="1"/>
              <a:t>Balkans</a:t>
            </a:r>
            <a:endParaRPr lang="bs-Latn-BA" b="1" dirty="0"/>
          </a:p>
        </p:txBody>
      </p:sp>
    </p:spTree>
    <p:extLst>
      <p:ext uri="{BB962C8B-B14F-4D97-AF65-F5344CB8AC3E}">
        <p14:creationId xmlns:p14="http://schemas.microsoft.com/office/powerpoint/2010/main" val="9361561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580</Words>
  <Application>Microsoft Office PowerPoint</Application>
  <PresentationFormat>Widescreen</PresentationFormat>
  <Paragraphs>74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Trebuchet MS</vt:lpstr>
      <vt:lpstr>Tema di Office</vt:lpstr>
      <vt:lpstr>Heritage in Virtual Reality</vt:lpstr>
      <vt:lpstr>Motivation</vt:lpstr>
      <vt:lpstr>Sarajevo Graphics Group</vt:lpstr>
      <vt:lpstr>Mostar Bridge Diving VR</vt:lpstr>
      <vt:lpstr>Mostar Bridge Diving VR - trailer</vt:lpstr>
      <vt:lpstr>Sarajevo War Tunnel VR</vt:lpstr>
      <vt:lpstr>Sarajevo War Tunnel VR</vt:lpstr>
      <vt:lpstr>Sarajevo War Tunnel VR - trailer</vt:lpstr>
      <vt:lpstr>PowerPoint Presentation</vt:lpstr>
      <vt:lpstr>The trailer</vt:lpstr>
      <vt:lpstr>Old crafts Virtual Museum</vt:lpstr>
      <vt:lpstr>Old crafts Virtual Museum - trailer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Giulio Selvazzo</dc:creator>
  <cp:lastModifiedBy>Sanjin Pita</cp:lastModifiedBy>
  <cp:revision>7</cp:revision>
  <dcterms:created xsi:type="dcterms:W3CDTF">2020-06-30T07:54:01Z</dcterms:created>
  <dcterms:modified xsi:type="dcterms:W3CDTF">2020-10-22T19:01:35Z</dcterms:modified>
</cp:coreProperties>
</file>